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66" r:id="rId2"/>
  </p:sldIdLst>
  <p:sldSz cx="9906000" cy="6858000" type="A4"/>
  <p:notesSz cx="6858000" cy="9144000"/>
  <p:defaultTextStyle>
    <a:defPPr>
      <a:defRPr lang="en-US"/>
    </a:defPPr>
    <a:lvl1pPr marL="0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278516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557031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835548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114064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1392579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1671095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1949612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2228127" algn="l" defTabSz="557031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5795" autoAdjust="0"/>
  </p:normalViewPr>
  <p:slideViewPr>
    <p:cSldViewPr snapToGrid="0">
      <p:cViewPr varScale="1">
        <p:scale>
          <a:sx n="104" d="100"/>
          <a:sy n="104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3690" y="1769542"/>
            <a:ext cx="7670027" cy="1828801"/>
          </a:xfrm>
        </p:spPr>
        <p:txBody>
          <a:bodyPr anchor="b">
            <a:normAutofit/>
          </a:bodyPr>
          <a:lstStyle>
            <a:lvl1pPr algn="ctr">
              <a:defRPr sz="216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3690" y="3773491"/>
            <a:ext cx="7670027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183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73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10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47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84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21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5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95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8747-4367-4BD2-8D51-C97E202738E2}" type="datetime1">
              <a:rPr lang="en-US" smtClean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5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 advClick="0" advTm="6000">
        <p14:reveal/>
      </p:transition>
    </mc:Choice>
    <mc:Fallback xmlns="">
      <p:transition spd="slow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61" y="609601"/>
            <a:ext cx="8412431" cy="125730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61" y="2076451"/>
            <a:ext cx="8412431" cy="371474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8973" y="60007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7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73ED0CC-082F-4160-86E5-0D6041F12778}" type="datetime1">
              <a:rPr lang="en-US" smtClean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2459" y="6000751"/>
            <a:ext cx="54217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7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2636" y="6000751"/>
            <a:ext cx="612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7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804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</p:sldLayoutIdLst>
  <mc:AlternateContent xmlns:mc="http://schemas.openxmlformats.org/markup-compatibility/2006" xmlns:p14="http://schemas.microsoft.com/office/powerpoint/2010/main">
    <mc:Choice Requires="p14">
      <p:transition spd="slow" p14:dur="2750" advClick="0" advTm="6000">
        <p14:reveal/>
      </p:transition>
    </mc:Choice>
    <mc:Fallback xmlns="">
      <p:transition spd="slow" advClick="0" advTm="6000">
        <p:fade/>
      </p:transition>
    </mc:Fallback>
  </mc:AlternateContent>
  <p:hf sldNum="0" hdr="0" ftr="0" dt="0"/>
  <p:txStyles>
    <p:titleStyle>
      <a:lvl1pPr algn="ctr" defTabSz="1836978" rtl="0" eaLnBrk="1" latinLnBrk="0" hangingPunct="1">
        <a:lnSpc>
          <a:spcPct val="100000"/>
        </a:lnSpc>
        <a:spcBef>
          <a:spcPct val="0"/>
        </a:spcBef>
        <a:buNone/>
        <a:defRPr sz="16073" i="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377733" indent="-1229472" algn="l" defTabSz="1836978" rtl="0" eaLnBrk="1" latinLnBrk="0" hangingPunct="1">
        <a:lnSpc>
          <a:spcPct val="110000"/>
        </a:lnSpc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7633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2892877" indent="-1084829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"/>
        <a:defRPr sz="6829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4122348" indent="-867862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6027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5568786" indent="-867862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"/>
        <a:defRPr sz="52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6725939" indent="-867862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52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8094428" indent="-918489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56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9650154" indent="-918489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56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11205881" indent="-918489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56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12480352" indent="-918489" algn="l" defTabSz="1836978" rtl="0" eaLnBrk="1" latinLnBrk="0" hangingPunct="1">
        <a:spcBef>
          <a:spcPct val="20000"/>
        </a:spcBef>
        <a:spcAft>
          <a:spcPts val="2411"/>
        </a:spcAft>
        <a:buClr>
          <a:schemeClr val="tx2"/>
        </a:buClr>
        <a:buSzPct val="70000"/>
        <a:buFont typeface="Wingdings 2" charset="2"/>
        <a:buChar char=""/>
        <a:defRPr sz="5624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1pPr>
      <a:lvl2pPr marL="1836978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2pPr>
      <a:lvl3pPr marL="3673952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3pPr>
      <a:lvl4pPr marL="5510930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4pPr>
      <a:lvl5pPr marL="7347907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5pPr>
      <a:lvl6pPr marL="9184883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6pPr>
      <a:lvl7pPr marL="11021859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7pPr>
      <a:lvl8pPr marL="12858837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8pPr>
      <a:lvl9pPr marL="14695812" algn="l" defTabSz="1836978" rtl="0" eaLnBrk="1" latinLnBrk="0" hangingPunct="1">
        <a:defRPr sz="7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obstetricmedic.org.uk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shirt&#10;&#10;Description automatically generated">
            <a:extLst>
              <a:ext uri="{FF2B5EF4-FFF2-40B4-BE49-F238E27FC236}">
                <a16:creationId xmlns:a16="http://schemas.microsoft.com/office/drawing/2014/main" id="{D7485A73-9B9E-6F92-5874-1A619D5BAC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6" t="28570" r="66431" b="31441"/>
          <a:stretch/>
        </p:blipFill>
        <p:spPr>
          <a:xfrm>
            <a:off x="0" y="0"/>
            <a:ext cx="4888385" cy="6858000"/>
          </a:xfrm>
          <a:prstGeom prst="rect">
            <a:avLst/>
          </a:prstGeom>
        </p:spPr>
      </p:pic>
      <p:pic>
        <p:nvPicPr>
          <p:cNvPr id="17" name="Picture 16" descr="A picture containing shirt&#10;&#10;Description automatically generated">
            <a:extLst>
              <a:ext uri="{FF2B5EF4-FFF2-40B4-BE49-F238E27FC236}">
                <a16:creationId xmlns:a16="http://schemas.microsoft.com/office/drawing/2014/main" id="{8CA92426-B624-40DF-8D5E-98234800AC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3" b="25496"/>
          <a:stretch/>
        </p:blipFill>
        <p:spPr>
          <a:xfrm>
            <a:off x="7759613" y="8581"/>
            <a:ext cx="2144486" cy="719484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510ABFD4-47C3-43C3-BA1B-153D145EF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2381" y="-98744"/>
            <a:ext cx="1551470" cy="8634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vert="horz" wrap="square" lIns="367421" tIns="183711" rIns="367421" bIns="183711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Register here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4AF53C-E94E-177E-47D6-5C918AD46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4069325" y="9528983"/>
            <a:ext cx="209036" cy="1883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CF261E-74C0-A306-08D4-EE1E7D2B13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571" y="6089978"/>
            <a:ext cx="515285" cy="5152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FF5D58F-748F-AC1B-616C-4F7DAF3523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677264" y="5542809"/>
            <a:ext cx="500709" cy="4977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573DDC-5EFB-4205-9994-083BC2DB4B0B}"/>
              </a:ext>
            </a:extLst>
          </p:cNvPr>
          <p:cNvSpPr txBox="1"/>
          <p:nvPr/>
        </p:nvSpPr>
        <p:spPr>
          <a:xfrm>
            <a:off x="769556" y="2106350"/>
            <a:ext cx="8350059" cy="206210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</a:ln>
          <a:effectLst>
            <a:outerShdw blurRad="190500" dist="1905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MOMS is delighted to announce a new series of webinars, specifically for midwifery colleagues.</a:t>
            </a:r>
          </a:p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This is the first webinar and will concentrate on neurology and respiratory issues.</a:t>
            </a:r>
          </a:p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speakers are: </a:t>
            </a:r>
          </a:p>
          <a:p>
            <a:pPr algn="ctr">
              <a:buNone/>
            </a:pPr>
            <a:endParaRPr lang="en-GB" sz="16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Dr Katie Cranfield, Intensivist and Obstetric Physician, Newcastle-Upon-Tyne NHSFT</a:t>
            </a:r>
          </a:p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Dr Pooja </a:t>
            </a:r>
            <a:r>
              <a:rPr lang="en-GB" sz="1600" dirty="0" err="1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Dassan</a:t>
            </a: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Consultant Neurologist, Imperial College Healthcare NHS Trust</a:t>
            </a:r>
          </a:p>
          <a:p>
            <a:pPr algn="ctr">
              <a:buNone/>
            </a:pP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Dr Aoife Quinn, Neuro and Trauma Intensivist, Cambridge University Hospitals Trust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495085-9E29-47A6-8CB7-B496A8E94AFF}"/>
              </a:ext>
            </a:extLst>
          </p:cNvPr>
          <p:cNvSpPr txBox="1"/>
          <p:nvPr/>
        </p:nvSpPr>
        <p:spPr>
          <a:xfrm>
            <a:off x="1736294" y="368323"/>
            <a:ext cx="6023319" cy="1400383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</a:ln>
          <a:effectLst>
            <a:outerShdw blurRad="190500" dist="1905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232333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Breathe and Think:        </a:t>
            </a:r>
            <a:r>
              <a:rPr lang="en-GB" sz="2000" b="1" dirty="0">
                <a:solidFill>
                  <a:srgbClr val="232333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Neuro and Respiratory insights for Midwives</a:t>
            </a:r>
          </a:p>
          <a:p>
            <a:pPr algn="ctr"/>
            <a:r>
              <a:rPr lang="en-GB" sz="25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30</a:t>
            </a:r>
            <a:r>
              <a:rPr lang="en-GB" sz="2500" b="1" baseline="300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th</a:t>
            </a:r>
            <a:r>
              <a:rPr lang="en-GB" sz="25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September 2025 6.30pm – 8.00pm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BEA5935D-4889-C2F5-BFBE-93EC82B5C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051" y="4733755"/>
            <a:ext cx="5549424" cy="1602116"/>
          </a:xfrm>
          <a:prstGeom prst="rect">
            <a:avLst/>
          </a:prstGeom>
          <a:solidFill>
            <a:schemeClr val="tx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blurRad="190500" dist="1905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7421" tIns="183711" rIns="367421" bIns="183711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Available to watch for 4 weeks after the live event, via the webinar page on </a:t>
            </a: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  <a:hlinkClick r:id="rId6"/>
              </a:rPr>
              <a:t>www.obstetricmedic.org.uk</a:t>
            </a:r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en-GB" sz="1600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All welcome! Please share with friends and colleagues.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Please follow us on social media for more updates!</a:t>
            </a:r>
            <a:endParaRPr lang="en-GB" sz="2000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7991279F-B71E-A2F4-2973-6C3D8358C0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E863BB8-307B-FF03-10AE-235460FE27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863" y="648496"/>
            <a:ext cx="1179385" cy="1190107"/>
          </a:xfrm>
          <a:prstGeom prst="rect">
            <a:avLst/>
          </a:prstGeom>
        </p:spPr>
      </p:pic>
      <p:pic>
        <p:nvPicPr>
          <p:cNvPr id="1030" name="Picture 6" descr="Bluesky opens up Moderation, empowering ...">
            <a:extLst>
              <a:ext uri="{FF2B5EF4-FFF2-40B4-BE49-F238E27FC236}">
                <a16:creationId xmlns:a16="http://schemas.microsoft.com/office/drawing/2014/main" id="{53F0C6D7-F605-AD06-3BF6-9A353C781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35" y="6089978"/>
            <a:ext cx="920152" cy="51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06330"/>
      </p:ext>
    </p:extLst>
  </p:cSld>
  <p:clrMapOvr>
    <a:masterClrMapping/>
  </p:clrMapOvr>
  <p:transition spd="slow" advClick="0" advTm="5000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VTI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Bookman Old Style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VTI" id="{35C4A07C-0176-4A32-9BCB-B016516853F0}" vid="{9B70D35C-BCA8-4715-BB49-8BE54A7FC07C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133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Bookman Old Style</vt:lpstr>
      <vt:lpstr>Calibri</vt:lpstr>
      <vt:lpstr>Franklin Gothic Book</vt:lpstr>
      <vt:lpstr>Wingdings 2</vt:lpstr>
      <vt:lpstr>SlateVTI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Frise</dc:creator>
  <cp:lastModifiedBy>Barlow, Catherine</cp:lastModifiedBy>
  <cp:revision>34</cp:revision>
  <dcterms:created xsi:type="dcterms:W3CDTF">2020-04-27T20:43:14Z</dcterms:created>
  <dcterms:modified xsi:type="dcterms:W3CDTF">2025-09-11T12:58:22Z</dcterms:modified>
</cp:coreProperties>
</file>