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75" r:id="rId4"/>
    <p:sldId id="258" r:id="rId5"/>
    <p:sldId id="276" r:id="rId6"/>
    <p:sldId id="277" r:id="rId7"/>
    <p:sldId id="280" r:id="rId8"/>
    <p:sldId id="278" r:id="rId9"/>
    <p:sldId id="263" r:id="rId10"/>
    <p:sldId id="264" r:id="rId11"/>
    <p:sldId id="301" r:id="rId12"/>
    <p:sldId id="281" r:id="rId13"/>
    <p:sldId id="300" r:id="rId14"/>
    <p:sldId id="282" r:id="rId15"/>
    <p:sldId id="283" r:id="rId16"/>
    <p:sldId id="302" r:id="rId17"/>
    <p:sldId id="284" r:id="rId18"/>
    <p:sldId id="285" r:id="rId19"/>
    <p:sldId id="268" r:id="rId20"/>
    <p:sldId id="288" r:id="rId21"/>
    <p:sldId id="287" r:id="rId22"/>
    <p:sldId id="289" r:id="rId23"/>
    <p:sldId id="270" r:id="rId24"/>
    <p:sldId id="303" r:id="rId25"/>
    <p:sldId id="271" r:id="rId26"/>
    <p:sldId id="274" r:id="rId27"/>
    <p:sldId id="296" r:id="rId28"/>
    <p:sldId id="297" r:id="rId29"/>
    <p:sldId id="311" r:id="rId30"/>
    <p:sldId id="306" r:id="rId31"/>
    <p:sldId id="307" r:id="rId32"/>
    <p:sldId id="308" r:id="rId33"/>
    <p:sldId id="309" r:id="rId34"/>
    <p:sldId id="310" r:id="rId35"/>
    <p:sldId id="298" r:id="rId36"/>
    <p:sldId id="299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83901" autoAdjust="0"/>
  </p:normalViewPr>
  <p:slideViewPr>
    <p:cSldViewPr snapToGrid="0">
      <p:cViewPr varScale="1">
        <p:scale>
          <a:sx n="69" d="100"/>
          <a:sy n="69" d="100"/>
        </p:scale>
        <p:origin x="12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2C7C3-EAD8-4B92-B910-B395CB7D94A9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739E0-9095-49E2-BD7E-4D1DC761A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78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Some children may be detected in stage 2 with incidental finding of asymptomatic hyperglycaemia.  Stage 1 is not usually diagnosed outside of research studies.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25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Allow participants to share examples of children they have seen diagnosed with T1D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8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else to include here?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5739E0-9095-49E2-BD7E-4D1DC761A20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67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E31D7-F973-4EC1-9289-B297F1D86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7BF7E-0CD6-4229-8355-A016C02BC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2E183-9E54-493D-9DF2-6C3A17753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DDB-8D86-447E-910E-CC720AF3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B60CE-8E9D-4686-825E-F5B29A5B5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69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32034-C7BE-4C77-BB21-E1EE03E9D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643D4-A9C4-4161-9CFE-479EBC48C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BA930-A0DA-48FB-8D16-1BCA616EE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E01A9-462E-4140-8387-C022A75D6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A96FE-D897-499B-B8C4-C4FFFFCA8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35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6ED56-39EB-40BF-82AB-D145C2581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5935C-E101-47EF-A843-9EBCA1EB4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D0D8A-9AED-4E65-9C91-2DA4C597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E969E-55A8-4551-8EFD-29865889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A28AC-9671-4EF6-8837-B0BD4975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6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6DCF-A56A-451A-A0E7-AE538DF1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75246-2A74-4E9D-B042-2CA764807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F4148-EB9A-4FFC-A638-64CEB9D38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ECEC6-8F8C-4794-AA4E-F639E6455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D27BA-B716-412D-BA28-1EE56125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3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1042-8342-4C6A-B96B-A41463277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B4F899-015D-4174-9384-066884969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4FF11-1128-47A7-BEB6-1ACA6DBB8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99C86-1868-4C7A-8F9D-DDCD0C89E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CE21F-785B-4A01-B96A-15781178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15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EC6BE-F509-4E58-A00F-DAD7C0617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06E3B-E434-49C3-AB9F-67EC4E3FE0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8BBED-2C6B-4438-9FB1-3E586612F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2F71A-8D6D-457B-B63A-C88585D1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B24AD-3D5D-4ADD-AC18-4A568018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5A51C-971E-473D-8206-DC15ABA0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25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FF62F-5C78-47D1-AC05-C60737D11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FE01B3-8400-48B5-B5F4-E5BA5C89A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2D364-A1F0-4946-A55C-1C7153051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F78B68-2F55-4DC4-BF20-6C85D8A27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5D5D7-4640-4998-A5CF-A758AF3B4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A11D54-F578-4F2E-94BD-294F3168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BD3D2-1223-43AE-A6F1-807DD92A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272CB8-57E7-4FCA-8F18-0231ADF3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21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D1E3D-D96C-4D82-8796-863DBA343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FA607-BBF0-4038-8B12-DBF9AABA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FB204-4DBA-41A5-A3ED-23A3E76CF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5B4B6-77CA-4D5B-86F3-77809DCD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85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A5D1E-7B71-4175-B01D-B78AE118D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65061-D481-4CA1-A0C8-70A5D0D0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18520-4869-4191-95AF-6CDD39C11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37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40BC0-3F30-4FBF-B160-CEEE93E8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4A9FA-7E69-42EC-A69B-582E0BABC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1241A3-744A-4C14-A0C7-6B1080569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66C09-ADBA-4341-B780-97A3997AF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0FCC5-961C-4023-94D8-8467C648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2A4B3-19DA-4C56-8DD3-EA779432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7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39BF7-E314-48A3-959E-52BD479E2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B41BC7-1EF5-4C6E-B322-6B4C4880B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95991-9B71-4D75-A5D9-7AFCEBC08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2D3C6-754E-4D4B-9F26-D9501B5E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187A8-3A06-4586-B8F8-BD618C185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5AA9F-9728-415F-9527-56FF821EC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9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77AC9C-7444-4F3B-85B9-8156FA5D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A9B5B-D5E6-4CF7-9C2A-6A3683828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8E610-97F0-4BCC-8AF6-7F3829997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3E8B-8D10-4C9D-8D9F-A566E1DDE6E1}" type="datetimeFigureOut">
              <a:rPr lang="en-GB" smtClean="0"/>
              <a:t>03/03/2025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F0798-E8E4-4186-AAAF-1A89EECB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F68D3-E660-4B78-8B6B-9098239164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1C077-79C6-44C7-8246-DE465E61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3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news/uk-wales-44808388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betes.org.uk/The4Ts" TargetMode="External"/><Relationship Id="rId2" Type="http://schemas.openxmlformats.org/officeDocument/2006/relationships/hyperlink" Target="http://www.cypdiabetesnetwork.nhs.uk/national-network/dka-prevention-at-diagnosi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ice.org.uk/guidance/ng18" TargetMode="External"/><Relationship Id="rId4" Type="http://schemas.openxmlformats.org/officeDocument/2006/relationships/hyperlink" Target="https://shop.diabetes.org.uk/products/diagnosing-type-1-diabetes-pathway-hcp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A6D9-46A3-4CD0-8BC9-240D13DEA6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Diabetes in Children: Importance of Early Diagnosis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29F28-1ADF-4948-BC82-65520D07D5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i="1" dirty="0">
                <a:solidFill>
                  <a:schemeClr val="tx2">
                    <a:lumMod val="75000"/>
                  </a:schemeClr>
                </a:solidFill>
              </a:rPr>
              <a:t>This presentation has been developed by the Children and Young People’s National Diabetes Network. It is aimed at all health professionals who might meet children presenting with diabetes.</a:t>
            </a:r>
          </a:p>
          <a:p>
            <a:endParaRPr lang="en-GB" dirty="0"/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81CEE52D-16B6-ABBE-2320-48D23051A0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464" y="564113"/>
            <a:ext cx="1447101" cy="14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19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6DE18-B69E-4497-822F-0B1D33F06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term impacts of DKA at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0D9A-0CBC-413A-941D-3C7DF5A63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Single episode of moderate/severe DKA in young children at diagnosis is associated with lower cognitive scores and altered brain growth</a:t>
            </a:r>
          </a:p>
          <a:p>
            <a:endParaRPr lang="en-GB" dirty="0"/>
          </a:p>
          <a:p>
            <a:r>
              <a:rPr lang="en-GB" dirty="0"/>
              <a:t>DKA at diagnosis associated with worsened long term glucose control independent of other demographic/socioeconomic factors</a:t>
            </a:r>
          </a:p>
        </p:txBody>
      </p:sp>
    </p:spTree>
    <p:extLst>
      <p:ext uri="{BB962C8B-B14F-4D97-AF65-F5344CB8AC3E}">
        <p14:creationId xmlns:p14="http://schemas.microsoft.com/office/powerpoint/2010/main" val="150971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6F5E-A8F7-F993-FCF3-BAD8966B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Death from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EEF28-846B-0754-C1B7-507C664BC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Most children with DKA will survive with hospital treatment, but sadly some children will die from DKA.</a:t>
            </a:r>
          </a:p>
          <a:p>
            <a:endParaRPr lang="en-GB" dirty="0"/>
          </a:p>
          <a:p>
            <a:r>
              <a:rPr lang="en-GB" dirty="0"/>
              <a:t>Follow the link below to watch a short video of a parent telling their story.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https://www.bbc.co.uk/news/uk-wales-44808388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3424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D57D7-9861-818C-ED98-B59D15E17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6FD89-5805-3756-6842-666D63DD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experiences do you have of seeing a child presenting with T1D?</a:t>
            </a:r>
          </a:p>
          <a:p>
            <a:endParaRPr lang="en-GB" dirty="0"/>
          </a:p>
          <a:p>
            <a:r>
              <a:rPr lang="en-GB" dirty="0"/>
              <a:t>What are the key symptoms to be aware of?</a:t>
            </a:r>
          </a:p>
        </p:txBody>
      </p:sp>
    </p:spTree>
    <p:extLst>
      <p:ext uri="{BB962C8B-B14F-4D97-AF65-F5344CB8AC3E}">
        <p14:creationId xmlns:p14="http://schemas.microsoft.com/office/powerpoint/2010/main" val="2313473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E0F1E-C13F-417B-EC8B-D5B1BA176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Getting Diagnosed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1C3B5-C42C-8D86-2805-8BE2C2CA2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Getting diagnosed with diabetes before the onset of DKA involves the following steps:</a:t>
            </a:r>
          </a:p>
          <a:p>
            <a:pPr lvl="1"/>
            <a:r>
              <a:rPr lang="en-GB" dirty="0"/>
              <a:t>Family recognise there is something wrong with their child</a:t>
            </a:r>
          </a:p>
          <a:p>
            <a:pPr lvl="1"/>
            <a:r>
              <a:rPr lang="en-GB" dirty="0"/>
              <a:t>Family contact health services</a:t>
            </a:r>
          </a:p>
          <a:p>
            <a:pPr lvl="1"/>
            <a:r>
              <a:rPr lang="en-GB" dirty="0"/>
              <a:t>GP practice triages urgency of appointment</a:t>
            </a:r>
          </a:p>
          <a:p>
            <a:pPr lvl="1"/>
            <a:r>
              <a:rPr lang="en-GB" dirty="0"/>
              <a:t>Health care professional suspects type 1</a:t>
            </a:r>
          </a:p>
          <a:p>
            <a:pPr lvl="1"/>
            <a:r>
              <a:rPr lang="en-GB" dirty="0"/>
              <a:t>Health care professional tests for diabetes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795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9B050-26CA-91AF-A200-6B35A7B9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Recognising T1D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70964-D28A-1AA4-08CB-BBEA0F3A7D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There are 4 key symptoms of T1D</a:t>
            </a:r>
          </a:p>
          <a:p>
            <a:r>
              <a:rPr lang="en-GB" dirty="0"/>
              <a:t>These are summarised by the Diabetes UK 4Ts campaign:</a:t>
            </a:r>
          </a:p>
          <a:p>
            <a:pPr lvl="1"/>
            <a:r>
              <a:rPr lang="en-GB" dirty="0"/>
              <a:t>Toilet</a:t>
            </a:r>
          </a:p>
          <a:p>
            <a:pPr lvl="1"/>
            <a:r>
              <a:rPr lang="en-GB" dirty="0"/>
              <a:t>Thirsty</a:t>
            </a:r>
          </a:p>
          <a:p>
            <a:pPr lvl="1"/>
            <a:r>
              <a:rPr lang="en-GB" dirty="0"/>
              <a:t>Tired</a:t>
            </a:r>
          </a:p>
          <a:p>
            <a:pPr lvl="1"/>
            <a:r>
              <a:rPr lang="en-GB" dirty="0"/>
              <a:t>Thinner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6D53746-C113-00B4-DADE-FCA0535AA9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14134" y="609259"/>
            <a:ext cx="3937145" cy="55677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74351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90C045-462E-7055-CAB1-B8FA4C61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4Ts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9B5CC-50F7-E1A4-7419-4470D82AB0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Toilet</a:t>
            </a:r>
          </a:p>
          <a:p>
            <a:pPr lvl="1"/>
            <a:r>
              <a:rPr lang="en-GB" dirty="0"/>
              <a:t>Passing urine more than normal</a:t>
            </a:r>
          </a:p>
          <a:p>
            <a:pPr lvl="1"/>
            <a:r>
              <a:rPr lang="en-GB" dirty="0"/>
              <a:t>Needing to wee in the night</a:t>
            </a:r>
          </a:p>
          <a:p>
            <a:pPr lvl="1"/>
            <a:r>
              <a:rPr lang="en-GB" dirty="0"/>
              <a:t>New onset bedwetting</a:t>
            </a:r>
          </a:p>
          <a:p>
            <a:pPr lvl="1"/>
            <a:r>
              <a:rPr lang="en-GB" dirty="0"/>
              <a:t>May notice sticky toilet seat/glucose crystals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Babies - excessively heavy nappies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D64DB2-F065-A76B-70AA-74663B18E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778273"/>
          </a:xfrm>
        </p:spPr>
        <p:txBody>
          <a:bodyPr>
            <a:normAutofit/>
          </a:bodyPr>
          <a:lstStyle/>
          <a:p>
            <a:r>
              <a:rPr lang="en-GB" b="1" dirty="0"/>
              <a:t>Thirsty</a:t>
            </a:r>
          </a:p>
          <a:p>
            <a:pPr lvl="1"/>
            <a:r>
              <a:rPr lang="en-GB" dirty="0"/>
              <a:t>Drinking a lot more than normal</a:t>
            </a:r>
          </a:p>
          <a:p>
            <a:pPr lvl="1"/>
            <a:r>
              <a:rPr lang="en-GB" dirty="0"/>
              <a:t>Needing to drink in the night</a:t>
            </a:r>
          </a:p>
          <a:p>
            <a:pPr lvl="1"/>
            <a:r>
              <a:rPr lang="en-GB" dirty="0"/>
              <a:t>May help themselves from tap in the night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Babies - feeding lots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D3C10B3-7F20-B78B-77F7-CA000484C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652" y="365125"/>
            <a:ext cx="3836506" cy="12788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480B6F-D986-C954-3D21-AF9B58172B3B}"/>
              </a:ext>
            </a:extLst>
          </p:cNvPr>
          <p:cNvSpPr txBox="1"/>
          <p:nvPr/>
        </p:nvSpPr>
        <p:spPr>
          <a:xfrm>
            <a:off x="1471610" y="5292546"/>
            <a:ext cx="9769548" cy="984885"/>
          </a:xfrm>
          <a:prstGeom prst="rect">
            <a:avLst/>
          </a:prstGeom>
          <a:noFill/>
          <a:ln w="158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Be particularly wary of these symptoms!</a:t>
            </a:r>
          </a:p>
          <a:p>
            <a:r>
              <a:rPr lang="en-GB" sz="2400" dirty="0">
                <a:solidFill>
                  <a:srgbClr val="FF0000"/>
                </a:solidFill>
              </a:rPr>
              <a:t>Children with these symptoms are at high risk of decompensating </a:t>
            </a:r>
            <a:r>
              <a:rPr lang="en-GB" sz="2400" dirty="0">
                <a:solidFill>
                  <a:srgbClr val="FF0000"/>
                </a:solidFill>
                <a:sym typeface="Wingdings" panose="05000000000000000000" pitchFamily="2" charset="2"/>
              </a:rPr>
              <a:t> DKA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590C045-462E-7055-CAB1-B8FA4C61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4Ts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59B5CC-50F7-E1A4-7419-4470D82AB0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Thinner</a:t>
            </a:r>
          </a:p>
          <a:p>
            <a:pPr lvl="1"/>
            <a:r>
              <a:rPr lang="en-GB" dirty="0"/>
              <a:t>Weight loss may be the only initial presenting feature and often precedes osmotic symptoms</a:t>
            </a:r>
          </a:p>
          <a:p>
            <a:pPr lvl="1"/>
            <a:r>
              <a:rPr lang="en-GB" dirty="0"/>
              <a:t>May report constant hunger</a:t>
            </a:r>
          </a:p>
          <a:p>
            <a:pPr lvl="1"/>
            <a:r>
              <a:rPr lang="en-GB" dirty="0"/>
              <a:t>Parents may not notice the child has lost weight – they may think they have got taller</a:t>
            </a:r>
          </a:p>
          <a:p>
            <a:pPr lvl="1"/>
            <a:r>
              <a:rPr lang="en-GB" dirty="0"/>
              <a:t>Ask if the child is looking thinner</a:t>
            </a:r>
          </a:p>
          <a:p>
            <a:pPr lvl="1"/>
            <a:r>
              <a:rPr lang="en-GB" dirty="0"/>
              <a:t>Be wary of misdiagnosing as an eating disorder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D64DB2-F065-A76B-70AA-74663B18E3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Tired</a:t>
            </a:r>
          </a:p>
          <a:p>
            <a:pPr lvl="1"/>
            <a:r>
              <a:rPr lang="en-GB" dirty="0"/>
              <a:t>Tiredness is a common presentation to primary care</a:t>
            </a:r>
          </a:p>
          <a:p>
            <a:pPr lvl="1"/>
            <a:r>
              <a:rPr lang="en-GB" dirty="0"/>
              <a:t>When seeing tiredness make sure you consider diabetes</a:t>
            </a:r>
          </a:p>
          <a:p>
            <a:pPr lvl="1"/>
            <a:r>
              <a:rPr lang="en-GB" dirty="0"/>
              <a:t>Ask about the other 4Ts in your systems review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BD3C10B3-7F20-B78B-77F7-CA000484C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652" y="365125"/>
            <a:ext cx="3836506" cy="127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58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15A4-0836-9BD7-2D4D-22EB043C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symptoms of T1D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136382-73C2-030F-5B84-5E6249278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harder to recognise T1D in very young children</a:t>
            </a:r>
          </a:p>
          <a:p>
            <a:r>
              <a:rPr lang="en-GB" dirty="0"/>
              <a:t>Consider T1D in a young child with:</a:t>
            </a:r>
          </a:p>
          <a:p>
            <a:pPr lvl="1"/>
            <a:r>
              <a:rPr lang="en-GB" dirty="0"/>
              <a:t>Recurrent oral thrush</a:t>
            </a:r>
          </a:p>
          <a:p>
            <a:pPr lvl="1"/>
            <a:r>
              <a:rPr lang="en-GB" dirty="0"/>
              <a:t>Persistent nappy rash</a:t>
            </a:r>
          </a:p>
          <a:p>
            <a:pPr lvl="1"/>
            <a:r>
              <a:rPr lang="en-GB" dirty="0"/>
              <a:t>Fruity smelling breath (ketones)</a:t>
            </a:r>
          </a:p>
          <a:p>
            <a:pPr lvl="1"/>
            <a:r>
              <a:rPr lang="en-GB" dirty="0"/>
              <a:t>Constantly wants to feed</a:t>
            </a:r>
          </a:p>
          <a:p>
            <a:pPr lvl="1"/>
            <a:r>
              <a:rPr lang="en-GB" dirty="0"/>
              <a:t>Very heavy nappies</a:t>
            </a:r>
          </a:p>
          <a:p>
            <a:pPr lvl="1"/>
            <a:r>
              <a:rPr lang="en-GB" dirty="0"/>
              <a:t>Poor weight gain</a:t>
            </a:r>
          </a:p>
        </p:txBody>
      </p:sp>
    </p:spTree>
    <p:extLst>
      <p:ext uri="{BB962C8B-B14F-4D97-AF65-F5344CB8AC3E}">
        <p14:creationId xmlns:p14="http://schemas.microsoft.com/office/powerpoint/2010/main" val="1904084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1213-ECA5-8B85-E77F-6B3CA06AE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Spotting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84C3-A4EF-A008-D40D-A7BFB809B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Children who have developed DKA may show the following additional symptoms:</a:t>
            </a:r>
          </a:p>
          <a:p>
            <a:pPr lvl="1"/>
            <a:r>
              <a:rPr lang="en-GB" dirty="0"/>
              <a:t>Tired, sleepy or confused</a:t>
            </a:r>
          </a:p>
          <a:p>
            <a:pPr lvl="1"/>
            <a:r>
              <a:rPr lang="en-GB" dirty="0"/>
              <a:t>Deep, sighing breathing</a:t>
            </a:r>
          </a:p>
          <a:p>
            <a:pPr lvl="1"/>
            <a:r>
              <a:rPr lang="en-GB" dirty="0"/>
              <a:t>Abdominal pain – may present as acute abdomen</a:t>
            </a:r>
          </a:p>
          <a:p>
            <a:pPr lvl="1"/>
            <a:r>
              <a:rPr lang="en-GB" dirty="0"/>
              <a:t>Vomiting</a:t>
            </a:r>
          </a:p>
          <a:p>
            <a:pPr lvl="1"/>
            <a:r>
              <a:rPr lang="en-GB" dirty="0"/>
              <a:t>Breath that smells fruity (like pear drop sweets or nail polish remover)</a:t>
            </a:r>
          </a:p>
          <a:p>
            <a:pPr lvl="1"/>
            <a:endParaRPr lang="en-GB" dirty="0"/>
          </a:p>
          <a:p>
            <a:r>
              <a:rPr lang="en-GB" dirty="0"/>
              <a:t>Be careful not to mistake the deep sighing breathing pattern of DKA for pneumonia or asthma</a:t>
            </a:r>
          </a:p>
        </p:txBody>
      </p:sp>
    </p:spTree>
    <p:extLst>
      <p:ext uri="{BB962C8B-B14F-4D97-AF65-F5344CB8AC3E}">
        <p14:creationId xmlns:p14="http://schemas.microsoft.com/office/powerpoint/2010/main" val="1294242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9C07-94B7-4B3D-BB20-500E445F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the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F825E-E214-4833-9349-68801B64C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Diabetes must be excluded </a:t>
            </a:r>
            <a:r>
              <a:rPr lang="en-GB" b="1" dirty="0"/>
              <a:t>urgently</a:t>
            </a:r>
            <a:r>
              <a:rPr lang="en-GB" dirty="0"/>
              <a:t> in children with any symptoms of diabetes</a:t>
            </a:r>
          </a:p>
          <a:p>
            <a:r>
              <a:rPr lang="en-GB" dirty="0"/>
              <a:t>Children can progress very quickly from being well to having DKA</a:t>
            </a:r>
          </a:p>
          <a:p>
            <a:endParaRPr lang="en-GB" dirty="0"/>
          </a:p>
          <a:p>
            <a:r>
              <a:rPr lang="en-GB" dirty="0"/>
              <a:t>Diagnosis is therefore made on point of care testing – </a:t>
            </a:r>
            <a:r>
              <a:rPr lang="en-GB" b="1" dirty="0"/>
              <a:t>not lab testing</a:t>
            </a:r>
          </a:p>
          <a:p>
            <a:endParaRPr lang="en-GB" dirty="0"/>
          </a:p>
          <a:p>
            <a:r>
              <a:rPr lang="en-GB" dirty="0"/>
              <a:t>The gold standard for recognising T1D is therefore:</a:t>
            </a:r>
          </a:p>
          <a:p>
            <a:pPr lvl="1"/>
            <a:r>
              <a:rPr lang="en-GB" b="1" dirty="0" err="1"/>
              <a:t>Fingerprick</a:t>
            </a:r>
            <a:r>
              <a:rPr lang="en-GB" b="1" dirty="0"/>
              <a:t> blood glucose test performed the same day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60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866D-3DFF-445A-A8CA-FEFF395FB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48C29-031E-4C4F-95D5-65633951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is type 1 diabetes mellitus</a:t>
            </a:r>
          </a:p>
          <a:p>
            <a:r>
              <a:rPr lang="en-GB" dirty="0"/>
              <a:t>Why is early diagnosis of type 1 diabetes important</a:t>
            </a:r>
          </a:p>
          <a:p>
            <a:r>
              <a:rPr lang="en-GB" dirty="0"/>
              <a:t>How do children present with diabetes</a:t>
            </a:r>
          </a:p>
          <a:p>
            <a:r>
              <a:rPr lang="en-GB" dirty="0"/>
              <a:t>How to recognise a child in DKA</a:t>
            </a:r>
          </a:p>
          <a:p>
            <a:r>
              <a:rPr lang="en-GB" dirty="0"/>
              <a:t>What actions to take when seeing a child with possible diabetes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9560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83FE-7479-B8EC-29B3-4AC7F467F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Fingerprick</a:t>
            </a:r>
            <a:r>
              <a:rPr lang="en-GB" dirty="0"/>
              <a:t> blood glucose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AE5EB-8870-7D3E-56DC-97BC818B9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Make sure finger is cleaned before testing to remove any sugar</a:t>
            </a:r>
          </a:p>
          <a:p>
            <a:endParaRPr lang="en-GB" dirty="0"/>
          </a:p>
          <a:p>
            <a:r>
              <a:rPr lang="en-GB" dirty="0"/>
              <a:t>Blood glucose above 11 mmol/L indicates diabetes:</a:t>
            </a:r>
          </a:p>
          <a:p>
            <a:pPr lvl="1"/>
            <a:r>
              <a:rPr lang="en-GB" dirty="0"/>
              <a:t>Transfer immediately to hospital for further assessment</a:t>
            </a:r>
          </a:p>
          <a:p>
            <a:pPr lvl="1"/>
            <a:r>
              <a:rPr lang="en-GB" dirty="0"/>
              <a:t>Lab tests will be done in hospital to confirm the diagnosis</a:t>
            </a:r>
          </a:p>
          <a:p>
            <a:pPr lvl="1"/>
            <a:endParaRPr lang="en-GB" dirty="0"/>
          </a:p>
          <a:p>
            <a:r>
              <a:rPr lang="en-GB" dirty="0"/>
              <a:t>Blood glucose 7-11 mmol/L:</a:t>
            </a:r>
          </a:p>
          <a:p>
            <a:pPr lvl="1"/>
            <a:r>
              <a:rPr lang="en-GB" dirty="0"/>
              <a:t>These results are difficult to interpret</a:t>
            </a:r>
          </a:p>
          <a:p>
            <a:pPr lvl="1"/>
            <a:r>
              <a:rPr lang="en-GB" dirty="0"/>
              <a:t>Usually not T1D</a:t>
            </a:r>
          </a:p>
          <a:p>
            <a:pPr lvl="1"/>
            <a:r>
              <a:rPr lang="en-GB" dirty="0"/>
              <a:t>Discuss with on call paediatric team for further advice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300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FF60-00F9-5C26-44DE-A54693DE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EE76C-CA79-C951-4258-03B238DF1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would stop you performing a </a:t>
            </a:r>
            <a:r>
              <a:rPr lang="en-GB" dirty="0" err="1"/>
              <a:t>fingerprick</a:t>
            </a:r>
            <a:r>
              <a:rPr lang="en-GB" dirty="0"/>
              <a:t> blood glucose test on a child?</a:t>
            </a:r>
          </a:p>
          <a:p>
            <a:endParaRPr lang="en-GB" dirty="0"/>
          </a:p>
          <a:p>
            <a:r>
              <a:rPr lang="en-GB" dirty="0"/>
              <a:t>Do you have access to a </a:t>
            </a:r>
            <a:r>
              <a:rPr lang="en-GB" dirty="0" err="1"/>
              <a:t>fingerprick</a:t>
            </a:r>
            <a:r>
              <a:rPr lang="en-GB" dirty="0"/>
              <a:t> blood glucose test where you work?</a:t>
            </a:r>
          </a:p>
          <a:p>
            <a:endParaRPr lang="en-GB" dirty="0"/>
          </a:p>
          <a:p>
            <a:r>
              <a:rPr lang="en-GB" dirty="0"/>
              <a:t>What would you do if it was a telephone consultation?</a:t>
            </a:r>
          </a:p>
        </p:txBody>
      </p:sp>
    </p:spTree>
    <p:extLst>
      <p:ext uri="{BB962C8B-B14F-4D97-AF65-F5344CB8AC3E}">
        <p14:creationId xmlns:p14="http://schemas.microsoft.com/office/powerpoint/2010/main" val="3254790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89AA1-D5EF-5A81-D321-9901F85AD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urine dipstick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C73BD-C0CA-E078-CA89-E60FDEDD3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Urine dipstick is inferior to blood glucose test in recognising diabetes</a:t>
            </a:r>
          </a:p>
          <a:p>
            <a:r>
              <a:rPr lang="en-GB" dirty="0"/>
              <a:t>Some cases will be missed on urine testing</a:t>
            </a:r>
          </a:p>
          <a:p>
            <a:r>
              <a:rPr lang="en-GB" dirty="0"/>
              <a:t>It may not be easy to get urine sample from a child</a:t>
            </a:r>
          </a:p>
          <a:p>
            <a:r>
              <a:rPr lang="en-GB" dirty="0"/>
              <a:t>Therefore </a:t>
            </a:r>
            <a:r>
              <a:rPr lang="en-GB" b="1" dirty="0" err="1"/>
              <a:t>fingerprick</a:t>
            </a:r>
            <a:r>
              <a:rPr lang="en-GB" b="1" dirty="0"/>
              <a:t> blood glucose is the gold standard test</a:t>
            </a:r>
          </a:p>
          <a:p>
            <a:endParaRPr lang="en-GB" dirty="0"/>
          </a:p>
          <a:p>
            <a:r>
              <a:rPr lang="en-GB" dirty="0"/>
              <a:t>If urine dipstick is performed and shows glycosuria</a:t>
            </a:r>
          </a:p>
          <a:p>
            <a:pPr lvl="1"/>
            <a:r>
              <a:rPr lang="en-GB" dirty="0"/>
              <a:t>Treat as T1D and discuss with on call paediatric team</a:t>
            </a:r>
          </a:p>
        </p:txBody>
      </p:sp>
    </p:spTree>
    <p:extLst>
      <p:ext uri="{BB962C8B-B14F-4D97-AF65-F5344CB8AC3E}">
        <p14:creationId xmlns:p14="http://schemas.microsoft.com/office/powerpoint/2010/main" val="1216606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5EB65-C8A1-4E9B-BF50-49A746D0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the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E0A78-3B5B-4F98-B574-C46537E2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Don’t send for outpatient bloods to make the diagnosis</a:t>
            </a:r>
          </a:p>
          <a:p>
            <a:pPr lvl="1"/>
            <a:r>
              <a:rPr lang="en-GB" dirty="0"/>
              <a:t>Fasting glucose/HbA1c rarely required for making the diagnosis</a:t>
            </a:r>
          </a:p>
          <a:p>
            <a:pPr lvl="1"/>
            <a:r>
              <a:rPr lang="en-GB" dirty="0"/>
              <a:t>Most children with T1D and symptoms will have glucose clearly above 11.1 mmol/mol</a:t>
            </a:r>
          </a:p>
          <a:p>
            <a:pPr lvl="1"/>
            <a:r>
              <a:rPr lang="en-GB" dirty="0"/>
              <a:t>Outpatient bloods </a:t>
            </a:r>
            <a:r>
              <a:rPr lang="en-GB" b="1" dirty="0"/>
              <a:t>delay </a:t>
            </a:r>
            <a:r>
              <a:rPr lang="en-GB" dirty="0"/>
              <a:t>diagnosis and allow time for DKA to develop</a:t>
            </a:r>
          </a:p>
          <a:p>
            <a:pPr lvl="1"/>
            <a:endParaRPr lang="en-GB" dirty="0"/>
          </a:p>
          <a:p>
            <a:r>
              <a:rPr lang="en-GB" dirty="0"/>
              <a:t>Don’t forget about weight loss as a symptom of diabetes</a:t>
            </a:r>
          </a:p>
          <a:p>
            <a:pPr lvl="1"/>
            <a:r>
              <a:rPr lang="en-GB" dirty="0"/>
              <a:t>If arranging other tests for weight loss make sure diabetes is urgently excluded first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2066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28D6-E1E3-4C40-872F-F1141973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Human Factors?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2619F-DEC8-4280-B146-BE54BA6B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Why might professionals know about diabetes but miss the diagnosis?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Child looks too well</a:t>
            </a:r>
          </a:p>
          <a:p>
            <a:pPr lvl="1"/>
            <a:r>
              <a:rPr lang="en-GB" dirty="0"/>
              <a:t>Children with blood glucose levels &gt;30mmol/mol can still be well looking and running around the room</a:t>
            </a:r>
          </a:p>
          <a:p>
            <a:pPr lvl="1"/>
            <a:endParaRPr lang="en-GB" dirty="0"/>
          </a:p>
          <a:p>
            <a:r>
              <a:rPr lang="en-GB" dirty="0"/>
              <a:t>Child is too young</a:t>
            </a:r>
          </a:p>
          <a:p>
            <a:pPr lvl="1"/>
            <a:r>
              <a:rPr lang="en-GB" dirty="0"/>
              <a:t>You cannot be too young to have diabetes </a:t>
            </a:r>
          </a:p>
          <a:p>
            <a:pPr lvl="1"/>
            <a:r>
              <a:rPr lang="en-GB" dirty="0"/>
              <a:t>Some infants are diagnosed before one year of age</a:t>
            </a:r>
          </a:p>
          <a:p>
            <a:pPr lvl="1"/>
            <a:endParaRPr lang="en-GB" dirty="0"/>
          </a:p>
          <a:p>
            <a:r>
              <a:rPr lang="en-GB" dirty="0"/>
              <a:t>No family history</a:t>
            </a:r>
          </a:p>
          <a:p>
            <a:pPr lvl="1"/>
            <a:r>
              <a:rPr lang="en-GB" dirty="0"/>
              <a:t>While some children will have a family member affected, most children have no family history of diabetes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85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28D6-E1E3-4C40-872F-F1141973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Human Factors?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2619F-DEC8-4280-B146-BE54BA6B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Why might professionals know about diabetes but miss the diagnosis?</a:t>
            </a:r>
          </a:p>
          <a:p>
            <a:endParaRPr lang="en-GB" dirty="0"/>
          </a:p>
          <a:p>
            <a:r>
              <a:rPr lang="en-GB" dirty="0"/>
              <a:t>Don’t believe it’s diabetes</a:t>
            </a:r>
          </a:p>
          <a:p>
            <a:pPr lvl="1"/>
            <a:r>
              <a:rPr lang="en-GB" dirty="0"/>
              <a:t>It’s easy to attribute symptoms to something else </a:t>
            </a:r>
          </a:p>
          <a:p>
            <a:pPr lvl="2"/>
            <a:r>
              <a:rPr lang="en-GB" dirty="0"/>
              <a:t>e.g. hot weather, medicine side effect, behavioural</a:t>
            </a:r>
          </a:p>
          <a:p>
            <a:pPr lvl="1"/>
            <a:r>
              <a:rPr lang="en-GB" dirty="0"/>
              <a:t>Do the test and don’t miss the diagnosis</a:t>
            </a:r>
          </a:p>
          <a:p>
            <a:pPr lvl="1"/>
            <a:endParaRPr lang="en-GB" dirty="0"/>
          </a:p>
          <a:p>
            <a:r>
              <a:rPr lang="en-GB" dirty="0"/>
              <a:t>Think diabetes is rare</a:t>
            </a:r>
          </a:p>
          <a:p>
            <a:pPr lvl="1"/>
            <a:r>
              <a:rPr lang="en-GB" dirty="0"/>
              <a:t>It’s not! Over 3000 children a year are diagnosed in England &amp; Wales</a:t>
            </a:r>
          </a:p>
          <a:p>
            <a:pPr lvl="1"/>
            <a:endParaRPr lang="en-GB" dirty="0"/>
          </a:p>
          <a:p>
            <a:r>
              <a:rPr lang="en-GB" dirty="0"/>
              <a:t>Distracted by another diagnosis</a:t>
            </a:r>
          </a:p>
          <a:p>
            <a:pPr lvl="1"/>
            <a:r>
              <a:rPr lang="en-GB" dirty="0"/>
              <a:t>An infection (e.g. upper respiratory tract infection) may be a trigger for diabetes symptoms emerging. If the child has symptoms of diabetes, make sure you also do a finger prick blood glucose test.</a:t>
            </a:r>
          </a:p>
        </p:txBody>
      </p:sp>
    </p:spTree>
    <p:extLst>
      <p:ext uri="{BB962C8B-B14F-4D97-AF65-F5344CB8AC3E}">
        <p14:creationId xmlns:p14="http://schemas.microsoft.com/office/powerpoint/2010/main" val="17363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628F3-6768-46D5-B19F-3D8419931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9209-1B72-4B42-9A5C-D0A5C4852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about organisational factors?</a:t>
            </a:r>
          </a:p>
          <a:p>
            <a:endParaRPr lang="en-GB" dirty="0"/>
          </a:p>
          <a:p>
            <a:r>
              <a:rPr lang="en-GB" dirty="0"/>
              <a:t>If a parent contacted to arrange an appointment for a child with symptoms of T1D – would your triage processes ensure a same day appointment?</a:t>
            </a:r>
          </a:p>
          <a:p>
            <a:endParaRPr lang="en-GB" dirty="0"/>
          </a:p>
          <a:p>
            <a:r>
              <a:rPr lang="en-GB" dirty="0"/>
              <a:t>Do you have access to point of care blood glucose testing? Is it calibrated with testing strips that are in date? </a:t>
            </a:r>
          </a:p>
        </p:txBody>
      </p:sp>
    </p:spTree>
    <p:extLst>
      <p:ext uri="{BB962C8B-B14F-4D97-AF65-F5344CB8AC3E}">
        <p14:creationId xmlns:p14="http://schemas.microsoft.com/office/powerpoint/2010/main" val="13432422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F0801-1B8C-80BF-8EF2-03FC485E4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Type 2 Diabetes?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75819-92C9-3484-CF64-2E249AA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 2 diabetes is increasing in incidence in young people in the UK</a:t>
            </a:r>
          </a:p>
          <a:p>
            <a:endParaRPr lang="en-GB" dirty="0"/>
          </a:p>
          <a:p>
            <a:r>
              <a:rPr lang="en-GB" dirty="0"/>
              <a:t>Clues to type 2 diabetes include:</a:t>
            </a:r>
          </a:p>
          <a:p>
            <a:pPr lvl="1"/>
            <a:r>
              <a:rPr lang="en-GB" dirty="0"/>
              <a:t>Obesity</a:t>
            </a:r>
          </a:p>
          <a:p>
            <a:pPr lvl="1"/>
            <a:r>
              <a:rPr lang="en-GB" dirty="0"/>
              <a:t>Family history of type 2 diabetes</a:t>
            </a:r>
          </a:p>
          <a:p>
            <a:pPr lvl="1"/>
            <a:r>
              <a:rPr lang="en-GB" dirty="0"/>
              <a:t>High risk group – especially Asian and Black family background</a:t>
            </a:r>
          </a:p>
          <a:p>
            <a:pPr lvl="1"/>
            <a:r>
              <a:rPr lang="en-GB" dirty="0"/>
              <a:t>Clinical signs of insulin resistance – i.e. acanthosis nigricans</a:t>
            </a:r>
          </a:p>
          <a:p>
            <a:endParaRPr lang="en-GB" dirty="0"/>
          </a:p>
          <a:p>
            <a:r>
              <a:rPr lang="en-GB" dirty="0"/>
              <a:t>Children with type 2 diabetes can still develop DKA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61163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16BDF-9495-3601-FB08-1067FC34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Type 2 Diabetes?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117AF-D8D8-5350-9C51-E7ADA233A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Differentiating between type 1 and type 2 diabetes is hard in children</a:t>
            </a:r>
          </a:p>
          <a:p>
            <a:r>
              <a:rPr lang="en-GB" dirty="0"/>
              <a:t>Obesity is common in children – so don’t assume obese children have type 2 diabetes</a:t>
            </a:r>
          </a:p>
          <a:p>
            <a:endParaRPr lang="en-GB" dirty="0"/>
          </a:p>
          <a:p>
            <a:r>
              <a:rPr lang="en-GB" dirty="0"/>
              <a:t>If a child has a test result indicating diabetes, they should be discussed same day with the local paediatric team, even if type 2 diabetes is felt to be the likely diagnosis</a:t>
            </a:r>
          </a:p>
        </p:txBody>
      </p:sp>
    </p:spTree>
    <p:extLst>
      <p:ext uri="{BB962C8B-B14F-4D97-AF65-F5344CB8AC3E}">
        <p14:creationId xmlns:p14="http://schemas.microsoft.com/office/powerpoint/2010/main" val="636704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ECC9C-0891-3420-BE7D-E7C66278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6B4C3-C019-E34C-DCBF-BB3B63527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8 year old boy consults with 2 months of weight loss</a:t>
            </a:r>
          </a:p>
          <a:p>
            <a:r>
              <a:rPr lang="en-GB" dirty="0"/>
              <a:t>Bloods tests are normal but diabetes is not considered and not tested</a:t>
            </a:r>
          </a:p>
          <a:p>
            <a:endParaRPr lang="en-GB" dirty="0"/>
          </a:p>
          <a:p>
            <a:r>
              <a:rPr lang="en-GB" dirty="0"/>
              <a:t>Consults again with 4 day history of excessive thirst and going to toilet 2 times a night</a:t>
            </a:r>
          </a:p>
          <a:p>
            <a:r>
              <a:rPr lang="en-GB" dirty="0"/>
              <a:t>Diabetes is considered and blood test for HbA1c booked for next week</a:t>
            </a:r>
          </a:p>
          <a:p>
            <a:endParaRPr lang="en-GB" dirty="0"/>
          </a:p>
          <a:p>
            <a:r>
              <a:rPr lang="en-GB" dirty="0"/>
              <a:t>While awaiting blood tests child develops vomiting and drowsiness – admitted in DKA</a:t>
            </a:r>
          </a:p>
          <a:p>
            <a:r>
              <a:rPr lang="en-GB" dirty="0"/>
              <a:t>pH 6.9 on admission, acute kidney injury with creatinine of 200, requires 48 hour admission to HDU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147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B58E3-0638-28FF-1055-A65317F2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Type 1 Diabetes (T1D)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49264-E16A-C7B6-805A-D4E3CCF07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Type 1 Diabetes Mellitus is:</a:t>
            </a:r>
          </a:p>
          <a:p>
            <a:pPr lvl="1"/>
            <a:r>
              <a:rPr lang="en-GB" dirty="0"/>
              <a:t>An autoimmune condition in which immune destruction of the insulin producing cells in the pancreas leads to insulin deficiency</a:t>
            </a:r>
          </a:p>
          <a:p>
            <a:endParaRPr lang="en-GB" dirty="0"/>
          </a:p>
          <a:p>
            <a:r>
              <a:rPr lang="en-GB" dirty="0"/>
              <a:t>Without insulin:</a:t>
            </a:r>
          </a:p>
          <a:p>
            <a:pPr lvl="1"/>
            <a:r>
              <a:rPr lang="en-GB" dirty="0"/>
              <a:t>There is breakdown of fat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weight loss</a:t>
            </a:r>
            <a:endParaRPr lang="en-GB" dirty="0"/>
          </a:p>
          <a:p>
            <a:pPr lvl="1"/>
            <a:r>
              <a:rPr lang="en-GB" dirty="0"/>
              <a:t>Glucose levels rise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increased urination and increased thirst</a:t>
            </a:r>
          </a:p>
          <a:p>
            <a:pPr lvl="1"/>
            <a:r>
              <a:rPr lang="en-GB" dirty="0"/>
              <a:t>Glucose cannot enter cells to provide energy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tiredness</a:t>
            </a:r>
          </a:p>
          <a:p>
            <a:pPr lvl="1"/>
            <a:r>
              <a:rPr lang="en-GB" dirty="0"/>
              <a:t>Accumulation of ketones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="1" dirty="0"/>
              <a:t>diabetic ketoacidosis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58553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E45F2-3C0B-8CD8-3681-1A82A2AF1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1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1DE37-1906-C6E4-F4B3-0423B571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Always think about diabetes in a child with unexplained weight loss</a:t>
            </a:r>
          </a:p>
          <a:p>
            <a:endParaRPr lang="en-GB" dirty="0"/>
          </a:p>
          <a:p>
            <a:r>
              <a:rPr lang="en-GB" dirty="0"/>
              <a:t>When suspecting diabetes do a test the SAME DAY:</a:t>
            </a:r>
          </a:p>
          <a:p>
            <a:pPr lvl="1"/>
            <a:r>
              <a:rPr lang="en-GB" dirty="0"/>
              <a:t>Finger prick blood glucose</a:t>
            </a:r>
          </a:p>
          <a:p>
            <a:endParaRPr lang="en-GB" dirty="0"/>
          </a:p>
          <a:p>
            <a:r>
              <a:rPr lang="en-GB" dirty="0"/>
              <a:t>Don’t send for outpatient HbA1c – this will delay diagnosis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852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7600-95F8-6AA6-930F-6AC94882C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1845E-E708-3D55-A87A-17E078943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2 year old boy consults with increased thirst</a:t>
            </a:r>
          </a:p>
          <a:p>
            <a:r>
              <a:rPr lang="en-GB" dirty="0"/>
              <a:t>Clinician considers diabetes but child looks very well, happy and playing</a:t>
            </a:r>
          </a:p>
          <a:p>
            <a:r>
              <a:rPr lang="en-GB" dirty="0"/>
              <a:t>Increased thirst attributed to hot weather</a:t>
            </a:r>
          </a:p>
          <a:p>
            <a:endParaRPr lang="en-GB" dirty="0"/>
          </a:p>
          <a:p>
            <a:r>
              <a:rPr lang="en-GB" dirty="0"/>
              <a:t>3 days later child deteriorates – vomiting, pale, quiet</a:t>
            </a:r>
          </a:p>
          <a:p>
            <a:r>
              <a:rPr lang="en-GB" dirty="0"/>
              <a:t>Admitted in DKA</a:t>
            </a:r>
          </a:p>
          <a:p>
            <a:r>
              <a:rPr lang="en-GB" dirty="0"/>
              <a:t>Early into treatment develops severe headache – CT shows cerebral oedema</a:t>
            </a:r>
          </a:p>
          <a:p>
            <a:r>
              <a:rPr lang="en-GB" dirty="0"/>
              <a:t>GCS deteriorates despite IV mannitol – intubated and transferred to PICU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64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6174-59B1-7EC7-8A9B-57EA28FDD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2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0A30C-E2EB-5592-48FE-FE1165D4F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Children with diabetes can look very well</a:t>
            </a:r>
          </a:p>
          <a:p>
            <a:endParaRPr lang="en-GB" dirty="0"/>
          </a:p>
          <a:p>
            <a:r>
              <a:rPr lang="en-GB" dirty="0"/>
              <a:t>If there is a symptom of diabetes then do a test the SAME DAY:</a:t>
            </a:r>
          </a:p>
          <a:p>
            <a:pPr lvl="1"/>
            <a:r>
              <a:rPr lang="en-GB" dirty="0"/>
              <a:t>Finger prick blood glucose</a:t>
            </a:r>
          </a:p>
          <a:p>
            <a:endParaRPr lang="en-GB" dirty="0"/>
          </a:p>
          <a:p>
            <a:r>
              <a:rPr lang="en-GB" dirty="0"/>
              <a:t>Don’t attribute symptoms to another cause without ruling out diabetes first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00226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826B-F0E2-F95D-5A39-F6356AF99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18B75-CA6E-A52B-1B99-71BF701D4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6 year old child brought to GP with breathlessness</a:t>
            </a:r>
          </a:p>
          <a:p>
            <a:r>
              <a:rPr lang="en-GB" dirty="0"/>
              <a:t>GP notes deep sighing breathing pattern not typical of chest infection – considers diabetes</a:t>
            </a:r>
          </a:p>
          <a:p>
            <a:r>
              <a:rPr lang="en-GB" dirty="0"/>
              <a:t>Further history – 2 weeks of increased thirst and bedwetting</a:t>
            </a:r>
          </a:p>
          <a:p>
            <a:r>
              <a:rPr lang="en-GB" dirty="0"/>
              <a:t>Finger prick blood glucose test – 30 mmol/L</a:t>
            </a:r>
          </a:p>
          <a:p>
            <a:endParaRPr lang="en-GB" dirty="0"/>
          </a:p>
          <a:p>
            <a:r>
              <a:rPr lang="en-GB" dirty="0"/>
              <a:t>Transferred urgently to ED – DKA confirmed</a:t>
            </a:r>
          </a:p>
          <a:p>
            <a:r>
              <a:rPr lang="en-GB" dirty="0"/>
              <a:t>IV access very difficult and has multiple cannulation attempts</a:t>
            </a:r>
          </a:p>
          <a:p>
            <a:r>
              <a:rPr lang="en-GB" dirty="0"/>
              <a:t>Develops anxiety after discharge, flashback to time in HDU, referred to team psychologist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94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38D7-1F34-E056-3604-E7B8FAFEF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3 – Learning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09703-91C6-FCD6-E725-98E2B98C9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Always consider DKA in a breathless child</a:t>
            </a:r>
          </a:p>
          <a:p>
            <a:endParaRPr lang="en-GB" dirty="0"/>
          </a:p>
          <a:p>
            <a:r>
              <a:rPr lang="en-GB" dirty="0"/>
              <a:t>Asthma and pneumonia do not typically present with deep, sighing respiration – think DKA</a:t>
            </a:r>
          </a:p>
          <a:p>
            <a:endParaRPr lang="en-GB" dirty="0"/>
          </a:p>
          <a:p>
            <a:r>
              <a:rPr lang="en-GB" dirty="0"/>
              <a:t>The smell of ketones may be a clue to DKA but be aware not all people can smell these</a:t>
            </a:r>
          </a:p>
          <a:p>
            <a:endParaRPr lang="en-GB" dirty="0"/>
          </a:p>
          <a:p>
            <a:r>
              <a:rPr lang="en-GB" dirty="0"/>
              <a:t>Think about diabetes in children with new onset bedwetting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8914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2D577-B119-F199-4301-BB375C7FD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F1801-695D-1317-ACA3-3DE759C97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Remember the 4Ts of diabetes – Toilet, Thirsty, Tired, Thinner</a:t>
            </a:r>
          </a:p>
          <a:p>
            <a:r>
              <a:rPr lang="en-GB" dirty="0"/>
              <a:t>Children with suspected diabetes – do </a:t>
            </a:r>
            <a:r>
              <a:rPr lang="en-GB" dirty="0" err="1"/>
              <a:t>fingerprick</a:t>
            </a:r>
            <a:r>
              <a:rPr lang="en-GB" dirty="0"/>
              <a:t> blood glucose test same day</a:t>
            </a:r>
          </a:p>
          <a:p>
            <a:endParaRPr lang="en-GB" dirty="0"/>
          </a:p>
          <a:p>
            <a:r>
              <a:rPr lang="en-GB" dirty="0"/>
              <a:t>Don’t get caught out – make sure you do the test!</a:t>
            </a:r>
          </a:p>
          <a:p>
            <a:endParaRPr lang="en-GB" dirty="0"/>
          </a:p>
          <a:p>
            <a:r>
              <a:rPr lang="en-GB" dirty="0"/>
              <a:t>Blood glucose above 11mmol/L – refer same day to hospital</a:t>
            </a:r>
          </a:p>
          <a:p>
            <a:r>
              <a:rPr lang="en-GB" dirty="0"/>
              <a:t>Blood glucose 7-11mmol/L – discuss with paediatric team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52051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A984-657C-F5F0-ECD5-AE9BB591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96C0B-EF0E-432C-B3FE-79A46D8B0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National Children &amp; Young People’s Diabetes Network</a:t>
            </a:r>
          </a:p>
          <a:p>
            <a:pPr lvl="1"/>
            <a:r>
              <a:rPr lang="en-GB" dirty="0">
                <a:hlinkClick r:id="rId2"/>
              </a:rPr>
              <a:t>www.cypdiabetesnetwork.nhs.uk/national-network/dka-prevention-at-diagnosis/</a:t>
            </a:r>
            <a:r>
              <a:rPr lang="en-GB" dirty="0"/>
              <a:t> </a:t>
            </a:r>
          </a:p>
          <a:p>
            <a:r>
              <a:rPr lang="en-GB" dirty="0"/>
              <a:t>Diabetes UK</a:t>
            </a:r>
          </a:p>
          <a:p>
            <a:pPr lvl="1"/>
            <a:r>
              <a:rPr lang="en-GB" dirty="0">
                <a:hlinkClick r:id="rId3"/>
              </a:rPr>
              <a:t>www.diabetes.org.uk/The4Ts</a:t>
            </a:r>
            <a:r>
              <a:rPr lang="en-GB" dirty="0"/>
              <a:t> </a:t>
            </a:r>
          </a:p>
          <a:p>
            <a:pPr lvl="1"/>
            <a:r>
              <a:rPr lang="en-GB" dirty="0">
                <a:hlinkClick r:id="rId4"/>
              </a:rPr>
              <a:t>https://shop.diabetes.org.uk/products/</a:t>
            </a:r>
            <a:r>
              <a:rPr lang="en-GB">
                <a:hlinkClick r:id="rId4"/>
              </a:rPr>
              <a:t>diagnosing-type-1-diabetes-pathway-hcps</a:t>
            </a:r>
            <a:r>
              <a:rPr lang="en-GB"/>
              <a:t> </a:t>
            </a:r>
            <a:endParaRPr lang="en-GB" dirty="0"/>
          </a:p>
          <a:p>
            <a:r>
              <a:rPr lang="en-GB" dirty="0"/>
              <a:t>NICE: Diabetes (type 1 and type 2) in Children and Young People: Diagnosis and Management</a:t>
            </a:r>
          </a:p>
          <a:p>
            <a:pPr lvl="1"/>
            <a:r>
              <a:rPr lang="en-GB" dirty="0">
                <a:hlinkClick r:id="rId5"/>
              </a:rPr>
              <a:t>www.nice.org.uk/guidance/ng18</a:t>
            </a:r>
            <a:r>
              <a:rPr lang="en-GB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55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B6C9-60FB-42E1-AAE0-4F096739A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common is Type 1 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6461-30F2-49C5-86A0-D6EF11604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23631"/>
          </a:xfrm>
        </p:spPr>
        <p:txBody>
          <a:bodyPr>
            <a:normAutofit fontScale="92500"/>
          </a:bodyPr>
          <a:lstStyle/>
          <a:p>
            <a:r>
              <a:rPr lang="en-GB" dirty="0"/>
              <a:t>T1D affects around 34,000 children and young people in England and Wales</a:t>
            </a:r>
          </a:p>
          <a:p>
            <a:r>
              <a:rPr lang="en-GB" dirty="0"/>
              <a:t>There were 3610 new cases children in E&amp;W in 2022/23</a:t>
            </a:r>
          </a:p>
          <a:p>
            <a:r>
              <a:rPr lang="en-GB" dirty="0"/>
              <a:t>Incidence has been rising in recent years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A3480B-0CB6-5F72-B0D8-1EE2686E511E}"/>
              </a:ext>
            </a:extLst>
          </p:cNvPr>
          <p:cNvSpPr txBox="1"/>
          <p:nvPr/>
        </p:nvSpPr>
        <p:spPr>
          <a:xfrm>
            <a:off x="7551889" y="6266131"/>
            <a:ext cx="26139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Source: NPDA Annual Report 2022/23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80E752-4D0E-2D85-4F11-764E76E74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740" y="3349256"/>
            <a:ext cx="8294696" cy="292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0F6D-EC10-43A8-408A-E859F128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Does Type 1 Diabetes Develop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5EE58-746B-828A-403F-955808E18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Initial trigger is not clearly understood</a:t>
            </a:r>
          </a:p>
          <a:p>
            <a:r>
              <a:rPr lang="en-GB" dirty="0"/>
              <a:t>Genetic and environmental factors are important:</a:t>
            </a:r>
          </a:p>
          <a:p>
            <a:pPr lvl="1"/>
            <a:r>
              <a:rPr lang="en-GB" dirty="0"/>
              <a:t>Children with affected relatives are more likely to develop T1D</a:t>
            </a:r>
          </a:p>
          <a:p>
            <a:endParaRPr lang="en-GB" dirty="0"/>
          </a:p>
          <a:p>
            <a:r>
              <a:rPr lang="en-GB" dirty="0"/>
              <a:t>There are then 3 stages:</a:t>
            </a:r>
          </a:p>
          <a:p>
            <a:pPr lvl="1"/>
            <a:r>
              <a:rPr lang="en-GB" dirty="0"/>
              <a:t>Stage 1 – diabetes auto-antibodies are detectable in the blood</a:t>
            </a:r>
          </a:p>
          <a:p>
            <a:pPr lvl="1"/>
            <a:r>
              <a:rPr lang="en-GB" dirty="0"/>
              <a:t>Stage 2 – glucose levels start to rise but there are no clinical symptoms</a:t>
            </a:r>
          </a:p>
          <a:p>
            <a:pPr lvl="1"/>
            <a:r>
              <a:rPr lang="en-GB" dirty="0"/>
              <a:t>Stage 3 – clinical symptoms develop</a:t>
            </a:r>
          </a:p>
          <a:p>
            <a:pPr lvl="1"/>
            <a:endParaRPr lang="en-GB" dirty="0"/>
          </a:p>
          <a:p>
            <a:r>
              <a:rPr lang="en-GB" dirty="0"/>
              <a:t>Most children are diagnosed in stage 3 – when clinical symptoms appear</a:t>
            </a:r>
          </a:p>
        </p:txBody>
      </p:sp>
    </p:spTree>
    <p:extLst>
      <p:ext uri="{BB962C8B-B14F-4D97-AF65-F5344CB8AC3E}">
        <p14:creationId xmlns:p14="http://schemas.microsoft.com/office/powerpoint/2010/main" val="4228729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EEBD-FF4A-614C-8503-50C7E1D4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early diagnosis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4D4E0-6ED9-59B8-8914-665B0AAA4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T1D progresses </a:t>
            </a:r>
            <a:r>
              <a:rPr lang="en-GB" b="1" dirty="0"/>
              <a:t>FAST</a:t>
            </a:r>
          </a:p>
          <a:p>
            <a:endParaRPr lang="en-GB" dirty="0"/>
          </a:p>
          <a:p>
            <a:r>
              <a:rPr lang="en-GB" dirty="0"/>
              <a:t>Most children have a period where there are clinical symptoms of diabetes but the child is still well</a:t>
            </a:r>
          </a:p>
          <a:p>
            <a:r>
              <a:rPr lang="en-GB" dirty="0"/>
              <a:t>This period can be months, weeks or </a:t>
            </a:r>
            <a:r>
              <a:rPr lang="en-GB" b="1" dirty="0"/>
              <a:t>sometimes only days</a:t>
            </a:r>
          </a:p>
          <a:p>
            <a:endParaRPr lang="en-GB" dirty="0"/>
          </a:p>
          <a:p>
            <a:r>
              <a:rPr lang="en-GB" dirty="0"/>
              <a:t>If the diagnosis is not made in this period, the child becomes unwell and develops diabetic ketoacidosis (DKA)</a:t>
            </a:r>
          </a:p>
          <a:p>
            <a:r>
              <a:rPr lang="en-GB" dirty="0"/>
              <a:t>DKA is a serious condition and can be fatal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592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3DAC8-5EA8-E761-F49C-5CB84DB74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Diabetic Ketoacidosis (DKA)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9E26A-B85C-5A99-AFD7-0244073D8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DKA is a life-threatening complication of diabetes</a:t>
            </a:r>
          </a:p>
          <a:p>
            <a:r>
              <a:rPr lang="en-GB" dirty="0"/>
              <a:t>It comprises dehydration, high glucose levels, and high ketone levels - leading to acidosis</a:t>
            </a:r>
          </a:p>
          <a:p>
            <a:r>
              <a:rPr lang="en-GB" dirty="0"/>
              <a:t>In DKA:</a:t>
            </a:r>
          </a:p>
          <a:p>
            <a:pPr lvl="1"/>
            <a:r>
              <a:rPr lang="en-GB" dirty="0"/>
              <a:t>The breathing rate rises</a:t>
            </a:r>
          </a:p>
          <a:p>
            <a:pPr lvl="1"/>
            <a:r>
              <a:rPr lang="en-GB" dirty="0"/>
              <a:t>The pulse rate rises </a:t>
            </a:r>
          </a:p>
          <a:p>
            <a:pPr lvl="1"/>
            <a:r>
              <a:rPr lang="en-GB" dirty="0"/>
              <a:t>The child feels increasingly unwell</a:t>
            </a:r>
          </a:p>
          <a:p>
            <a:pPr lvl="1"/>
            <a:r>
              <a:rPr lang="en-GB" dirty="0"/>
              <a:t>Vomiting may develop worsening the dehydration</a:t>
            </a:r>
          </a:p>
          <a:p>
            <a:pPr lvl="1"/>
            <a:r>
              <a:rPr lang="en-GB" dirty="0"/>
              <a:t>Untreated there is increasing cardiovascular collapse leading to:</a:t>
            </a:r>
          </a:p>
          <a:p>
            <a:pPr lvl="2"/>
            <a:r>
              <a:rPr lang="en-GB" dirty="0"/>
              <a:t>Shock</a:t>
            </a:r>
          </a:p>
          <a:p>
            <a:pPr lvl="2"/>
            <a:r>
              <a:rPr lang="en-GB" dirty="0"/>
              <a:t>Renal failure</a:t>
            </a:r>
          </a:p>
          <a:p>
            <a:pPr lvl="2"/>
            <a:r>
              <a:rPr lang="en-GB" dirty="0"/>
              <a:t>Coma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26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2872-D413-E63C-EE7A-57CEB5647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5B82-552E-F53A-AAAD-DC75EE0C4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1825625"/>
            <a:ext cx="10369826" cy="1603375"/>
          </a:xfrm>
        </p:spPr>
        <p:txBody>
          <a:bodyPr/>
          <a:lstStyle/>
          <a:p>
            <a:r>
              <a:rPr lang="en-GB" dirty="0"/>
              <a:t>In 2019-20 in England &amp; Wales, 2799 children under 16 were diagnosed with T1D.  </a:t>
            </a:r>
          </a:p>
          <a:p>
            <a:r>
              <a:rPr lang="en-GB" dirty="0"/>
              <a:t>What percentage do you think were in DKA at diagnosis?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06E1F-78BD-7835-112F-B72E23974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358" y="3640575"/>
            <a:ext cx="7570981" cy="3792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DB280B-A752-74A9-6372-8826C28D61AA}"/>
              </a:ext>
            </a:extLst>
          </p:cNvPr>
          <p:cNvSpPr txBox="1"/>
          <p:nvPr/>
        </p:nvSpPr>
        <p:spPr>
          <a:xfrm>
            <a:off x="8190519" y="4019826"/>
            <a:ext cx="3024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/>
              <a:t>Source: National Paediatric Diabetes Audit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25EA5C1-5D1D-8B9C-FDDE-BD40510A2256}"/>
              </a:ext>
            </a:extLst>
          </p:cNvPr>
          <p:cNvSpPr txBox="1">
            <a:spLocks/>
          </p:cNvSpPr>
          <p:nvPr/>
        </p:nvSpPr>
        <p:spPr>
          <a:xfrm>
            <a:off x="977348" y="4508399"/>
            <a:ext cx="10515600" cy="181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answer is 38.5%</a:t>
            </a:r>
          </a:p>
          <a:p>
            <a:r>
              <a:rPr lang="en-GB" dirty="0"/>
              <a:t>That is </a:t>
            </a:r>
            <a:r>
              <a:rPr lang="en-GB" b="1" dirty="0"/>
              <a:t>1078</a:t>
            </a:r>
            <a:r>
              <a:rPr lang="en-GB" dirty="0"/>
              <a:t> children who could have avoided DKA if diagnosed earlier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49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E3B32-E12D-44F9-B6CF-8054D49A7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 of DKA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02C30-65A4-497D-B5C1-D392ACB0A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374235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All children:</a:t>
            </a:r>
          </a:p>
          <a:p>
            <a:pPr lvl="1"/>
            <a:r>
              <a:rPr lang="en-GB" dirty="0"/>
              <a:t>Cannulation – often difficult</a:t>
            </a:r>
          </a:p>
          <a:p>
            <a:pPr lvl="1"/>
            <a:r>
              <a:rPr lang="en-GB" dirty="0"/>
              <a:t>IV fluids, IV insulin</a:t>
            </a:r>
          </a:p>
          <a:p>
            <a:pPr lvl="1"/>
            <a:r>
              <a:rPr lang="en-GB" dirty="0"/>
              <a:t>Intensive monitoring</a:t>
            </a:r>
          </a:p>
          <a:p>
            <a:pPr lvl="1"/>
            <a:r>
              <a:rPr lang="en-GB" dirty="0"/>
              <a:t>Hourly blood glucose checks</a:t>
            </a:r>
          </a:p>
          <a:p>
            <a:pPr lvl="1"/>
            <a:r>
              <a:rPr lang="en-GB" dirty="0"/>
              <a:t>4 hourly U&amp;Es and blood gas</a:t>
            </a:r>
          </a:p>
          <a:p>
            <a:pPr lvl="1"/>
            <a:r>
              <a:rPr lang="en-GB" dirty="0"/>
              <a:t>Often need HDU – sometimes ITU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A4712-CCFD-47BA-B62E-82D7334CA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191148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Can lead to:</a:t>
            </a:r>
          </a:p>
          <a:p>
            <a:pPr lvl="1"/>
            <a:r>
              <a:rPr lang="en-GB" dirty="0"/>
              <a:t>Cerebral oedema</a:t>
            </a:r>
          </a:p>
          <a:p>
            <a:pPr lvl="1"/>
            <a:r>
              <a:rPr lang="en-GB" dirty="0"/>
              <a:t>Permanent brain injury</a:t>
            </a:r>
          </a:p>
          <a:p>
            <a:pPr lvl="1"/>
            <a:r>
              <a:rPr lang="en-GB" dirty="0"/>
              <a:t>Renal failure</a:t>
            </a:r>
          </a:p>
          <a:p>
            <a:pPr lvl="1"/>
            <a:r>
              <a:rPr lang="en-GB" dirty="0"/>
              <a:t>Limb ischaemia/amputation</a:t>
            </a:r>
          </a:p>
          <a:p>
            <a:pPr lvl="1"/>
            <a:r>
              <a:rPr lang="en-GB" dirty="0"/>
              <a:t>Death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D1F1A35-B2AC-2325-87B8-B5CEBB203CAF}"/>
              </a:ext>
            </a:extLst>
          </p:cNvPr>
          <p:cNvSpPr txBox="1">
            <a:spLocks/>
          </p:cNvSpPr>
          <p:nvPr/>
        </p:nvSpPr>
        <p:spPr>
          <a:xfrm>
            <a:off x="6172200" y="4656690"/>
            <a:ext cx="5181600" cy="1021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/>
              <a:t>Can lead to:</a:t>
            </a:r>
          </a:p>
          <a:p>
            <a:pPr lvl="1"/>
            <a:r>
              <a:rPr lang="en-GB" sz="2200" dirty="0"/>
              <a:t>Anxiety</a:t>
            </a:r>
          </a:p>
          <a:p>
            <a:pPr lvl="1"/>
            <a:r>
              <a:rPr lang="en-GB" sz="2200" dirty="0"/>
              <a:t>Post traumatic stress symptoms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7A2BEF-0A36-199F-57C2-22ED468F067C}"/>
              </a:ext>
            </a:extLst>
          </p:cNvPr>
          <p:cNvSpPr txBox="1">
            <a:spLocks/>
          </p:cNvSpPr>
          <p:nvPr/>
        </p:nvSpPr>
        <p:spPr>
          <a:xfrm>
            <a:off x="894522" y="4672668"/>
            <a:ext cx="5181600" cy="7342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Traumatic and frightening experience for child and parents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894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2189</Words>
  <Application>Microsoft Office PowerPoint</Application>
  <PresentationFormat>Widescreen</PresentationFormat>
  <Paragraphs>311</Paragraphs>
  <Slides>36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Office Theme</vt:lpstr>
      <vt:lpstr>Diabetes in Children: Importance of Early Diagnosis</vt:lpstr>
      <vt:lpstr>Learning Objectives</vt:lpstr>
      <vt:lpstr>What is Type 1 Diabetes (T1D)</vt:lpstr>
      <vt:lpstr>How common is Type 1 Diabetes</vt:lpstr>
      <vt:lpstr>How Does Type 1 Diabetes Develop</vt:lpstr>
      <vt:lpstr>Why is early diagnosis important</vt:lpstr>
      <vt:lpstr>What is Diabetic Ketoacidosis (DKA)</vt:lpstr>
      <vt:lpstr>Question</vt:lpstr>
      <vt:lpstr>Impact of DKA</vt:lpstr>
      <vt:lpstr>Long term impacts of DKA at diagnosis</vt:lpstr>
      <vt:lpstr>Death from DKA</vt:lpstr>
      <vt:lpstr>Question</vt:lpstr>
      <vt:lpstr>Getting Diagnosed</vt:lpstr>
      <vt:lpstr>Recognising T1D</vt:lpstr>
      <vt:lpstr>The 4Ts</vt:lpstr>
      <vt:lpstr>The 4Ts</vt:lpstr>
      <vt:lpstr>Other symptoms of T1D</vt:lpstr>
      <vt:lpstr>Spotting DKA</vt:lpstr>
      <vt:lpstr>Making the diagnosis</vt:lpstr>
      <vt:lpstr>Fingerprick blood glucose test</vt:lpstr>
      <vt:lpstr>Question</vt:lpstr>
      <vt:lpstr>What about urine dipstick</vt:lpstr>
      <vt:lpstr>Making the diagnosis</vt:lpstr>
      <vt:lpstr>What about Human Factors?</vt:lpstr>
      <vt:lpstr>What about Human Factors?</vt:lpstr>
      <vt:lpstr>Question</vt:lpstr>
      <vt:lpstr>What about Type 2 Diabetes?</vt:lpstr>
      <vt:lpstr>What about Type 2 Diabetes?</vt:lpstr>
      <vt:lpstr>Case 1</vt:lpstr>
      <vt:lpstr>Case 1 – Learning Points</vt:lpstr>
      <vt:lpstr>Case 2</vt:lpstr>
      <vt:lpstr>Case 2 – Learning Points</vt:lpstr>
      <vt:lpstr>Case 3</vt:lpstr>
      <vt:lpstr>Case 3 – Learning Points</vt:lpstr>
      <vt:lpstr>Summary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in Children: Importance of Early Diagnosis and General Update.</dc:title>
  <dc:creator>MCGUIGAN, Michael (COUNTESS OF CHESTER HOSPITAL NHS FOUNDATION TRUST)</dc:creator>
  <cp:lastModifiedBy>NORMAN, George (NHS HUMBER AND NORTH YORKSHIRE ICB - 03Q)</cp:lastModifiedBy>
  <cp:revision>26</cp:revision>
  <dcterms:created xsi:type="dcterms:W3CDTF">2022-07-11T14:30:18Z</dcterms:created>
  <dcterms:modified xsi:type="dcterms:W3CDTF">2025-03-03T12:47:42Z</dcterms:modified>
</cp:coreProperties>
</file>