
<file path=[Content_Types].xml><?xml version="1.0" encoding="utf-8"?>
<Types xmlns="http://schemas.openxmlformats.org/package/2006/content-types">
  <Default Extension="bin" ContentType="application/vnd.openxmlformats-officedocument.oleObject"/>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5"/>
  </p:notesMasterIdLst>
  <p:sldIdLst>
    <p:sldId id="256" r:id="rId2"/>
    <p:sldId id="257" r:id="rId3"/>
    <p:sldId id="690" r:id="rId4"/>
    <p:sldId id="691" r:id="rId5"/>
    <p:sldId id="258" r:id="rId6"/>
    <p:sldId id="683" r:id="rId7"/>
    <p:sldId id="260" r:id="rId8"/>
    <p:sldId id="261" r:id="rId9"/>
    <p:sldId id="262" r:id="rId10"/>
    <p:sldId id="263" r:id="rId11"/>
    <p:sldId id="264" r:id="rId12"/>
    <p:sldId id="688" r:id="rId13"/>
    <p:sldId id="265" r:id="rId14"/>
    <p:sldId id="266" r:id="rId15"/>
    <p:sldId id="267" r:id="rId16"/>
    <p:sldId id="689" r:id="rId17"/>
    <p:sldId id="269" r:id="rId18"/>
    <p:sldId id="270" r:id="rId19"/>
    <p:sldId id="271" r:id="rId20"/>
    <p:sldId id="272" r:id="rId21"/>
    <p:sldId id="273" r:id="rId22"/>
    <p:sldId id="275" r:id="rId23"/>
    <p:sldId id="276" r:id="rId24"/>
    <p:sldId id="277" r:id="rId25"/>
    <p:sldId id="279" r:id="rId26"/>
    <p:sldId id="280" r:id="rId27"/>
    <p:sldId id="281" r:id="rId28"/>
    <p:sldId id="282" r:id="rId29"/>
    <p:sldId id="283" r:id="rId30"/>
    <p:sldId id="284" r:id="rId31"/>
    <p:sldId id="285" r:id="rId32"/>
    <p:sldId id="286" r:id="rId33"/>
    <p:sldId id="287" r:id="rId34"/>
  </p:sldIdLst>
  <p:sldSz cx="9144000" cy="5143500" type="screen16x9"/>
  <p:notesSz cx="6889750" cy="10021888"/>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40" roundtripDataSignature="AMtx7mhrWN/xS/leYxwGttgjyaLSgIYpxw=="/>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eborah Arnott" initials="DA" lastIdx="4" clrIdx="0">
    <p:extLst>
      <p:ext uri="{19B8F6BF-5375-455C-9EA6-DF929625EA0E}">
        <p15:presenceInfo xmlns:p15="http://schemas.microsoft.com/office/powerpoint/2012/main" userId="S::Deborah.Arnott@ash.org.uk::b7bc778b-053c-450b-aacf-0b3a2429a670" providerId="AD"/>
      </p:ext>
    </p:extLst>
  </p:cmAuthor>
  <p:cmAuthor id="2" name="Microsoft Office User" initials="MOU" lastIdx="1" clrIdx="1">
    <p:extLst>
      <p:ext uri="{19B8F6BF-5375-455C-9EA6-DF929625EA0E}">
        <p15:presenceInfo xmlns:p15="http://schemas.microsoft.com/office/powerpoint/2012/main" userId="Microsoft Office 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845A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824"/>
    <p:restoredTop sz="94674"/>
  </p:normalViewPr>
  <p:slideViewPr>
    <p:cSldViewPr snapToGrid="0">
      <p:cViewPr varScale="1">
        <p:scale>
          <a:sx n="138" d="100"/>
          <a:sy n="138" d="100"/>
        </p:scale>
        <p:origin x="354" y="108"/>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40" Type="http://customschemas.google.com/relationships/presentationmetadata" Target="metadata"/><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embeddings/oleObject1.bin"/></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https://actionsh.sharepoint.com/Masters/Masters/Masters/Report%20masters/General%20policy/Opinion%20Research/Smokefree%20GB%20youth%20surveys/Youth%20Survey%202022/ASH%20Smokefree%20Youth%20Graph_Design%202022%20Complete.xlsx"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34791039753960362"/>
          <c:y val="3.3670588623108377E-4"/>
          <c:w val="0.62263509005145745"/>
          <c:h val="0.81954225197970887"/>
        </c:manualLayout>
      </c:layout>
      <c:barChart>
        <c:barDir val="bar"/>
        <c:grouping val="clustered"/>
        <c:varyColors val="0"/>
        <c:ser>
          <c:idx val="0"/>
          <c:order val="0"/>
          <c:tx>
            <c:strRef>
              <c:f>'[Chart in Microsoft PowerPoint]Reasons'!$D$4</c:f>
              <c:strCache>
                <c:ptCount val="1"/>
                <c:pt idx="0">
                  <c:v>Never tobacco smoker </c:v>
                </c:pt>
              </c:strCache>
            </c:strRef>
          </c:tx>
          <c:spPr>
            <a:solidFill>
              <a:srgbClr val="F7971D"/>
            </a:solidFill>
            <a:ln>
              <a:solidFill>
                <a:schemeClr val="tx1"/>
              </a:solidFill>
            </a:ln>
            <a:effectLst/>
          </c:spPr>
          <c:invertIfNegative val="0"/>
          <c:dLbls>
            <c:delete val="1"/>
          </c:dLbls>
          <c:errBars>
            <c:errBarType val="both"/>
            <c:errValType val="cust"/>
            <c:noEndCap val="0"/>
            <c:plus>
              <c:numRef>
                <c:f>'[Chart in Microsoft PowerPoint]Reasons'!$D$18:$D$26</c:f>
                <c:numCache>
                  <c:formatCode>General</c:formatCode>
                  <c:ptCount val="9"/>
                </c:numCache>
              </c:numRef>
            </c:plus>
            <c:minus>
              <c:numRef>
                <c:f>'[Chart in Microsoft PowerPoint]Reasons'!$D$18:$D$26</c:f>
                <c:numCache>
                  <c:formatCode>General</c:formatCode>
                  <c:ptCount val="9"/>
                </c:numCache>
              </c:numRef>
            </c:minus>
            <c:spPr>
              <a:noFill/>
              <a:ln w="9525" cap="flat" cmpd="sng" algn="ctr">
                <a:solidFill>
                  <a:schemeClr val="tx1">
                    <a:lumMod val="65000"/>
                    <a:lumOff val="35000"/>
                  </a:schemeClr>
                </a:solidFill>
                <a:round/>
              </a:ln>
              <a:effectLst/>
            </c:spPr>
          </c:errBars>
          <c:cat>
            <c:strRef>
              <c:f>'[Chart in Microsoft PowerPoint]Reasons'!$C$5:$C$13</c:f>
              <c:strCache>
                <c:ptCount val="5"/>
                <c:pt idx="0">
                  <c:v>Just to give it a try</c:v>
                </c:pt>
                <c:pt idx="1">
                  <c:v>I like the flavours</c:v>
                </c:pt>
                <c:pt idx="2">
                  <c:v>Other people use them so I join in</c:v>
                </c:pt>
                <c:pt idx="3">
                  <c:v>I use them instead of smoking</c:v>
                </c:pt>
                <c:pt idx="4">
                  <c:v>I am trying to quit smoking</c:v>
                </c:pt>
              </c:strCache>
            </c:strRef>
          </c:cat>
          <c:val>
            <c:numRef>
              <c:f>'[Chart in Microsoft PowerPoint]Reasons'!$D$5:$D$13</c:f>
              <c:numCache>
                <c:formatCode>0.0%</c:formatCode>
                <c:ptCount val="9"/>
                <c:pt idx="0">
                  <c:v>0.65410000000000001</c:v>
                </c:pt>
                <c:pt idx="1">
                  <c:v>0.1027</c:v>
                </c:pt>
                <c:pt idx="2">
                  <c:v>0.11</c:v>
                </c:pt>
                <c:pt idx="3">
                  <c:v>1.7500000000000002E-2</c:v>
                </c:pt>
                <c:pt idx="4">
                  <c:v>5.8999999999999999E-3</c:v>
                </c:pt>
              </c:numCache>
            </c:numRef>
          </c:val>
          <c:extLst>
            <c:ext xmlns:c16="http://schemas.microsoft.com/office/drawing/2014/chart" uri="{C3380CC4-5D6E-409C-BE32-E72D297353CC}">
              <c16:uniqueId val="{00000000-B7BD-AF42-A4E7-42FEBB1691D4}"/>
            </c:ext>
          </c:extLst>
        </c:ser>
        <c:ser>
          <c:idx val="1"/>
          <c:order val="1"/>
          <c:tx>
            <c:strRef>
              <c:f>'[Chart in Microsoft PowerPoint]Reasons'!$E$4</c:f>
              <c:strCache>
                <c:ptCount val="1"/>
                <c:pt idx="0">
                  <c:v>Former tobacco smoker </c:v>
                </c:pt>
              </c:strCache>
            </c:strRef>
          </c:tx>
          <c:spPr>
            <a:solidFill>
              <a:schemeClr val="bg1"/>
            </a:solidFill>
            <a:ln>
              <a:solidFill>
                <a:schemeClr val="tx1"/>
              </a:solidFill>
            </a:ln>
            <a:effectLst/>
          </c:spPr>
          <c:invertIfNegative val="0"/>
          <c:dLbls>
            <c:delete val="1"/>
          </c:dLbls>
          <c:errBars>
            <c:errBarType val="both"/>
            <c:errValType val="cust"/>
            <c:noEndCap val="0"/>
            <c:plus>
              <c:numRef>
                <c:f>'[Chart in Microsoft PowerPoint]Reasons'!$E$18:$E$26</c:f>
                <c:numCache>
                  <c:formatCode>General</c:formatCode>
                  <c:ptCount val="9"/>
                </c:numCache>
              </c:numRef>
            </c:plus>
            <c:minus>
              <c:numRef>
                <c:f>'[Chart in Microsoft PowerPoint]Reasons'!$E$18:$E$26</c:f>
                <c:numCache>
                  <c:formatCode>General</c:formatCode>
                  <c:ptCount val="9"/>
                </c:numCache>
              </c:numRef>
            </c:minus>
            <c:spPr>
              <a:noFill/>
              <a:ln w="9525" cap="flat" cmpd="sng" algn="ctr">
                <a:solidFill>
                  <a:schemeClr val="tx1">
                    <a:lumMod val="65000"/>
                    <a:lumOff val="35000"/>
                  </a:schemeClr>
                </a:solidFill>
                <a:round/>
              </a:ln>
              <a:effectLst/>
            </c:spPr>
          </c:errBars>
          <c:cat>
            <c:strRef>
              <c:f>'[Chart in Microsoft PowerPoint]Reasons'!$C$5:$C$13</c:f>
              <c:strCache>
                <c:ptCount val="5"/>
                <c:pt idx="0">
                  <c:v>Just to give it a try</c:v>
                </c:pt>
                <c:pt idx="1">
                  <c:v>I like the flavours</c:v>
                </c:pt>
                <c:pt idx="2">
                  <c:v>Other people use them so I join in</c:v>
                </c:pt>
                <c:pt idx="3">
                  <c:v>I use them instead of smoking</c:v>
                </c:pt>
                <c:pt idx="4">
                  <c:v>I am trying to quit smoking</c:v>
                </c:pt>
              </c:strCache>
            </c:strRef>
          </c:cat>
          <c:val>
            <c:numRef>
              <c:f>'[Chart in Microsoft PowerPoint]Reasons'!$E$5:$E$13</c:f>
              <c:numCache>
                <c:formatCode>0.0%</c:formatCode>
                <c:ptCount val="9"/>
                <c:pt idx="0">
                  <c:v>0.16439999999999999</c:v>
                </c:pt>
                <c:pt idx="1">
                  <c:v>0.23469999999999999</c:v>
                </c:pt>
                <c:pt idx="2">
                  <c:v>0.11459999999999999</c:v>
                </c:pt>
                <c:pt idx="3">
                  <c:v>0.1245</c:v>
                </c:pt>
                <c:pt idx="4">
                  <c:v>6.1699999999999998E-2</c:v>
                </c:pt>
              </c:numCache>
            </c:numRef>
          </c:val>
          <c:extLst>
            <c:ext xmlns:c16="http://schemas.microsoft.com/office/drawing/2014/chart" uri="{C3380CC4-5D6E-409C-BE32-E72D297353CC}">
              <c16:uniqueId val="{00000001-B7BD-AF42-A4E7-42FEBB1691D4}"/>
            </c:ext>
          </c:extLst>
        </c:ser>
        <c:ser>
          <c:idx val="2"/>
          <c:order val="2"/>
          <c:tx>
            <c:strRef>
              <c:f>'[Chart in Microsoft PowerPoint]Reasons'!$F$4</c:f>
              <c:strCache>
                <c:ptCount val="1"/>
                <c:pt idx="0">
                  <c:v>Current tobacco smoker</c:v>
                </c:pt>
              </c:strCache>
            </c:strRef>
          </c:tx>
          <c:spPr>
            <a:solidFill>
              <a:schemeClr val="tx1"/>
            </a:solidFill>
            <a:ln>
              <a:solidFill>
                <a:schemeClr val="tx1"/>
              </a:solidFill>
            </a:ln>
            <a:effectLst/>
          </c:spPr>
          <c:invertIfNegative val="0"/>
          <c:dLbls>
            <c:delete val="1"/>
          </c:dLbls>
          <c:errBars>
            <c:errBarType val="both"/>
            <c:errValType val="cust"/>
            <c:noEndCap val="0"/>
            <c:plus>
              <c:numRef>
                <c:f>'[Chart in Microsoft PowerPoint]Reasons'!$F$18:$F$26</c:f>
                <c:numCache>
                  <c:formatCode>General</c:formatCode>
                  <c:ptCount val="9"/>
                </c:numCache>
              </c:numRef>
            </c:plus>
            <c:minus>
              <c:numRef>
                <c:f>'[Chart in Microsoft PowerPoint]Reasons'!$F$18:$F$26</c:f>
                <c:numCache>
                  <c:formatCode>General</c:formatCode>
                  <c:ptCount val="9"/>
                </c:numCache>
              </c:numRef>
            </c:minus>
            <c:spPr>
              <a:noFill/>
              <a:ln w="9525" cap="flat" cmpd="sng" algn="ctr">
                <a:solidFill>
                  <a:schemeClr val="accent2"/>
                </a:solidFill>
                <a:round/>
              </a:ln>
              <a:effectLst/>
            </c:spPr>
          </c:errBars>
          <c:cat>
            <c:strRef>
              <c:f>'[Chart in Microsoft PowerPoint]Reasons'!$C$5:$C$13</c:f>
              <c:strCache>
                <c:ptCount val="5"/>
                <c:pt idx="0">
                  <c:v>Just to give it a try</c:v>
                </c:pt>
                <c:pt idx="1">
                  <c:v>I like the flavours</c:v>
                </c:pt>
                <c:pt idx="2">
                  <c:v>Other people use them so I join in</c:v>
                </c:pt>
                <c:pt idx="3">
                  <c:v>I use them instead of smoking</c:v>
                </c:pt>
                <c:pt idx="4">
                  <c:v>I am trying to quit smoking</c:v>
                </c:pt>
              </c:strCache>
            </c:strRef>
          </c:cat>
          <c:val>
            <c:numRef>
              <c:f>'[Chart in Microsoft PowerPoint]Reasons'!$F$5:$F$13</c:f>
              <c:numCache>
                <c:formatCode>0.0%</c:formatCode>
                <c:ptCount val="9"/>
                <c:pt idx="0">
                  <c:v>0.1515</c:v>
                </c:pt>
                <c:pt idx="1">
                  <c:v>0.20780000000000001</c:v>
                </c:pt>
                <c:pt idx="2">
                  <c:v>6.8000000000000005E-2</c:v>
                </c:pt>
                <c:pt idx="3">
                  <c:v>9.35E-2</c:v>
                </c:pt>
                <c:pt idx="4">
                  <c:v>0.1071</c:v>
                </c:pt>
              </c:numCache>
            </c:numRef>
          </c:val>
          <c:extLst>
            <c:ext xmlns:c16="http://schemas.microsoft.com/office/drawing/2014/chart" uri="{C3380CC4-5D6E-409C-BE32-E72D297353CC}">
              <c16:uniqueId val="{00000002-B7BD-AF42-A4E7-42FEBB1691D4}"/>
            </c:ext>
          </c:extLst>
        </c:ser>
        <c:dLbls>
          <c:dLblPos val="outEnd"/>
          <c:showLegendKey val="0"/>
          <c:showVal val="1"/>
          <c:showCatName val="0"/>
          <c:showSerName val="0"/>
          <c:showPercent val="0"/>
          <c:showBubbleSize val="0"/>
        </c:dLbls>
        <c:gapWidth val="150"/>
        <c:axId val="422402240"/>
        <c:axId val="281927752"/>
      </c:barChart>
      <c:catAx>
        <c:axId val="422402240"/>
        <c:scaling>
          <c:orientation val="minMax"/>
        </c:scaling>
        <c:delete val="0"/>
        <c:axPos val="l"/>
        <c:numFmt formatCode="General" sourceLinked="1"/>
        <c:majorTickMark val="none"/>
        <c:minorTickMark val="none"/>
        <c:tickLblPos val="nextTo"/>
        <c:spPr>
          <a:noFill/>
          <a:ln w="9525" cap="flat" cmpd="sng" algn="ctr">
            <a:solidFill>
              <a:schemeClr val="tx1"/>
            </a:solidFill>
            <a:round/>
          </a:ln>
          <a:effectLst/>
        </c:spPr>
        <c:txPr>
          <a:bodyPr rot="0" spcFirstLastPara="1" vertOverflow="ellipsis"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281927752"/>
        <c:crosses val="autoZero"/>
        <c:auto val="0"/>
        <c:lblAlgn val="ctr"/>
        <c:lblOffset val="50"/>
        <c:noMultiLvlLbl val="0"/>
      </c:catAx>
      <c:valAx>
        <c:axId val="281927752"/>
        <c:scaling>
          <c:orientation val="minMax"/>
          <c:max val="0.8"/>
          <c:min val="0"/>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w="9525">
            <a:solidFill>
              <a:schemeClr val="tx1"/>
            </a:solid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422402240"/>
        <c:crosses val="autoZero"/>
        <c:crossBetween val="between"/>
      </c:valAx>
      <c:spPr>
        <a:noFill/>
        <a:ln>
          <a:noFill/>
        </a:ln>
        <a:effectLst/>
      </c:spPr>
    </c:plotArea>
    <c:legend>
      <c:legendPos val="b"/>
      <c:layout>
        <c:manualLayout>
          <c:xMode val="edge"/>
          <c:yMode val="edge"/>
          <c:x val="6.6371017094365797E-2"/>
          <c:y val="0.90544715954443455"/>
          <c:w val="0.91166951281348896"/>
          <c:h val="9.4552840455565418E-2"/>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15875" cap="flat" cmpd="sng" algn="ctr">
      <a:solidFill>
        <a:schemeClr val="bg1">
          <a:lumMod val="85000"/>
        </a:schemeClr>
      </a:solidFill>
      <a:round/>
    </a:ln>
    <a:effectLst/>
  </c:spPr>
  <c:txPr>
    <a:bodyPr/>
    <a:lstStyle/>
    <a:p>
      <a:pPr>
        <a:defRPr sz="1600"/>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Cigarette Source</c:v>
                </c:pt>
              </c:strCache>
            </c:strRef>
          </c:tx>
          <c:spPr>
            <a:solidFill>
              <a:schemeClr val="accent1"/>
            </a:solidFill>
            <a:ln>
              <a:noFill/>
            </a:ln>
            <a:effectLst/>
          </c:spPr>
          <c:invertIfNegative val="0"/>
          <c:cat>
            <c:strRef>
              <c:f>Sheet1!$A$2:$A$6</c:f>
              <c:strCache>
                <c:ptCount val="5"/>
                <c:pt idx="0">
                  <c:v>Shops</c:v>
                </c:pt>
                <c:pt idx="1">
                  <c:v>Street markets</c:v>
                </c:pt>
                <c:pt idx="2">
                  <c:v>Given</c:v>
                </c:pt>
                <c:pt idx="3">
                  <c:v>The internet</c:v>
                </c:pt>
                <c:pt idx="4">
                  <c:v>Purchased from friends or other informal source</c:v>
                </c:pt>
              </c:strCache>
            </c:strRef>
          </c:cat>
          <c:val>
            <c:numRef>
              <c:f>Sheet1!$B$2:$B$6</c:f>
              <c:numCache>
                <c:formatCode>General</c:formatCode>
                <c:ptCount val="5"/>
                <c:pt idx="0">
                  <c:v>51.9</c:v>
                </c:pt>
                <c:pt idx="1">
                  <c:v>10.9</c:v>
                </c:pt>
                <c:pt idx="2">
                  <c:v>39.299999999999997</c:v>
                </c:pt>
                <c:pt idx="3">
                  <c:v>4</c:v>
                </c:pt>
                <c:pt idx="4">
                  <c:v>21.6</c:v>
                </c:pt>
              </c:numCache>
            </c:numRef>
          </c:val>
          <c:extLst>
            <c:ext xmlns:c16="http://schemas.microsoft.com/office/drawing/2014/chart" uri="{C3380CC4-5D6E-409C-BE32-E72D297353CC}">
              <c16:uniqueId val="{00000000-E645-7A40-8BE3-71E080E87DBF}"/>
            </c:ext>
          </c:extLst>
        </c:ser>
        <c:ser>
          <c:idx val="1"/>
          <c:order val="1"/>
          <c:tx>
            <c:strRef>
              <c:f>Sheet1!$C$1</c:f>
              <c:strCache>
                <c:ptCount val="1"/>
                <c:pt idx="0">
                  <c:v>E-cigarette Source</c:v>
                </c:pt>
              </c:strCache>
            </c:strRef>
          </c:tx>
          <c:spPr>
            <a:solidFill>
              <a:schemeClr val="accent2"/>
            </a:solidFill>
            <a:ln>
              <a:noFill/>
            </a:ln>
            <a:effectLst/>
          </c:spPr>
          <c:invertIfNegative val="0"/>
          <c:cat>
            <c:strRef>
              <c:f>Sheet1!$A$2:$A$6</c:f>
              <c:strCache>
                <c:ptCount val="5"/>
                <c:pt idx="0">
                  <c:v>Shops</c:v>
                </c:pt>
                <c:pt idx="1">
                  <c:v>Street markets</c:v>
                </c:pt>
                <c:pt idx="2">
                  <c:v>Given</c:v>
                </c:pt>
                <c:pt idx="3">
                  <c:v>The internet</c:v>
                </c:pt>
                <c:pt idx="4">
                  <c:v>Purchased from friends or other informal source</c:v>
                </c:pt>
              </c:strCache>
            </c:strRef>
          </c:cat>
          <c:val>
            <c:numRef>
              <c:f>Sheet1!$C$2:$C$6</c:f>
              <c:numCache>
                <c:formatCode>General</c:formatCode>
                <c:ptCount val="5"/>
                <c:pt idx="0">
                  <c:v>46.5</c:v>
                </c:pt>
                <c:pt idx="1">
                  <c:v>6.5</c:v>
                </c:pt>
                <c:pt idx="2">
                  <c:v>43</c:v>
                </c:pt>
                <c:pt idx="3">
                  <c:v>10</c:v>
                </c:pt>
                <c:pt idx="4">
                  <c:v>17.8</c:v>
                </c:pt>
              </c:numCache>
            </c:numRef>
          </c:val>
          <c:extLst>
            <c:ext xmlns:c16="http://schemas.microsoft.com/office/drawing/2014/chart" uri="{C3380CC4-5D6E-409C-BE32-E72D297353CC}">
              <c16:uniqueId val="{00000001-E645-7A40-8BE3-71E080E87DBF}"/>
            </c:ext>
          </c:extLst>
        </c:ser>
        <c:dLbls>
          <c:showLegendKey val="0"/>
          <c:showVal val="0"/>
          <c:showCatName val="0"/>
          <c:showSerName val="0"/>
          <c:showPercent val="0"/>
          <c:showBubbleSize val="0"/>
        </c:dLbls>
        <c:gapWidth val="182"/>
        <c:axId val="281926576"/>
        <c:axId val="423308392"/>
      </c:barChart>
      <c:catAx>
        <c:axId val="28192657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423308392"/>
        <c:crosses val="autoZero"/>
        <c:auto val="1"/>
        <c:lblAlgn val="ctr"/>
        <c:lblOffset val="100"/>
        <c:noMultiLvlLbl val="0"/>
      </c:catAx>
      <c:valAx>
        <c:axId val="423308392"/>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81926576"/>
        <c:crosses val="autoZero"/>
        <c:crossBetween val="between"/>
      </c:valAx>
      <c:spPr>
        <a:noFill/>
        <a:ln>
          <a:noFill/>
        </a:ln>
        <a:effectLst/>
      </c:spPr>
    </c:plotArea>
    <c:legend>
      <c:legendPos val="b"/>
      <c:layout>
        <c:manualLayout>
          <c:xMode val="edge"/>
          <c:yMode val="edge"/>
          <c:x val="0.28807621269563527"/>
          <c:y val="0.87917882485303256"/>
          <c:w val="0.46860066102848247"/>
          <c:h val="9.575365403531165E-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solidFill>
                <a:schemeClr val="tx1"/>
              </a:solidFill>
            </a:ln>
            <a:effectLst/>
          </c:spPr>
          <c:invertIfNegative val="0"/>
          <c:cat>
            <c:strRef>
              <c:f>'Fig9 Promotion of vapes'!$B$7:$B$13</c:f>
              <c:strCache>
                <c:ptCount val="7"/>
                <c:pt idx="0">
                  <c:v>TikTok</c:v>
                </c:pt>
                <c:pt idx="1">
                  <c:v>Instagram</c:v>
                </c:pt>
                <c:pt idx="2">
                  <c:v>Snapchat</c:v>
                </c:pt>
                <c:pt idx="3">
                  <c:v>Facebook</c:v>
                </c:pt>
                <c:pt idx="4">
                  <c:v>Twitter</c:v>
                </c:pt>
                <c:pt idx="5">
                  <c:v>Somewhere else</c:v>
                </c:pt>
                <c:pt idx="6">
                  <c:v>Don't remember</c:v>
                </c:pt>
              </c:strCache>
            </c:strRef>
          </c:cat>
          <c:val>
            <c:numRef>
              <c:f>'Fig9 Promotion of vapes'!$C$7:$C$13</c:f>
              <c:numCache>
                <c:formatCode>0.0%</c:formatCode>
                <c:ptCount val="7"/>
                <c:pt idx="0">
                  <c:v>0.4541</c:v>
                </c:pt>
                <c:pt idx="1">
                  <c:v>0.3115</c:v>
                </c:pt>
                <c:pt idx="2">
                  <c:v>0.2198</c:v>
                </c:pt>
                <c:pt idx="3">
                  <c:v>0.15440000000000001</c:v>
                </c:pt>
                <c:pt idx="4">
                  <c:v>0.1249</c:v>
                </c:pt>
                <c:pt idx="5">
                  <c:v>6.2899999999999998E-2</c:v>
                </c:pt>
                <c:pt idx="6">
                  <c:v>0.27389999999999998</c:v>
                </c:pt>
              </c:numCache>
            </c:numRef>
          </c:val>
          <c:extLst>
            <c:ext xmlns:c16="http://schemas.microsoft.com/office/drawing/2014/chart" uri="{C3380CC4-5D6E-409C-BE32-E72D297353CC}">
              <c16:uniqueId val="{00000000-FAC4-BB40-99E8-E7B800052458}"/>
            </c:ext>
          </c:extLst>
        </c:ser>
        <c:dLbls>
          <c:showLegendKey val="0"/>
          <c:showVal val="0"/>
          <c:showCatName val="0"/>
          <c:showSerName val="0"/>
          <c:showPercent val="0"/>
          <c:showBubbleSize val="0"/>
        </c:dLbls>
        <c:gapWidth val="219"/>
        <c:overlap val="-27"/>
        <c:axId val="281930496"/>
        <c:axId val="281930888"/>
      </c:barChart>
      <c:catAx>
        <c:axId val="281930496"/>
        <c:scaling>
          <c:orientation val="minMax"/>
        </c:scaling>
        <c:delete val="0"/>
        <c:axPos val="b"/>
        <c:numFmt formatCode="General" sourceLinked="1"/>
        <c:majorTickMark val="none"/>
        <c:minorTickMark val="none"/>
        <c:tickLblPos val="nextTo"/>
        <c:spPr>
          <a:solidFill>
            <a:schemeClr val="bg1"/>
          </a:solidFill>
          <a:ln w="9525" cap="flat" cmpd="sng" algn="ctr">
            <a:solidFill>
              <a:schemeClr val="accent6"/>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281930888"/>
        <c:crosses val="autoZero"/>
        <c:auto val="1"/>
        <c:lblAlgn val="ctr"/>
        <c:lblOffset val="100"/>
        <c:noMultiLvlLbl val="0"/>
      </c:catAx>
      <c:valAx>
        <c:axId val="281930888"/>
        <c:scaling>
          <c:orientation val="minMax"/>
          <c:max val="0.5"/>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solidFill>
              <a:schemeClr val="accent6"/>
            </a:solid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281930496"/>
        <c:crosses val="autoZero"/>
        <c:crossBetween val="between"/>
        <c:majorUnit val="0.1"/>
      </c:valAx>
      <c:spPr>
        <a:solidFill>
          <a:schemeClr val="bg1"/>
        </a:solidFill>
        <a:ln>
          <a:noFill/>
        </a:ln>
        <a:effectLst/>
      </c:spPr>
    </c:plotArea>
    <c:plotVisOnly val="1"/>
    <c:dispBlanksAs val="gap"/>
    <c:showDLblsOverMax val="0"/>
  </c:chart>
  <c:spPr>
    <a:solidFill>
      <a:schemeClr val="bg1"/>
    </a:solid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1" y="0"/>
            <a:ext cx="2985558" cy="501095"/>
          </a:xfrm>
          <a:prstGeom prst="rect">
            <a:avLst/>
          </a:prstGeom>
          <a:noFill/>
          <a:ln>
            <a:noFill/>
          </a:ln>
        </p:spPr>
        <p:txBody>
          <a:bodyPr spcFirstLastPara="1" wrap="square" lIns="92449" tIns="46212" rIns="92449" bIns="46212"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902598" y="0"/>
            <a:ext cx="2985558" cy="501095"/>
          </a:xfrm>
          <a:prstGeom prst="rect">
            <a:avLst/>
          </a:prstGeom>
          <a:noFill/>
          <a:ln>
            <a:noFill/>
          </a:ln>
        </p:spPr>
        <p:txBody>
          <a:bodyPr spcFirstLastPara="1" wrap="square" lIns="92449" tIns="46212" rIns="92449" bIns="46212"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04775" y="752475"/>
            <a:ext cx="6680200" cy="37576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8976" y="4760398"/>
            <a:ext cx="5511800" cy="4509849"/>
          </a:xfrm>
          <a:prstGeom prst="rect">
            <a:avLst/>
          </a:prstGeom>
          <a:noFill/>
          <a:ln>
            <a:noFill/>
          </a:ln>
        </p:spPr>
        <p:txBody>
          <a:bodyPr spcFirstLastPara="1" wrap="square" lIns="92449" tIns="46212" rIns="92449" bIns="46212"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1" y="9519054"/>
            <a:ext cx="2985558" cy="501095"/>
          </a:xfrm>
          <a:prstGeom prst="rect">
            <a:avLst/>
          </a:prstGeom>
          <a:noFill/>
          <a:ln>
            <a:noFill/>
          </a:ln>
        </p:spPr>
        <p:txBody>
          <a:bodyPr spcFirstLastPara="1" wrap="square" lIns="92449" tIns="46212" rIns="92449" bIns="46212"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902598" y="9519054"/>
            <a:ext cx="2985558" cy="501095"/>
          </a:xfrm>
          <a:prstGeom prst="rect">
            <a:avLst/>
          </a:prstGeom>
          <a:noFill/>
          <a:ln>
            <a:noFill/>
          </a:ln>
        </p:spPr>
        <p:txBody>
          <a:bodyPr spcFirstLastPara="1" wrap="square" lIns="92449" tIns="46212" rIns="92449" bIns="46212" anchor="b" anchorCtr="0">
            <a:noAutofit/>
          </a:bodyPr>
          <a:lstStyle/>
          <a:p>
            <a:pPr algn="r"/>
            <a:fld id="{00000000-1234-1234-1234-123412341234}" type="slidenum">
              <a:rPr lang="en-GB" sz="1200" smtClean="0">
                <a:solidFill>
                  <a:schemeClr val="dk1"/>
                </a:solidFill>
                <a:latin typeface="Calibri"/>
                <a:ea typeface="Calibri"/>
                <a:cs typeface="Calibri"/>
                <a:sym typeface="Calibri"/>
              </a:rPr>
              <a:pPr algn="r"/>
              <a:t>‹#›</a:t>
            </a:fld>
            <a:endParaRPr lang="en-GB"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314376175"/>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p1:notes"/>
          <p:cNvSpPr>
            <a:spLocks noGrp="1" noRot="1" noChangeAspect="1"/>
          </p:cNvSpPr>
          <p:nvPr>
            <p:ph type="sldImg" idx="2"/>
          </p:nvPr>
        </p:nvSpPr>
        <p:spPr>
          <a:xfrm>
            <a:off x="104775" y="752475"/>
            <a:ext cx="6680200" cy="37576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7" name="Google Shape;77;p1:notes"/>
          <p:cNvSpPr txBox="1">
            <a:spLocks noGrp="1"/>
          </p:cNvSpPr>
          <p:nvPr>
            <p:ph type="body" idx="1"/>
          </p:nvPr>
        </p:nvSpPr>
        <p:spPr>
          <a:xfrm>
            <a:off x="688976" y="4760398"/>
            <a:ext cx="5511800" cy="4509849"/>
          </a:xfrm>
          <a:prstGeom prst="rect">
            <a:avLst/>
          </a:prstGeom>
          <a:noFill/>
          <a:ln>
            <a:noFill/>
          </a:ln>
        </p:spPr>
        <p:txBody>
          <a:bodyPr spcFirstLastPara="1" wrap="square" lIns="92449" tIns="46212" rIns="92449" bIns="46212" anchor="t" anchorCtr="0">
            <a:noAutofit/>
          </a:bodyPr>
          <a:lstStyle/>
          <a:p>
            <a:pPr marL="0" indent="0">
              <a:spcBef>
                <a:spcPts val="228"/>
              </a:spcBef>
            </a:pPr>
            <a:endParaRPr dirty="0"/>
          </a:p>
        </p:txBody>
      </p:sp>
      <p:sp>
        <p:nvSpPr>
          <p:cNvPr id="78" name="Google Shape;78;p1:notes"/>
          <p:cNvSpPr txBox="1">
            <a:spLocks noGrp="1"/>
          </p:cNvSpPr>
          <p:nvPr>
            <p:ph type="sldNum" idx="12"/>
          </p:nvPr>
        </p:nvSpPr>
        <p:spPr>
          <a:xfrm>
            <a:off x="3902598" y="9519054"/>
            <a:ext cx="2985558" cy="501095"/>
          </a:xfrm>
          <a:prstGeom prst="rect">
            <a:avLst/>
          </a:prstGeom>
          <a:noFill/>
          <a:ln>
            <a:noFill/>
          </a:ln>
        </p:spPr>
        <p:txBody>
          <a:bodyPr spcFirstLastPara="1" wrap="square" lIns="92449" tIns="46212" rIns="92449" bIns="46212" anchor="b" anchorCtr="0">
            <a:noAutofit/>
          </a:bodyPr>
          <a:lstStyle/>
          <a:p>
            <a:pPr algn="r"/>
            <a:fld id="{00000000-1234-1234-1234-123412341234}" type="slidenum">
              <a:rPr lang="en-GB"/>
              <a:pPr algn="r"/>
              <a:t>1</a:t>
            </a:fld>
            <a:endParaRPr/>
          </a:p>
        </p:txBody>
      </p:sp>
    </p:spTree>
    <p:extLst>
      <p:ext uri="{BB962C8B-B14F-4D97-AF65-F5344CB8AC3E}">
        <p14:creationId xmlns:p14="http://schemas.microsoft.com/office/powerpoint/2010/main" val="34905919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0:notes"/>
          <p:cNvSpPr txBox="1">
            <a:spLocks noGrp="1"/>
          </p:cNvSpPr>
          <p:nvPr>
            <p:ph type="body" idx="1"/>
          </p:nvPr>
        </p:nvSpPr>
        <p:spPr>
          <a:xfrm>
            <a:off x="688976" y="4760398"/>
            <a:ext cx="5511800" cy="4509849"/>
          </a:xfrm>
          <a:prstGeom prst="rect">
            <a:avLst/>
          </a:prstGeom>
        </p:spPr>
        <p:txBody>
          <a:bodyPr spcFirstLastPara="1" wrap="square" lIns="92449" tIns="46212" rIns="92449" bIns="46212" anchor="t" anchorCtr="0">
            <a:noAutofit/>
          </a:bodyPr>
          <a:lstStyle/>
          <a:p>
            <a:pPr marL="0" indent="0"/>
            <a:endParaRPr/>
          </a:p>
        </p:txBody>
      </p:sp>
      <p:sp>
        <p:nvSpPr>
          <p:cNvPr id="134" name="Google Shape;134;p10:notes"/>
          <p:cNvSpPr>
            <a:spLocks noGrp="1" noRot="1" noChangeAspect="1"/>
          </p:cNvSpPr>
          <p:nvPr>
            <p:ph type="sldImg" idx="2"/>
          </p:nvPr>
        </p:nvSpPr>
        <p:spPr>
          <a:xfrm>
            <a:off x="104775" y="752475"/>
            <a:ext cx="6680200" cy="37576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891427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p11:notes"/>
          <p:cNvSpPr txBox="1">
            <a:spLocks noGrp="1"/>
          </p:cNvSpPr>
          <p:nvPr>
            <p:ph type="body" idx="1"/>
          </p:nvPr>
        </p:nvSpPr>
        <p:spPr>
          <a:xfrm>
            <a:off x="688976" y="4760398"/>
            <a:ext cx="5511800" cy="4509849"/>
          </a:xfrm>
          <a:prstGeom prst="rect">
            <a:avLst/>
          </a:prstGeom>
        </p:spPr>
        <p:txBody>
          <a:bodyPr spcFirstLastPara="1" wrap="square" lIns="92449" tIns="46212" rIns="92449" bIns="46212" anchor="t" anchorCtr="0">
            <a:noAutofit/>
          </a:bodyPr>
          <a:lstStyle/>
          <a:p>
            <a:pPr marL="0" indent="0"/>
            <a:endParaRPr/>
          </a:p>
        </p:txBody>
      </p:sp>
      <p:sp>
        <p:nvSpPr>
          <p:cNvPr id="140" name="Google Shape;140;p11:notes"/>
          <p:cNvSpPr>
            <a:spLocks noGrp="1" noRot="1" noChangeAspect="1"/>
          </p:cNvSpPr>
          <p:nvPr>
            <p:ph type="sldImg" idx="2"/>
          </p:nvPr>
        </p:nvSpPr>
        <p:spPr>
          <a:xfrm>
            <a:off x="104775" y="752475"/>
            <a:ext cx="6680200" cy="37576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342462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p12:notes"/>
          <p:cNvSpPr txBox="1">
            <a:spLocks noGrp="1"/>
          </p:cNvSpPr>
          <p:nvPr>
            <p:ph type="body" idx="1"/>
          </p:nvPr>
        </p:nvSpPr>
        <p:spPr>
          <a:xfrm>
            <a:off x="688976" y="4760398"/>
            <a:ext cx="5511800" cy="4509849"/>
          </a:xfrm>
          <a:prstGeom prst="rect">
            <a:avLst/>
          </a:prstGeom>
        </p:spPr>
        <p:txBody>
          <a:bodyPr spcFirstLastPara="1" wrap="square" lIns="92449" tIns="46212" rIns="92449" bIns="46212" anchor="t" anchorCtr="0">
            <a:noAutofit/>
          </a:bodyPr>
          <a:lstStyle/>
          <a:p>
            <a:pPr marL="0" indent="0"/>
            <a:endParaRPr/>
          </a:p>
        </p:txBody>
      </p:sp>
      <p:sp>
        <p:nvSpPr>
          <p:cNvPr id="146" name="Google Shape;146;p12:notes"/>
          <p:cNvSpPr>
            <a:spLocks noGrp="1" noRot="1" noChangeAspect="1"/>
          </p:cNvSpPr>
          <p:nvPr>
            <p:ph type="sldImg" idx="2"/>
          </p:nvPr>
        </p:nvSpPr>
        <p:spPr>
          <a:xfrm>
            <a:off x="104775" y="752475"/>
            <a:ext cx="6680200" cy="37576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1682662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p11:notes"/>
          <p:cNvSpPr txBox="1">
            <a:spLocks noGrp="1"/>
          </p:cNvSpPr>
          <p:nvPr>
            <p:ph type="body" idx="1"/>
          </p:nvPr>
        </p:nvSpPr>
        <p:spPr>
          <a:xfrm>
            <a:off x="688976" y="4760398"/>
            <a:ext cx="5511800" cy="4509849"/>
          </a:xfrm>
          <a:prstGeom prst="rect">
            <a:avLst/>
          </a:prstGeom>
        </p:spPr>
        <p:txBody>
          <a:bodyPr spcFirstLastPara="1" wrap="square" lIns="92449" tIns="46212" rIns="92449" bIns="46212" anchor="t" anchorCtr="0">
            <a:noAutofit/>
          </a:bodyPr>
          <a:lstStyle/>
          <a:p>
            <a:pPr marL="0" indent="0"/>
            <a:endParaRPr/>
          </a:p>
        </p:txBody>
      </p:sp>
      <p:sp>
        <p:nvSpPr>
          <p:cNvPr id="140" name="Google Shape;140;p11:notes"/>
          <p:cNvSpPr>
            <a:spLocks noGrp="1" noRot="1" noChangeAspect="1"/>
          </p:cNvSpPr>
          <p:nvPr>
            <p:ph type="sldImg" idx="2"/>
          </p:nvPr>
        </p:nvSpPr>
        <p:spPr>
          <a:xfrm>
            <a:off x="104775" y="752475"/>
            <a:ext cx="6680200" cy="37576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775809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p14:notes"/>
          <p:cNvSpPr txBox="1">
            <a:spLocks noGrp="1"/>
          </p:cNvSpPr>
          <p:nvPr>
            <p:ph type="body" idx="1"/>
          </p:nvPr>
        </p:nvSpPr>
        <p:spPr>
          <a:xfrm>
            <a:off x="688976" y="4760398"/>
            <a:ext cx="5511800" cy="4509849"/>
          </a:xfrm>
          <a:prstGeom prst="rect">
            <a:avLst/>
          </a:prstGeom>
        </p:spPr>
        <p:txBody>
          <a:bodyPr spcFirstLastPara="1" wrap="square" lIns="92449" tIns="46212" rIns="92449" bIns="46212" anchor="t" anchorCtr="0">
            <a:noAutofit/>
          </a:bodyPr>
          <a:lstStyle/>
          <a:p>
            <a:pPr marL="0" indent="0"/>
            <a:endParaRPr/>
          </a:p>
        </p:txBody>
      </p:sp>
      <p:sp>
        <p:nvSpPr>
          <p:cNvPr id="158" name="Google Shape;158;p14:notes"/>
          <p:cNvSpPr>
            <a:spLocks noGrp="1" noRot="1" noChangeAspect="1"/>
          </p:cNvSpPr>
          <p:nvPr>
            <p:ph type="sldImg" idx="2"/>
          </p:nvPr>
        </p:nvSpPr>
        <p:spPr>
          <a:xfrm>
            <a:off x="104775" y="752475"/>
            <a:ext cx="6680200" cy="37576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138480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p15:notes"/>
          <p:cNvSpPr txBox="1">
            <a:spLocks noGrp="1"/>
          </p:cNvSpPr>
          <p:nvPr>
            <p:ph type="body" idx="1"/>
          </p:nvPr>
        </p:nvSpPr>
        <p:spPr>
          <a:xfrm>
            <a:off x="688976" y="4760398"/>
            <a:ext cx="5511800" cy="4509849"/>
          </a:xfrm>
          <a:prstGeom prst="rect">
            <a:avLst/>
          </a:prstGeom>
        </p:spPr>
        <p:txBody>
          <a:bodyPr spcFirstLastPara="1" wrap="square" lIns="92449" tIns="46212" rIns="92449" bIns="46212" anchor="t" anchorCtr="0">
            <a:noAutofit/>
          </a:bodyPr>
          <a:lstStyle/>
          <a:p>
            <a:pPr marL="0" indent="0"/>
            <a:endParaRPr/>
          </a:p>
        </p:txBody>
      </p:sp>
      <p:sp>
        <p:nvSpPr>
          <p:cNvPr id="164" name="Google Shape;164;p15:notes"/>
          <p:cNvSpPr>
            <a:spLocks noGrp="1" noRot="1" noChangeAspect="1"/>
          </p:cNvSpPr>
          <p:nvPr>
            <p:ph type="sldImg" idx="2"/>
          </p:nvPr>
        </p:nvSpPr>
        <p:spPr>
          <a:xfrm>
            <a:off x="104775" y="752475"/>
            <a:ext cx="6680200" cy="37576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999885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p16:notes"/>
          <p:cNvSpPr txBox="1">
            <a:spLocks noGrp="1"/>
          </p:cNvSpPr>
          <p:nvPr>
            <p:ph type="body" idx="1"/>
          </p:nvPr>
        </p:nvSpPr>
        <p:spPr>
          <a:xfrm>
            <a:off x="688976" y="4760398"/>
            <a:ext cx="5511800" cy="4509849"/>
          </a:xfrm>
          <a:prstGeom prst="rect">
            <a:avLst/>
          </a:prstGeom>
        </p:spPr>
        <p:txBody>
          <a:bodyPr spcFirstLastPara="1" wrap="square" lIns="92449" tIns="46212" rIns="92449" bIns="46212" anchor="t" anchorCtr="0">
            <a:noAutofit/>
          </a:bodyPr>
          <a:lstStyle/>
          <a:p>
            <a:pPr marL="0" indent="0"/>
            <a:endParaRPr/>
          </a:p>
        </p:txBody>
      </p:sp>
      <p:sp>
        <p:nvSpPr>
          <p:cNvPr id="170" name="Google Shape;170;p16:notes"/>
          <p:cNvSpPr>
            <a:spLocks noGrp="1" noRot="1" noChangeAspect="1"/>
          </p:cNvSpPr>
          <p:nvPr>
            <p:ph type="sldImg" idx="2"/>
          </p:nvPr>
        </p:nvSpPr>
        <p:spPr>
          <a:xfrm>
            <a:off x="104775" y="752475"/>
            <a:ext cx="6680200" cy="37576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4764159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p17:notes"/>
          <p:cNvSpPr txBox="1">
            <a:spLocks noGrp="1"/>
          </p:cNvSpPr>
          <p:nvPr>
            <p:ph type="body" idx="1"/>
          </p:nvPr>
        </p:nvSpPr>
        <p:spPr>
          <a:xfrm>
            <a:off x="688976" y="4760398"/>
            <a:ext cx="5511800" cy="4509849"/>
          </a:xfrm>
          <a:prstGeom prst="rect">
            <a:avLst/>
          </a:prstGeom>
        </p:spPr>
        <p:txBody>
          <a:bodyPr spcFirstLastPara="1" wrap="square" lIns="92449" tIns="46212" rIns="92449" bIns="46212" anchor="t" anchorCtr="0">
            <a:noAutofit/>
          </a:bodyPr>
          <a:lstStyle/>
          <a:p>
            <a:pPr marL="0" indent="0"/>
            <a:endParaRPr/>
          </a:p>
        </p:txBody>
      </p:sp>
      <p:sp>
        <p:nvSpPr>
          <p:cNvPr id="176" name="Google Shape;176;p17:notes"/>
          <p:cNvSpPr>
            <a:spLocks noGrp="1" noRot="1" noChangeAspect="1"/>
          </p:cNvSpPr>
          <p:nvPr>
            <p:ph type="sldImg" idx="2"/>
          </p:nvPr>
        </p:nvSpPr>
        <p:spPr>
          <a:xfrm>
            <a:off x="104775" y="752475"/>
            <a:ext cx="6680200" cy="37576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9410181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Google Shape;181;p18:notes"/>
          <p:cNvSpPr txBox="1">
            <a:spLocks noGrp="1"/>
          </p:cNvSpPr>
          <p:nvPr>
            <p:ph type="body" idx="1"/>
          </p:nvPr>
        </p:nvSpPr>
        <p:spPr>
          <a:xfrm>
            <a:off x="688976" y="4760398"/>
            <a:ext cx="5511800" cy="4509849"/>
          </a:xfrm>
          <a:prstGeom prst="rect">
            <a:avLst/>
          </a:prstGeom>
        </p:spPr>
        <p:txBody>
          <a:bodyPr spcFirstLastPara="1" wrap="square" lIns="92449" tIns="46212" rIns="92449" bIns="46212" anchor="t" anchorCtr="0">
            <a:noAutofit/>
          </a:bodyPr>
          <a:lstStyle/>
          <a:p>
            <a:pPr marL="0" indent="0"/>
            <a:endParaRPr/>
          </a:p>
        </p:txBody>
      </p:sp>
      <p:sp>
        <p:nvSpPr>
          <p:cNvPr id="182" name="Google Shape;182;p18:notes"/>
          <p:cNvSpPr>
            <a:spLocks noGrp="1" noRot="1" noChangeAspect="1"/>
          </p:cNvSpPr>
          <p:nvPr>
            <p:ph type="sldImg" idx="2"/>
          </p:nvPr>
        </p:nvSpPr>
        <p:spPr>
          <a:xfrm>
            <a:off x="104775" y="752475"/>
            <a:ext cx="6680200" cy="37576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7202213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Google Shape;193;p20:notes"/>
          <p:cNvSpPr txBox="1">
            <a:spLocks noGrp="1"/>
          </p:cNvSpPr>
          <p:nvPr>
            <p:ph type="body" idx="1"/>
          </p:nvPr>
        </p:nvSpPr>
        <p:spPr>
          <a:xfrm>
            <a:off x="688976" y="4760398"/>
            <a:ext cx="5511800" cy="4509849"/>
          </a:xfrm>
          <a:prstGeom prst="rect">
            <a:avLst/>
          </a:prstGeom>
        </p:spPr>
        <p:txBody>
          <a:bodyPr spcFirstLastPara="1" wrap="square" lIns="92449" tIns="46212" rIns="92449" bIns="46212" anchor="t" anchorCtr="0">
            <a:noAutofit/>
          </a:bodyPr>
          <a:lstStyle/>
          <a:p>
            <a:pPr marL="0" indent="0"/>
            <a:endParaRPr/>
          </a:p>
        </p:txBody>
      </p:sp>
      <p:sp>
        <p:nvSpPr>
          <p:cNvPr id="194" name="Google Shape;194;p20:notes"/>
          <p:cNvSpPr>
            <a:spLocks noGrp="1" noRot="1" noChangeAspect="1"/>
          </p:cNvSpPr>
          <p:nvPr>
            <p:ph type="sldImg" idx="2"/>
          </p:nvPr>
        </p:nvSpPr>
        <p:spPr>
          <a:xfrm>
            <a:off x="104775" y="752475"/>
            <a:ext cx="6680200" cy="37576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485041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p2:notes"/>
          <p:cNvSpPr txBox="1">
            <a:spLocks noGrp="1"/>
          </p:cNvSpPr>
          <p:nvPr>
            <p:ph type="body" idx="1"/>
          </p:nvPr>
        </p:nvSpPr>
        <p:spPr>
          <a:xfrm>
            <a:off x="688976" y="4760398"/>
            <a:ext cx="5511800" cy="4509849"/>
          </a:xfrm>
          <a:prstGeom prst="rect">
            <a:avLst/>
          </a:prstGeom>
        </p:spPr>
        <p:txBody>
          <a:bodyPr spcFirstLastPara="1" wrap="square" lIns="92449" tIns="46212" rIns="92449" bIns="46212" anchor="t" anchorCtr="0">
            <a:noAutofit/>
          </a:bodyPr>
          <a:lstStyle/>
          <a:p>
            <a:pPr marL="0" indent="0"/>
            <a:endParaRPr/>
          </a:p>
        </p:txBody>
      </p:sp>
      <p:sp>
        <p:nvSpPr>
          <p:cNvPr id="84" name="Google Shape;84;p2:notes"/>
          <p:cNvSpPr>
            <a:spLocks noGrp="1" noRot="1" noChangeAspect="1"/>
          </p:cNvSpPr>
          <p:nvPr>
            <p:ph type="sldImg" idx="2"/>
          </p:nvPr>
        </p:nvSpPr>
        <p:spPr>
          <a:xfrm>
            <a:off x="104775" y="752475"/>
            <a:ext cx="6680200" cy="37576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4694835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Google Shape;199;p21:notes"/>
          <p:cNvSpPr txBox="1">
            <a:spLocks noGrp="1"/>
          </p:cNvSpPr>
          <p:nvPr>
            <p:ph type="body" idx="1"/>
          </p:nvPr>
        </p:nvSpPr>
        <p:spPr>
          <a:xfrm>
            <a:off x="688976" y="4760398"/>
            <a:ext cx="5511800" cy="4509849"/>
          </a:xfrm>
          <a:prstGeom prst="rect">
            <a:avLst/>
          </a:prstGeom>
        </p:spPr>
        <p:txBody>
          <a:bodyPr spcFirstLastPara="1" wrap="square" lIns="92449" tIns="46212" rIns="92449" bIns="46212" anchor="t" anchorCtr="0">
            <a:noAutofit/>
          </a:bodyPr>
          <a:lstStyle/>
          <a:p>
            <a:pPr marL="0" indent="0"/>
            <a:endParaRPr/>
          </a:p>
        </p:txBody>
      </p:sp>
      <p:sp>
        <p:nvSpPr>
          <p:cNvPr id="200" name="Google Shape;200;p21:notes"/>
          <p:cNvSpPr>
            <a:spLocks noGrp="1" noRot="1" noChangeAspect="1"/>
          </p:cNvSpPr>
          <p:nvPr>
            <p:ph type="sldImg" idx="2"/>
          </p:nvPr>
        </p:nvSpPr>
        <p:spPr>
          <a:xfrm>
            <a:off x="104775" y="752475"/>
            <a:ext cx="6680200" cy="37576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7469415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4"/>
        <p:cNvGrpSpPr/>
        <p:nvPr/>
      </p:nvGrpSpPr>
      <p:grpSpPr>
        <a:xfrm>
          <a:off x="0" y="0"/>
          <a:ext cx="0" cy="0"/>
          <a:chOff x="0" y="0"/>
          <a:chExt cx="0" cy="0"/>
        </a:xfrm>
      </p:grpSpPr>
      <p:sp>
        <p:nvSpPr>
          <p:cNvPr id="205" name="Google Shape;205;p22:notes"/>
          <p:cNvSpPr txBox="1">
            <a:spLocks noGrp="1"/>
          </p:cNvSpPr>
          <p:nvPr>
            <p:ph type="body" idx="1"/>
          </p:nvPr>
        </p:nvSpPr>
        <p:spPr>
          <a:xfrm>
            <a:off x="688976" y="4760398"/>
            <a:ext cx="5511800" cy="4509849"/>
          </a:xfrm>
          <a:prstGeom prst="rect">
            <a:avLst/>
          </a:prstGeom>
        </p:spPr>
        <p:txBody>
          <a:bodyPr spcFirstLastPara="1" wrap="square" lIns="92449" tIns="46212" rIns="92449" bIns="46212" anchor="t" anchorCtr="0">
            <a:noAutofit/>
          </a:bodyPr>
          <a:lstStyle/>
          <a:p>
            <a:pPr marL="0" indent="0"/>
            <a:endParaRPr/>
          </a:p>
        </p:txBody>
      </p:sp>
      <p:sp>
        <p:nvSpPr>
          <p:cNvPr id="206" name="Google Shape;206;p22:notes"/>
          <p:cNvSpPr>
            <a:spLocks noGrp="1" noRot="1" noChangeAspect="1"/>
          </p:cNvSpPr>
          <p:nvPr>
            <p:ph type="sldImg" idx="2"/>
          </p:nvPr>
        </p:nvSpPr>
        <p:spPr>
          <a:xfrm>
            <a:off x="104775" y="752475"/>
            <a:ext cx="6680200" cy="37576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946362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p24:notes"/>
          <p:cNvSpPr>
            <a:spLocks noGrp="1" noRot="1" noChangeAspect="1"/>
          </p:cNvSpPr>
          <p:nvPr>
            <p:ph type="sldImg" idx="2"/>
          </p:nvPr>
        </p:nvSpPr>
        <p:spPr>
          <a:xfrm>
            <a:off x="104775" y="752475"/>
            <a:ext cx="6680200" cy="37576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9" name="Google Shape;219;p24:notes"/>
          <p:cNvSpPr txBox="1">
            <a:spLocks noGrp="1"/>
          </p:cNvSpPr>
          <p:nvPr>
            <p:ph type="body" idx="1"/>
          </p:nvPr>
        </p:nvSpPr>
        <p:spPr>
          <a:xfrm>
            <a:off x="688976" y="4760398"/>
            <a:ext cx="5511800" cy="4509849"/>
          </a:xfrm>
          <a:prstGeom prst="rect">
            <a:avLst/>
          </a:prstGeom>
          <a:noFill/>
          <a:ln>
            <a:noFill/>
          </a:ln>
        </p:spPr>
        <p:txBody>
          <a:bodyPr spcFirstLastPara="1" wrap="square" lIns="92449" tIns="46212" rIns="92449" bIns="46212" anchor="t" anchorCtr="0">
            <a:noAutofit/>
          </a:bodyPr>
          <a:lstStyle/>
          <a:p>
            <a:pPr marL="0" indent="0"/>
            <a:endParaRPr dirty="0"/>
          </a:p>
        </p:txBody>
      </p:sp>
      <p:sp>
        <p:nvSpPr>
          <p:cNvPr id="220" name="Google Shape;220;p24:notes"/>
          <p:cNvSpPr txBox="1">
            <a:spLocks noGrp="1"/>
          </p:cNvSpPr>
          <p:nvPr>
            <p:ph type="sldNum" idx="12"/>
          </p:nvPr>
        </p:nvSpPr>
        <p:spPr>
          <a:xfrm>
            <a:off x="3902598" y="9519054"/>
            <a:ext cx="2985558" cy="501095"/>
          </a:xfrm>
          <a:prstGeom prst="rect">
            <a:avLst/>
          </a:prstGeom>
          <a:noFill/>
          <a:ln>
            <a:noFill/>
          </a:ln>
        </p:spPr>
        <p:txBody>
          <a:bodyPr spcFirstLastPara="1" wrap="square" lIns="92449" tIns="46212" rIns="92449" bIns="46212" anchor="b" anchorCtr="0">
            <a:noAutofit/>
          </a:bodyPr>
          <a:lstStyle/>
          <a:p>
            <a:pPr algn="r"/>
            <a:fld id="{00000000-1234-1234-1234-123412341234}" type="slidenum">
              <a:rPr lang="en-GB"/>
              <a:pPr algn="r"/>
              <a:t>25</a:t>
            </a:fld>
            <a:endParaRPr/>
          </a:p>
        </p:txBody>
      </p:sp>
    </p:spTree>
    <p:extLst>
      <p:ext uri="{BB962C8B-B14F-4D97-AF65-F5344CB8AC3E}">
        <p14:creationId xmlns:p14="http://schemas.microsoft.com/office/powerpoint/2010/main" val="319146473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4"/>
        <p:cNvGrpSpPr/>
        <p:nvPr/>
      </p:nvGrpSpPr>
      <p:grpSpPr>
        <a:xfrm>
          <a:off x="0" y="0"/>
          <a:ext cx="0" cy="0"/>
          <a:chOff x="0" y="0"/>
          <a:chExt cx="0" cy="0"/>
        </a:xfrm>
      </p:grpSpPr>
      <p:sp>
        <p:nvSpPr>
          <p:cNvPr id="225" name="Google Shape;225;p25:notes"/>
          <p:cNvSpPr txBox="1">
            <a:spLocks noGrp="1"/>
          </p:cNvSpPr>
          <p:nvPr>
            <p:ph type="body" idx="1"/>
          </p:nvPr>
        </p:nvSpPr>
        <p:spPr>
          <a:xfrm>
            <a:off x="688976" y="4760398"/>
            <a:ext cx="5511800" cy="4509849"/>
          </a:xfrm>
          <a:prstGeom prst="rect">
            <a:avLst/>
          </a:prstGeom>
        </p:spPr>
        <p:txBody>
          <a:bodyPr spcFirstLastPara="1" wrap="square" lIns="92449" tIns="46212" rIns="92449" bIns="46212" anchor="t" anchorCtr="0">
            <a:noAutofit/>
          </a:bodyPr>
          <a:lstStyle/>
          <a:p>
            <a:pPr marL="0" indent="0"/>
            <a:endParaRPr/>
          </a:p>
        </p:txBody>
      </p:sp>
      <p:sp>
        <p:nvSpPr>
          <p:cNvPr id="226" name="Google Shape;226;p25:notes"/>
          <p:cNvSpPr>
            <a:spLocks noGrp="1" noRot="1" noChangeAspect="1"/>
          </p:cNvSpPr>
          <p:nvPr>
            <p:ph type="sldImg" idx="2"/>
          </p:nvPr>
        </p:nvSpPr>
        <p:spPr>
          <a:xfrm>
            <a:off x="104775" y="752475"/>
            <a:ext cx="6680200" cy="37576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6642594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1"/>
        <p:cNvGrpSpPr/>
        <p:nvPr/>
      </p:nvGrpSpPr>
      <p:grpSpPr>
        <a:xfrm>
          <a:off x="0" y="0"/>
          <a:ext cx="0" cy="0"/>
          <a:chOff x="0" y="0"/>
          <a:chExt cx="0" cy="0"/>
        </a:xfrm>
      </p:grpSpPr>
      <p:sp>
        <p:nvSpPr>
          <p:cNvPr id="232" name="Google Shape;232;p26:notes"/>
          <p:cNvSpPr txBox="1">
            <a:spLocks noGrp="1"/>
          </p:cNvSpPr>
          <p:nvPr>
            <p:ph type="body" idx="1"/>
          </p:nvPr>
        </p:nvSpPr>
        <p:spPr>
          <a:xfrm>
            <a:off x="688976" y="4760398"/>
            <a:ext cx="5511800" cy="4509849"/>
          </a:xfrm>
          <a:prstGeom prst="rect">
            <a:avLst/>
          </a:prstGeom>
        </p:spPr>
        <p:txBody>
          <a:bodyPr spcFirstLastPara="1" wrap="square" lIns="92449" tIns="46212" rIns="92449" bIns="46212" anchor="t" anchorCtr="0">
            <a:noAutofit/>
          </a:bodyPr>
          <a:lstStyle/>
          <a:p>
            <a:pPr marL="0" indent="0"/>
            <a:endParaRPr/>
          </a:p>
        </p:txBody>
      </p:sp>
      <p:sp>
        <p:nvSpPr>
          <p:cNvPr id="233" name="Google Shape;233;p26:notes"/>
          <p:cNvSpPr>
            <a:spLocks noGrp="1" noRot="1" noChangeAspect="1"/>
          </p:cNvSpPr>
          <p:nvPr>
            <p:ph type="sldImg" idx="2"/>
          </p:nvPr>
        </p:nvSpPr>
        <p:spPr>
          <a:xfrm>
            <a:off x="104775" y="752475"/>
            <a:ext cx="6680200" cy="37576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8396911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8"/>
        <p:cNvGrpSpPr/>
        <p:nvPr/>
      </p:nvGrpSpPr>
      <p:grpSpPr>
        <a:xfrm>
          <a:off x="0" y="0"/>
          <a:ext cx="0" cy="0"/>
          <a:chOff x="0" y="0"/>
          <a:chExt cx="0" cy="0"/>
        </a:xfrm>
      </p:grpSpPr>
      <p:sp>
        <p:nvSpPr>
          <p:cNvPr id="239" name="Google Shape;239;p27:notes"/>
          <p:cNvSpPr txBox="1">
            <a:spLocks noGrp="1"/>
          </p:cNvSpPr>
          <p:nvPr>
            <p:ph type="body" idx="1"/>
          </p:nvPr>
        </p:nvSpPr>
        <p:spPr>
          <a:xfrm>
            <a:off x="688976" y="4760398"/>
            <a:ext cx="5511800" cy="4509849"/>
          </a:xfrm>
          <a:prstGeom prst="rect">
            <a:avLst/>
          </a:prstGeom>
        </p:spPr>
        <p:txBody>
          <a:bodyPr spcFirstLastPara="1" wrap="square" lIns="92449" tIns="46212" rIns="92449" bIns="46212" anchor="t" anchorCtr="0">
            <a:noAutofit/>
          </a:bodyPr>
          <a:lstStyle/>
          <a:p>
            <a:pPr marL="0" indent="0"/>
            <a:endParaRPr/>
          </a:p>
        </p:txBody>
      </p:sp>
      <p:sp>
        <p:nvSpPr>
          <p:cNvPr id="240" name="Google Shape;240;p27:notes"/>
          <p:cNvSpPr>
            <a:spLocks noGrp="1" noRot="1" noChangeAspect="1"/>
          </p:cNvSpPr>
          <p:nvPr>
            <p:ph type="sldImg" idx="2"/>
          </p:nvPr>
        </p:nvSpPr>
        <p:spPr>
          <a:xfrm>
            <a:off x="104775" y="752475"/>
            <a:ext cx="6680200" cy="37576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9140394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4"/>
        <p:cNvGrpSpPr/>
        <p:nvPr/>
      </p:nvGrpSpPr>
      <p:grpSpPr>
        <a:xfrm>
          <a:off x="0" y="0"/>
          <a:ext cx="0" cy="0"/>
          <a:chOff x="0" y="0"/>
          <a:chExt cx="0" cy="0"/>
        </a:xfrm>
      </p:grpSpPr>
      <p:sp>
        <p:nvSpPr>
          <p:cNvPr id="245" name="Google Shape;245;p28:notes"/>
          <p:cNvSpPr txBox="1">
            <a:spLocks noGrp="1"/>
          </p:cNvSpPr>
          <p:nvPr>
            <p:ph type="body" idx="1"/>
          </p:nvPr>
        </p:nvSpPr>
        <p:spPr>
          <a:xfrm>
            <a:off x="688976" y="4760398"/>
            <a:ext cx="5511800" cy="4509849"/>
          </a:xfrm>
          <a:prstGeom prst="rect">
            <a:avLst/>
          </a:prstGeom>
        </p:spPr>
        <p:txBody>
          <a:bodyPr spcFirstLastPara="1" wrap="square" lIns="92449" tIns="46212" rIns="92449" bIns="46212" anchor="t" anchorCtr="0">
            <a:noAutofit/>
          </a:bodyPr>
          <a:lstStyle/>
          <a:p>
            <a:pPr marL="0" indent="0"/>
            <a:endParaRPr/>
          </a:p>
        </p:txBody>
      </p:sp>
      <p:sp>
        <p:nvSpPr>
          <p:cNvPr id="246" name="Google Shape;246;p28:notes"/>
          <p:cNvSpPr>
            <a:spLocks noGrp="1" noRot="1" noChangeAspect="1"/>
          </p:cNvSpPr>
          <p:nvPr>
            <p:ph type="sldImg" idx="2"/>
          </p:nvPr>
        </p:nvSpPr>
        <p:spPr>
          <a:xfrm>
            <a:off x="104775" y="752475"/>
            <a:ext cx="6680200" cy="37576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1566303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0"/>
        <p:cNvGrpSpPr/>
        <p:nvPr/>
      </p:nvGrpSpPr>
      <p:grpSpPr>
        <a:xfrm>
          <a:off x="0" y="0"/>
          <a:ext cx="0" cy="0"/>
          <a:chOff x="0" y="0"/>
          <a:chExt cx="0" cy="0"/>
        </a:xfrm>
      </p:grpSpPr>
      <p:sp>
        <p:nvSpPr>
          <p:cNvPr id="251" name="Google Shape;251;p29:notes"/>
          <p:cNvSpPr txBox="1">
            <a:spLocks noGrp="1"/>
          </p:cNvSpPr>
          <p:nvPr>
            <p:ph type="body" idx="1"/>
          </p:nvPr>
        </p:nvSpPr>
        <p:spPr>
          <a:xfrm>
            <a:off x="688976" y="4760398"/>
            <a:ext cx="5511800" cy="4509849"/>
          </a:xfrm>
          <a:prstGeom prst="rect">
            <a:avLst/>
          </a:prstGeom>
        </p:spPr>
        <p:txBody>
          <a:bodyPr spcFirstLastPara="1" wrap="square" lIns="92449" tIns="46212" rIns="92449" bIns="46212" anchor="t" anchorCtr="0">
            <a:noAutofit/>
          </a:bodyPr>
          <a:lstStyle/>
          <a:p>
            <a:pPr marL="0" indent="0"/>
            <a:endParaRPr/>
          </a:p>
        </p:txBody>
      </p:sp>
      <p:sp>
        <p:nvSpPr>
          <p:cNvPr id="252" name="Google Shape;252;p29:notes"/>
          <p:cNvSpPr>
            <a:spLocks noGrp="1" noRot="1" noChangeAspect="1"/>
          </p:cNvSpPr>
          <p:nvPr>
            <p:ph type="sldImg" idx="2"/>
          </p:nvPr>
        </p:nvSpPr>
        <p:spPr>
          <a:xfrm>
            <a:off x="104775" y="752475"/>
            <a:ext cx="6680200" cy="37576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3809947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6"/>
        <p:cNvGrpSpPr/>
        <p:nvPr/>
      </p:nvGrpSpPr>
      <p:grpSpPr>
        <a:xfrm>
          <a:off x="0" y="0"/>
          <a:ext cx="0" cy="0"/>
          <a:chOff x="0" y="0"/>
          <a:chExt cx="0" cy="0"/>
        </a:xfrm>
      </p:grpSpPr>
      <p:sp>
        <p:nvSpPr>
          <p:cNvPr id="257" name="Google Shape;257;p30:notes"/>
          <p:cNvSpPr txBox="1">
            <a:spLocks noGrp="1"/>
          </p:cNvSpPr>
          <p:nvPr>
            <p:ph type="body" idx="1"/>
          </p:nvPr>
        </p:nvSpPr>
        <p:spPr>
          <a:xfrm>
            <a:off x="688976" y="4760398"/>
            <a:ext cx="5511800" cy="4509849"/>
          </a:xfrm>
          <a:prstGeom prst="rect">
            <a:avLst/>
          </a:prstGeom>
        </p:spPr>
        <p:txBody>
          <a:bodyPr spcFirstLastPara="1" wrap="square" lIns="92449" tIns="46212" rIns="92449" bIns="46212" anchor="t" anchorCtr="0">
            <a:noAutofit/>
          </a:bodyPr>
          <a:lstStyle/>
          <a:p>
            <a:pPr marL="0" indent="0"/>
            <a:endParaRPr/>
          </a:p>
        </p:txBody>
      </p:sp>
      <p:sp>
        <p:nvSpPr>
          <p:cNvPr id="258" name="Google Shape;258;p30:notes"/>
          <p:cNvSpPr>
            <a:spLocks noGrp="1" noRot="1" noChangeAspect="1"/>
          </p:cNvSpPr>
          <p:nvPr>
            <p:ph type="sldImg" idx="2"/>
          </p:nvPr>
        </p:nvSpPr>
        <p:spPr>
          <a:xfrm>
            <a:off x="104775" y="752475"/>
            <a:ext cx="6680200" cy="37576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2326658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2"/>
        <p:cNvGrpSpPr/>
        <p:nvPr/>
      </p:nvGrpSpPr>
      <p:grpSpPr>
        <a:xfrm>
          <a:off x="0" y="0"/>
          <a:ext cx="0" cy="0"/>
          <a:chOff x="0" y="0"/>
          <a:chExt cx="0" cy="0"/>
        </a:xfrm>
      </p:grpSpPr>
      <p:sp>
        <p:nvSpPr>
          <p:cNvPr id="263" name="Google Shape;263;p31:notes"/>
          <p:cNvSpPr txBox="1">
            <a:spLocks noGrp="1"/>
          </p:cNvSpPr>
          <p:nvPr>
            <p:ph type="body" idx="1"/>
          </p:nvPr>
        </p:nvSpPr>
        <p:spPr>
          <a:xfrm>
            <a:off x="688976" y="4760398"/>
            <a:ext cx="5511800" cy="4509849"/>
          </a:xfrm>
          <a:prstGeom prst="rect">
            <a:avLst/>
          </a:prstGeom>
        </p:spPr>
        <p:txBody>
          <a:bodyPr spcFirstLastPara="1" wrap="square" lIns="92449" tIns="46212" rIns="92449" bIns="46212" anchor="t" anchorCtr="0">
            <a:noAutofit/>
          </a:bodyPr>
          <a:lstStyle/>
          <a:p>
            <a:pPr marL="0" indent="0"/>
            <a:endParaRPr/>
          </a:p>
        </p:txBody>
      </p:sp>
      <p:sp>
        <p:nvSpPr>
          <p:cNvPr id="264" name="Google Shape;264;p31:notes"/>
          <p:cNvSpPr>
            <a:spLocks noGrp="1" noRot="1" noChangeAspect="1"/>
          </p:cNvSpPr>
          <p:nvPr>
            <p:ph type="sldImg" idx="2"/>
          </p:nvPr>
        </p:nvSpPr>
        <p:spPr>
          <a:xfrm>
            <a:off x="104775" y="752475"/>
            <a:ext cx="6680200" cy="37576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743052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3:notes"/>
          <p:cNvSpPr txBox="1">
            <a:spLocks noGrp="1"/>
          </p:cNvSpPr>
          <p:nvPr>
            <p:ph type="body" idx="1"/>
          </p:nvPr>
        </p:nvSpPr>
        <p:spPr>
          <a:xfrm>
            <a:off x="688976" y="4760398"/>
            <a:ext cx="5511800" cy="4509849"/>
          </a:xfrm>
          <a:prstGeom prst="rect">
            <a:avLst/>
          </a:prstGeom>
        </p:spPr>
        <p:txBody>
          <a:bodyPr spcFirstLastPara="1" wrap="square" lIns="92449" tIns="46212" rIns="92449" bIns="46212" anchor="t" anchorCtr="0">
            <a:noAutofit/>
          </a:bodyPr>
          <a:lstStyle/>
          <a:p>
            <a:pPr marL="0" indent="0"/>
            <a:endParaRPr/>
          </a:p>
        </p:txBody>
      </p:sp>
      <p:sp>
        <p:nvSpPr>
          <p:cNvPr id="90" name="Google Shape;90;p3:notes"/>
          <p:cNvSpPr>
            <a:spLocks noGrp="1" noRot="1" noChangeAspect="1"/>
          </p:cNvSpPr>
          <p:nvPr>
            <p:ph type="sldImg" idx="2"/>
          </p:nvPr>
        </p:nvSpPr>
        <p:spPr>
          <a:xfrm>
            <a:off x="104775" y="752475"/>
            <a:ext cx="6680200" cy="37576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8889079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8"/>
        <p:cNvGrpSpPr/>
        <p:nvPr/>
      </p:nvGrpSpPr>
      <p:grpSpPr>
        <a:xfrm>
          <a:off x="0" y="0"/>
          <a:ext cx="0" cy="0"/>
          <a:chOff x="0" y="0"/>
          <a:chExt cx="0" cy="0"/>
        </a:xfrm>
      </p:grpSpPr>
      <p:sp>
        <p:nvSpPr>
          <p:cNvPr id="269" name="Google Shape;269;p32:notes"/>
          <p:cNvSpPr txBox="1">
            <a:spLocks noGrp="1"/>
          </p:cNvSpPr>
          <p:nvPr>
            <p:ph type="body" idx="1"/>
          </p:nvPr>
        </p:nvSpPr>
        <p:spPr>
          <a:xfrm>
            <a:off x="688976" y="4760398"/>
            <a:ext cx="5511800" cy="4509849"/>
          </a:xfrm>
          <a:prstGeom prst="rect">
            <a:avLst/>
          </a:prstGeom>
        </p:spPr>
        <p:txBody>
          <a:bodyPr spcFirstLastPara="1" wrap="square" lIns="92449" tIns="46212" rIns="92449" bIns="46212" anchor="t" anchorCtr="0">
            <a:noAutofit/>
          </a:bodyPr>
          <a:lstStyle/>
          <a:p>
            <a:pPr marL="0" indent="0"/>
            <a:endParaRPr/>
          </a:p>
        </p:txBody>
      </p:sp>
      <p:sp>
        <p:nvSpPr>
          <p:cNvPr id="270" name="Google Shape;270;p32:notes"/>
          <p:cNvSpPr>
            <a:spLocks noGrp="1" noRot="1" noChangeAspect="1"/>
          </p:cNvSpPr>
          <p:nvPr>
            <p:ph type="sldImg" idx="2"/>
          </p:nvPr>
        </p:nvSpPr>
        <p:spPr>
          <a:xfrm>
            <a:off x="104775" y="752475"/>
            <a:ext cx="6680200" cy="37576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902475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p5:notes"/>
          <p:cNvSpPr txBox="1">
            <a:spLocks noGrp="1"/>
          </p:cNvSpPr>
          <p:nvPr>
            <p:ph type="body" idx="1"/>
          </p:nvPr>
        </p:nvSpPr>
        <p:spPr>
          <a:xfrm>
            <a:off x="688976" y="4760398"/>
            <a:ext cx="5511800" cy="4509849"/>
          </a:xfrm>
          <a:prstGeom prst="rect">
            <a:avLst/>
          </a:prstGeom>
        </p:spPr>
        <p:txBody>
          <a:bodyPr spcFirstLastPara="1" wrap="square" lIns="92449" tIns="46212" rIns="92449" bIns="46212" anchor="t" anchorCtr="0">
            <a:noAutofit/>
          </a:bodyPr>
          <a:lstStyle/>
          <a:p>
            <a:pPr marL="0" indent="0"/>
            <a:endParaRPr/>
          </a:p>
        </p:txBody>
      </p:sp>
      <p:sp>
        <p:nvSpPr>
          <p:cNvPr id="103" name="Google Shape;103;p5:notes"/>
          <p:cNvSpPr>
            <a:spLocks noGrp="1" noRot="1" noChangeAspect="1"/>
          </p:cNvSpPr>
          <p:nvPr>
            <p:ph type="sldImg" idx="2"/>
          </p:nvPr>
        </p:nvSpPr>
        <p:spPr>
          <a:xfrm>
            <a:off x="104775" y="752475"/>
            <a:ext cx="6680200" cy="37576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389072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p6:notes"/>
          <p:cNvSpPr txBox="1">
            <a:spLocks noGrp="1"/>
          </p:cNvSpPr>
          <p:nvPr>
            <p:ph type="body" idx="1"/>
          </p:nvPr>
        </p:nvSpPr>
        <p:spPr>
          <a:xfrm>
            <a:off x="688976" y="4760398"/>
            <a:ext cx="5511800" cy="4509849"/>
          </a:xfrm>
          <a:prstGeom prst="rect">
            <a:avLst/>
          </a:prstGeom>
        </p:spPr>
        <p:txBody>
          <a:bodyPr spcFirstLastPara="1" wrap="square" lIns="92449" tIns="46212" rIns="92449" bIns="46212" anchor="t" anchorCtr="0">
            <a:noAutofit/>
          </a:bodyPr>
          <a:lstStyle/>
          <a:p>
            <a:pPr marL="0" indent="0"/>
            <a:endParaRPr/>
          </a:p>
        </p:txBody>
      </p:sp>
      <p:sp>
        <p:nvSpPr>
          <p:cNvPr id="109" name="Google Shape;109;p6:notes"/>
          <p:cNvSpPr>
            <a:spLocks noGrp="1" noRot="1" noChangeAspect="1"/>
          </p:cNvSpPr>
          <p:nvPr>
            <p:ph type="sldImg" idx="2"/>
          </p:nvPr>
        </p:nvSpPr>
        <p:spPr>
          <a:xfrm>
            <a:off x="104775" y="752475"/>
            <a:ext cx="6680200" cy="37576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137562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p7:notes"/>
          <p:cNvSpPr txBox="1">
            <a:spLocks noGrp="1"/>
          </p:cNvSpPr>
          <p:nvPr>
            <p:ph type="body" idx="1"/>
          </p:nvPr>
        </p:nvSpPr>
        <p:spPr>
          <a:xfrm>
            <a:off x="688976" y="4760398"/>
            <a:ext cx="5511800" cy="4509849"/>
          </a:xfrm>
          <a:prstGeom prst="rect">
            <a:avLst/>
          </a:prstGeom>
        </p:spPr>
        <p:txBody>
          <a:bodyPr spcFirstLastPara="1" wrap="square" lIns="92449" tIns="46212" rIns="92449" bIns="46212" anchor="t" anchorCtr="0">
            <a:noAutofit/>
          </a:bodyPr>
          <a:lstStyle/>
          <a:p>
            <a:pPr marL="0" indent="0"/>
            <a:endParaRPr/>
          </a:p>
        </p:txBody>
      </p:sp>
      <p:sp>
        <p:nvSpPr>
          <p:cNvPr id="115" name="Google Shape;115;p7:notes"/>
          <p:cNvSpPr>
            <a:spLocks noGrp="1" noRot="1" noChangeAspect="1"/>
          </p:cNvSpPr>
          <p:nvPr>
            <p:ph type="sldImg" idx="2"/>
          </p:nvPr>
        </p:nvSpPr>
        <p:spPr>
          <a:xfrm>
            <a:off x="104775" y="752475"/>
            <a:ext cx="6680200" cy="37576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631640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8:notes"/>
          <p:cNvSpPr txBox="1">
            <a:spLocks noGrp="1"/>
          </p:cNvSpPr>
          <p:nvPr>
            <p:ph type="body" idx="1"/>
          </p:nvPr>
        </p:nvSpPr>
        <p:spPr>
          <a:xfrm>
            <a:off x="688976" y="4760398"/>
            <a:ext cx="5511800" cy="4509849"/>
          </a:xfrm>
          <a:prstGeom prst="rect">
            <a:avLst/>
          </a:prstGeom>
        </p:spPr>
        <p:txBody>
          <a:bodyPr spcFirstLastPara="1" wrap="square" lIns="92449" tIns="46212" rIns="92449" bIns="46212" anchor="t" anchorCtr="0">
            <a:noAutofit/>
          </a:bodyPr>
          <a:lstStyle/>
          <a:p>
            <a:pPr marL="0" indent="0"/>
            <a:endParaRPr/>
          </a:p>
        </p:txBody>
      </p:sp>
      <p:sp>
        <p:nvSpPr>
          <p:cNvPr id="122" name="Google Shape;122;p8:notes"/>
          <p:cNvSpPr>
            <a:spLocks noGrp="1" noRot="1" noChangeAspect="1"/>
          </p:cNvSpPr>
          <p:nvPr>
            <p:ph type="sldImg" idx="2"/>
          </p:nvPr>
        </p:nvSpPr>
        <p:spPr>
          <a:xfrm>
            <a:off x="104775" y="752475"/>
            <a:ext cx="6680200" cy="37576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174889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p9:notes"/>
          <p:cNvSpPr txBox="1">
            <a:spLocks noGrp="1"/>
          </p:cNvSpPr>
          <p:nvPr>
            <p:ph type="body" idx="1"/>
          </p:nvPr>
        </p:nvSpPr>
        <p:spPr>
          <a:xfrm>
            <a:off x="688976" y="4760398"/>
            <a:ext cx="5511800" cy="4509849"/>
          </a:xfrm>
          <a:prstGeom prst="rect">
            <a:avLst/>
          </a:prstGeom>
        </p:spPr>
        <p:txBody>
          <a:bodyPr spcFirstLastPara="1" wrap="square" lIns="92449" tIns="46212" rIns="92449" bIns="46212" anchor="t" anchorCtr="0">
            <a:noAutofit/>
          </a:bodyPr>
          <a:lstStyle/>
          <a:p>
            <a:pPr marL="0" indent="0"/>
            <a:endParaRPr/>
          </a:p>
        </p:txBody>
      </p:sp>
      <p:sp>
        <p:nvSpPr>
          <p:cNvPr id="128" name="Google Shape;128;p9:notes"/>
          <p:cNvSpPr>
            <a:spLocks noGrp="1" noRot="1" noChangeAspect="1"/>
          </p:cNvSpPr>
          <p:nvPr>
            <p:ph type="sldImg" idx="2"/>
          </p:nvPr>
        </p:nvSpPr>
        <p:spPr>
          <a:xfrm>
            <a:off x="104775" y="752475"/>
            <a:ext cx="6680200" cy="37576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511689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p9:notes"/>
          <p:cNvSpPr txBox="1">
            <a:spLocks noGrp="1"/>
          </p:cNvSpPr>
          <p:nvPr>
            <p:ph type="body" idx="1"/>
          </p:nvPr>
        </p:nvSpPr>
        <p:spPr>
          <a:xfrm>
            <a:off x="688976" y="4760398"/>
            <a:ext cx="5511800" cy="4509849"/>
          </a:xfrm>
          <a:prstGeom prst="rect">
            <a:avLst/>
          </a:prstGeom>
        </p:spPr>
        <p:txBody>
          <a:bodyPr spcFirstLastPara="1" wrap="square" lIns="92449" tIns="46212" rIns="92449" bIns="46212" anchor="t" anchorCtr="0">
            <a:noAutofit/>
          </a:bodyPr>
          <a:lstStyle/>
          <a:p>
            <a:pPr marL="0" indent="0"/>
            <a:endParaRPr/>
          </a:p>
        </p:txBody>
      </p:sp>
      <p:sp>
        <p:nvSpPr>
          <p:cNvPr id="128" name="Google Shape;128;p9:notes"/>
          <p:cNvSpPr>
            <a:spLocks noGrp="1" noRot="1" noChangeAspect="1"/>
          </p:cNvSpPr>
          <p:nvPr>
            <p:ph type="sldImg" idx="2"/>
          </p:nvPr>
        </p:nvSpPr>
        <p:spPr>
          <a:xfrm>
            <a:off x="104775" y="752475"/>
            <a:ext cx="6680200" cy="37576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731433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4"/>
        <p:cNvGrpSpPr/>
        <p:nvPr/>
      </p:nvGrpSpPr>
      <p:grpSpPr>
        <a:xfrm>
          <a:off x="0" y="0"/>
          <a:ext cx="0" cy="0"/>
          <a:chOff x="0" y="0"/>
          <a:chExt cx="0" cy="0"/>
        </a:xfrm>
      </p:grpSpPr>
      <p:sp>
        <p:nvSpPr>
          <p:cNvPr id="15" name="Google Shape;15;p34"/>
          <p:cNvSpPr txBox="1">
            <a:spLocks noGrp="1"/>
          </p:cNvSpPr>
          <p:nvPr>
            <p:ph type="ctrTitle"/>
          </p:nvPr>
        </p:nvSpPr>
        <p:spPr>
          <a:xfrm>
            <a:off x="685802" y="1597820"/>
            <a:ext cx="7772400" cy="1102519"/>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accent5"/>
              </a:buClr>
              <a:buSzPts val="4000"/>
              <a:buFont typeface="Calibri"/>
              <a:buNone/>
              <a:defRPr>
                <a:solidFill>
                  <a:schemeClr val="accent5"/>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 name="Google Shape;16;p34"/>
          <p:cNvSpPr txBox="1">
            <a:spLocks noGrp="1"/>
          </p:cNvSpPr>
          <p:nvPr>
            <p:ph type="subTitle" idx="1"/>
          </p:nvPr>
        </p:nvSpPr>
        <p:spPr>
          <a:xfrm>
            <a:off x="1371600" y="2914650"/>
            <a:ext cx="6400800" cy="1314450"/>
          </a:xfrm>
          <a:prstGeom prst="rect">
            <a:avLst/>
          </a:prstGeom>
          <a:noFill/>
          <a:ln>
            <a:noFill/>
          </a:ln>
        </p:spPr>
        <p:txBody>
          <a:bodyPr spcFirstLastPara="1" wrap="square" lIns="91425" tIns="45700" rIns="91425" bIns="45700" anchor="t" anchorCtr="0">
            <a:normAutofit/>
          </a:bodyPr>
          <a:lstStyle>
            <a:lvl1pPr lvl="0" algn="ctr">
              <a:spcBef>
                <a:spcPts val="1200"/>
              </a:spcBef>
              <a:spcAft>
                <a:spcPts val="0"/>
              </a:spcAft>
              <a:buClr>
                <a:srgbClr val="888888"/>
              </a:buClr>
              <a:buSzPts val="2400"/>
              <a:buNone/>
              <a:defRPr>
                <a:solidFill>
                  <a:srgbClr val="888888"/>
                </a:solidFill>
              </a:defRPr>
            </a:lvl1pPr>
            <a:lvl2pPr lvl="1" algn="ctr">
              <a:spcBef>
                <a:spcPts val="1200"/>
              </a:spcBef>
              <a:spcAft>
                <a:spcPts val="0"/>
              </a:spcAft>
              <a:buClr>
                <a:srgbClr val="888888"/>
              </a:buClr>
              <a:buSzPts val="2000"/>
              <a:buNone/>
              <a:defRPr>
                <a:solidFill>
                  <a:srgbClr val="888888"/>
                </a:solidFill>
              </a:defRPr>
            </a:lvl2pPr>
            <a:lvl3pPr lvl="2" algn="ctr">
              <a:spcBef>
                <a:spcPts val="1200"/>
              </a:spcBef>
              <a:spcAft>
                <a:spcPts val="0"/>
              </a:spcAft>
              <a:buClr>
                <a:srgbClr val="888888"/>
              </a:buClr>
              <a:buSzPts val="2000"/>
              <a:buNone/>
              <a:defRPr>
                <a:solidFill>
                  <a:srgbClr val="888888"/>
                </a:solidFill>
              </a:defRPr>
            </a:lvl3pPr>
            <a:lvl4pPr lvl="3" algn="ctr">
              <a:spcBef>
                <a:spcPts val="1200"/>
              </a:spcBef>
              <a:spcAft>
                <a:spcPts val="0"/>
              </a:spcAft>
              <a:buClr>
                <a:srgbClr val="888888"/>
              </a:buClr>
              <a:buSzPts val="2000"/>
              <a:buNone/>
              <a:defRPr>
                <a:solidFill>
                  <a:srgbClr val="888888"/>
                </a:solidFill>
              </a:defRPr>
            </a:lvl4pPr>
            <a:lvl5pPr lvl="4" algn="ctr">
              <a:spcBef>
                <a:spcPts val="12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17" name="Google Shape;17;p34"/>
          <p:cNvSpPr txBox="1">
            <a:spLocks noGrp="1"/>
          </p:cNvSpPr>
          <p:nvPr>
            <p:ph type="dt" idx="10"/>
          </p:nvPr>
        </p:nvSpPr>
        <p:spPr>
          <a:xfrm>
            <a:off x="457200" y="4767263"/>
            <a:ext cx="21336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 name="Google Shape;18;p34"/>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59"/>
        <p:cNvGrpSpPr/>
        <p:nvPr/>
      </p:nvGrpSpPr>
      <p:grpSpPr>
        <a:xfrm>
          <a:off x="0" y="0"/>
          <a:ext cx="0" cy="0"/>
          <a:chOff x="0" y="0"/>
          <a:chExt cx="0" cy="0"/>
        </a:xfrm>
      </p:grpSpPr>
      <p:sp>
        <p:nvSpPr>
          <p:cNvPr id="60" name="Google Shape;60;p44"/>
          <p:cNvSpPr txBox="1">
            <a:spLocks noGrp="1"/>
          </p:cNvSpPr>
          <p:nvPr>
            <p:ph type="title"/>
          </p:nvPr>
        </p:nvSpPr>
        <p:spPr>
          <a:xfrm>
            <a:off x="1792288" y="3600450"/>
            <a:ext cx="5486400" cy="425054"/>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accent5"/>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1" name="Google Shape;61;p44"/>
          <p:cNvSpPr>
            <a:spLocks noGrp="1"/>
          </p:cNvSpPr>
          <p:nvPr>
            <p:ph type="pic" idx="2"/>
          </p:nvPr>
        </p:nvSpPr>
        <p:spPr>
          <a:xfrm>
            <a:off x="1792288" y="459581"/>
            <a:ext cx="5486400" cy="3086100"/>
          </a:xfrm>
          <a:prstGeom prst="rect">
            <a:avLst/>
          </a:prstGeom>
          <a:noFill/>
          <a:ln>
            <a:noFill/>
          </a:ln>
        </p:spPr>
      </p:sp>
      <p:sp>
        <p:nvSpPr>
          <p:cNvPr id="62" name="Google Shape;62;p44"/>
          <p:cNvSpPr txBox="1">
            <a:spLocks noGrp="1"/>
          </p:cNvSpPr>
          <p:nvPr>
            <p:ph type="body" idx="1"/>
          </p:nvPr>
        </p:nvSpPr>
        <p:spPr>
          <a:xfrm>
            <a:off x="1792288" y="4025504"/>
            <a:ext cx="5486400" cy="603647"/>
          </a:xfrm>
          <a:prstGeom prst="rect">
            <a:avLst/>
          </a:prstGeom>
          <a:noFill/>
          <a:ln>
            <a:noFill/>
          </a:ln>
        </p:spPr>
        <p:txBody>
          <a:bodyPr spcFirstLastPara="1" wrap="square" lIns="91425" tIns="45700" rIns="91425" bIns="45700" anchor="t" anchorCtr="0">
            <a:normAutofit/>
          </a:bodyPr>
          <a:lstStyle>
            <a:lvl1pPr marL="457200" lvl="0" indent="-228600" algn="l">
              <a:spcBef>
                <a:spcPts val="1200"/>
              </a:spcBef>
              <a:spcAft>
                <a:spcPts val="0"/>
              </a:spcAft>
              <a:buClr>
                <a:srgbClr val="595959"/>
              </a:buClr>
              <a:buSzPts val="1400"/>
              <a:buNone/>
              <a:defRPr sz="1400"/>
            </a:lvl1pPr>
            <a:lvl2pPr marL="914400" lvl="1" indent="-228600" algn="l">
              <a:spcBef>
                <a:spcPts val="1200"/>
              </a:spcBef>
              <a:spcAft>
                <a:spcPts val="0"/>
              </a:spcAft>
              <a:buClr>
                <a:srgbClr val="595959"/>
              </a:buClr>
              <a:buSzPts val="1200"/>
              <a:buNone/>
              <a:defRPr sz="1200"/>
            </a:lvl2pPr>
            <a:lvl3pPr marL="1371600" lvl="2" indent="-228600" algn="l">
              <a:spcBef>
                <a:spcPts val="1200"/>
              </a:spcBef>
              <a:spcAft>
                <a:spcPts val="0"/>
              </a:spcAft>
              <a:buClr>
                <a:srgbClr val="595959"/>
              </a:buClr>
              <a:buSzPts val="1000"/>
              <a:buNone/>
              <a:defRPr sz="1000"/>
            </a:lvl3pPr>
            <a:lvl4pPr marL="1828800" lvl="3" indent="-228600" algn="l">
              <a:spcBef>
                <a:spcPts val="1200"/>
              </a:spcBef>
              <a:spcAft>
                <a:spcPts val="0"/>
              </a:spcAft>
              <a:buClr>
                <a:srgbClr val="595959"/>
              </a:buClr>
              <a:buSzPts val="900"/>
              <a:buNone/>
              <a:defRPr sz="900"/>
            </a:lvl4pPr>
            <a:lvl5pPr marL="2286000" lvl="4" indent="-228600" algn="l">
              <a:spcBef>
                <a:spcPts val="1200"/>
              </a:spcBef>
              <a:spcAft>
                <a:spcPts val="0"/>
              </a:spcAft>
              <a:buClr>
                <a:srgbClr val="595959"/>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3" name="Google Shape;63;p44"/>
          <p:cNvSpPr txBox="1">
            <a:spLocks noGrp="1"/>
          </p:cNvSpPr>
          <p:nvPr>
            <p:ph type="dt" idx="10"/>
          </p:nvPr>
        </p:nvSpPr>
        <p:spPr>
          <a:xfrm>
            <a:off x="457200" y="4767263"/>
            <a:ext cx="2133600" cy="273844"/>
          </a:xfrm>
          <a:prstGeom prst="rect">
            <a:avLst/>
          </a:prstGeom>
          <a:noFill/>
          <a:ln>
            <a:noFill/>
          </a:ln>
        </p:spPr>
        <p:txBody>
          <a:bodyPr spcFirstLastPara="1" wrap="square" lIns="91425" tIns="45700" rIns="91425" bIns="45700" anchor="ctr" anchorCtr="0">
            <a:noAutofit/>
          </a:bodyPr>
          <a:lstStyle>
            <a:lvl1pPr marR="0" lvl="0" algn="l">
              <a:lnSpc>
                <a:spcPct val="100000"/>
              </a:lnSpc>
              <a:spcBef>
                <a:spcPts val="0"/>
              </a:spcBef>
              <a:spcAft>
                <a:spcPts val="0"/>
              </a:spcAft>
              <a:buClr>
                <a:schemeClr val="dk2"/>
              </a:buClr>
              <a:buSzPts val="800"/>
              <a:buFont typeface="Calibri"/>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44"/>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5"/>
        <p:cNvGrpSpPr/>
        <p:nvPr/>
      </p:nvGrpSpPr>
      <p:grpSpPr>
        <a:xfrm>
          <a:off x="0" y="0"/>
          <a:ext cx="0" cy="0"/>
          <a:chOff x="0" y="0"/>
          <a:chExt cx="0" cy="0"/>
        </a:xfrm>
      </p:grpSpPr>
      <p:sp>
        <p:nvSpPr>
          <p:cNvPr id="66" name="Google Shape;66;p45"/>
          <p:cNvSpPr txBox="1">
            <a:spLocks noGrp="1"/>
          </p:cNvSpPr>
          <p:nvPr>
            <p:ph type="title"/>
          </p:nvPr>
        </p:nvSpPr>
        <p:spPr>
          <a:xfrm>
            <a:off x="457200" y="479667"/>
            <a:ext cx="8229600" cy="85725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accent5"/>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45"/>
          <p:cNvSpPr txBox="1">
            <a:spLocks noGrp="1"/>
          </p:cNvSpPr>
          <p:nvPr>
            <p:ph type="body" idx="1"/>
          </p:nvPr>
        </p:nvSpPr>
        <p:spPr>
          <a:xfrm rot="5400000">
            <a:off x="3131243" y="-1237130"/>
            <a:ext cx="2881513" cy="8229600"/>
          </a:xfrm>
          <a:prstGeom prst="rect">
            <a:avLst/>
          </a:prstGeom>
          <a:noFill/>
          <a:ln>
            <a:noFill/>
          </a:ln>
        </p:spPr>
        <p:txBody>
          <a:bodyPr spcFirstLastPara="1" wrap="square" lIns="91425" tIns="45700" rIns="91425" bIns="45700" anchor="t" anchorCtr="0">
            <a:normAutofit/>
          </a:bodyPr>
          <a:lstStyle>
            <a:lvl1pPr marL="457200" lvl="0" indent="-342900" algn="l">
              <a:spcBef>
                <a:spcPts val="1200"/>
              </a:spcBef>
              <a:spcAft>
                <a:spcPts val="0"/>
              </a:spcAft>
              <a:buClr>
                <a:srgbClr val="595959"/>
              </a:buClr>
              <a:buSzPts val="1800"/>
              <a:buChar char="•"/>
              <a:defRPr/>
            </a:lvl1pPr>
            <a:lvl2pPr marL="914400" lvl="1" indent="-342900" algn="l">
              <a:spcBef>
                <a:spcPts val="1200"/>
              </a:spcBef>
              <a:spcAft>
                <a:spcPts val="0"/>
              </a:spcAft>
              <a:buClr>
                <a:srgbClr val="595959"/>
              </a:buClr>
              <a:buSzPts val="1800"/>
              <a:buChar char="–"/>
              <a:defRPr/>
            </a:lvl2pPr>
            <a:lvl3pPr marL="1371600" lvl="2" indent="-342900" algn="l">
              <a:spcBef>
                <a:spcPts val="1200"/>
              </a:spcBef>
              <a:spcAft>
                <a:spcPts val="0"/>
              </a:spcAft>
              <a:buClr>
                <a:srgbClr val="595959"/>
              </a:buClr>
              <a:buSzPts val="1800"/>
              <a:buChar char="•"/>
              <a:defRPr/>
            </a:lvl3pPr>
            <a:lvl4pPr marL="1828800" lvl="3" indent="-342900" algn="l">
              <a:spcBef>
                <a:spcPts val="1200"/>
              </a:spcBef>
              <a:spcAft>
                <a:spcPts val="0"/>
              </a:spcAft>
              <a:buClr>
                <a:srgbClr val="595959"/>
              </a:buClr>
              <a:buSzPts val="1800"/>
              <a:buChar char="–"/>
              <a:defRPr/>
            </a:lvl4pPr>
            <a:lvl5pPr marL="2286000" lvl="4" indent="-342900" algn="l">
              <a:spcBef>
                <a:spcPts val="1200"/>
              </a:spcBef>
              <a:spcAft>
                <a:spcPts val="0"/>
              </a:spcAft>
              <a:buClr>
                <a:srgbClr val="595959"/>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68" name="Google Shape;68;p45"/>
          <p:cNvSpPr txBox="1">
            <a:spLocks noGrp="1"/>
          </p:cNvSpPr>
          <p:nvPr>
            <p:ph type="dt" idx="10"/>
          </p:nvPr>
        </p:nvSpPr>
        <p:spPr>
          <a:xfrm>
            <a:off x="457200" y="4767263"/>
            <a:ext cx="21336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9" name="Google Shape;69;p45"/>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0"/>
        <p:cNvGrpSpPr/>
        <p:nvPr/>
      </p:nvGrpSpPr>
      <p:grpSpPr>
        <a:xfrm>
          <a:off x="0" y="0"/>
          <a:ext cx="0" cy="0"/>
          <a:chOff x="0" y="0"/>
          <a:chExt cx="0" cy="0"/>
        </a:xfrm>
      </p:grpSpPr>
      <p:sp>
        <p:nvSpPr>
          <p:cNvPr id="71" name="Google Shape;71;p46"/>
          <p:cNvSpPr txBox="1">
            <a:spLocks noGrp="1"/>
          </p:cNvSpPr>
          <p:nvPr>
            <p:ph type="title"/>
          </p:nvPr>
        </p:nvSpPr>
        <p:spPr>
          <a:xfrm rot="5400000">
            <a:off x="5463777" y="1371601"/>
            <a:ext cx="4388644" cy="2057401"/>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accent5"/>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46"/>
          <p:cNvSpPr txBox="1">
            <a:spLocks noGrp="1"/>
          </p:cNvSpPr>
          <p:nvPr>
            <p:ph type="body" idx="1"/>
          </p:nvPr>
        </p:nvSpPr>
        <p:spPr>
          <a:xfrm rot="5400000">
            <a:off x="1272779" y="-609600"/>
            <a:ext cx="4388644" cy="6019801"/>
          </a:xfrm>
          <a:prstGeom prst="rect">
            <a:avLst/>
          </a:prstGeom>
          <a:noFill/>
          <a:ln>
            <a:noFill/>
          </a:ln>
        </p:spPr>
        <p:txBody>
          <a:bodyPr spcFirstLastPara="1" wrap="square" lIns="91425" tIns="45700" rIns="91425" bIns="45700" anchor="t" anchorCtr="0">
            <a:normAutofit/>
          </a:bodyPr>
          <a:lstStyle>
            <a:lvl1pPr marL="457200" lvl="0" indent="-342900" algn="l">
              <a:spcBef>
                <a:spcPts val="1200"/>
              </a:spcBef>
              <a:spcAft>
                <a:spcPts val="0"/>
              </a:spcAft>
              <a:buClr>
                <a:srgbClr val="595959"/>
              </a:buClr>
              <a:buSzPts val="1800"/>
              <a:buChar char="•"/>
              <a:defRPr/>
            </a:lvl1pPr>
            <a:lvl2pPr marL="914400" lvl="1" indent="-342900" algn="l">
              <a:spcBef>
                <a:spcPts val="1200"/>
              </a:spcBef>
              <a:spcAft>
                <a:spcPts val="0"/>
              </a:spcAft>
              <a:buClr>
                <a:srgbClr val="595959"/>
              </a:buClr>
              <a:buSzPts val="1800"/>
              <a:buChar char="–"/>
              <a:defRPr/>
            </a:lvl2pPr>
            <a:lvl3pPr marL="1371600" lvl="2" indent="-342900" algn="l">
              <a:spcBef>
                <a:spcPts val="1200"/>
              </a:spcBef>
              <a:spcAft>
                <a:spcPts val="0"/>
              </a:spcAft>
              <a:buClr>
                <a:srgbClr val="595959"/>
              </a:buClr>
              <a:buSzPts val="1800"/>
              <a:buChar char="•"/>
              <a:defRPr/>
            </a:lvl3pPr>
            <a:lvl4pPr marL="1828800" lvl="3" indent="-342900" algn="l">
              <a:spcBef>
                <a:spcPts val="1200"/>
              </a:spcBef>
              <a:spcAft>
                <a:spcPts val="0"/>
              </a:spcAft>
              <a:buClr>
                <a:srgbClr val="595959"/>
              </a:buClr>
              <a:buSzPts val="1800"/>
              <a:buChar char="–"/>
              <a:defRPr/>
            </a:lvl4pPr>
            <a:lvl5pPr marL="2286000" lvl="4" indent="-342900" algn="l">
              <a:spcBef>
                <a:spcPts val="1200"/>
              </a:spcBef>
              <a:spcAft>
                <a:spcPts val="0"/>
              </a:spcAft>
              <a:buClr>
                <a:srgbClr val="595959"/>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3" name="Google Shape;73;p46"/>
          <p:cNvSpPr txBox="1">
            <a:spLocks noGrp="1"/>
          </p:cNvSpPr>
          <p:nvPr>
            <p:ph type="dt" idx="10"/>
          </p:nvPr>
        </p:nvSpPr>
        <p:spPr>
          <a:xfrm>
            <a:off x="457200" y="4767263"/>
            <a:ext cx="2133600" cy="273844"/>
          </a:xfrm>
          <a:prstGeom prst="rect">
            <a:avLst/>
          </a:prstGeom>
          <a:noFill/>
          <a:ln>
            <a:noFill/>
          </a:ln>
        </p:spPr>
        <p:txBody>
          <a:bodyPr spcFirstLastPara="1" wrap="square" lIns="91425" tIns="45700" rIns="91425" bIns="45700" anchor="ctr" anchorCtr="0">
            <a:noAutofit/>
          </a:bodyPr>
          <a:lstStyle>
            <a:lvl1pPr marR="0" lvl="0" algn="l">
              <a:lnSpc>
                <a:spcPct val="100000"/>
              </a:lnSpc>
              <a:spcBef>
                <a:spcPts val="0"/>
              </a:spcBef>
              <a:spcAft>
                <a:spcPts val="0"/>
              </a:spcAft>
              <a:buClr>
                <a:schemeClr val="dk2"/>
              </a:buClr>
              <a:buSzPts val="800"/>
              <a:buFont typeface="Calibri"/>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4" name="Google Shape;74;p46"/>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bg>
      <p:bgPr>
        <a:blipFill>
          <a:blip r:embed="rId2">
            <a:alphaModFix/>
          </a:blip>
          <a:stretch>
            <a:fillRect/>
          </a:stretch>
        </a:blipFill>
        <a:effectLst/>
      </p:bgPr>
    </p:bg>
    <p:spTree>
      <p:nvGrpSpPr>
        <p:cNvPr id="1" name="Shape 19"/>
        <p:cNvGrpSpPr/>
        <p:nvPr/>
      </p:nvGrpSpPr>
      <p:grpSpPr>
        <a:xfrm>
          <a:off x="0" y="0"/>
          <a:ext cx="0" cy="0"/>
          <a:chOff x="0" y="0"/>
          <a:chExt cx="0" cy="0"/>
        </a:xfrm>
      </p:grpSpPr>
      <p:sp>
        <p:nvSpPr>
          <p:cNvPr id="20" name="Google Shape;20;p35"/>
          <p:cNvSpPr txBox="1">
            <a:spLocks noGrp="1"/>
          </p:cNvSpPr>
          <p:nvPr>
            <p:ph type="title"/>
          </p:nvPr>
        </p:nvSpPr>
        <p:spPr>
          <a:xfrm>
            <a:off x="457200" y="479667"/>
            <a:ext cx="8229600" cy="85725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accent5"/>
              </a:buClr>
              <a:buSzPts val="4000"/>
              <a:buFont typeface="Calibri"/>
              <a:buNone/>
              <a:defRPr sz="4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1" name="Google Shape;21;p35"/>
          <p:cNvSpPr txBox="1">
            <a:spLocks noGrp="1"/>
          </p:cNvSpPr>
          <p:nvPr>
            <p:ph type="body" idx="1"/>
          </p:nvPr>
        </p:nvSpPr>
        <p:spPr>
          <a:xfrm>
            <a:off x="457200" y="1439889"/>
            <a:ext cx="8229600" cy="2878538"/>
          </a:xfrm>
          <a:prstGeom prst="rect">
            <a:avLst/>
          </a:prstGeom>
          <a:noFill/>
          <a:ln>
            <a:noFill/>
          </a:ln>
        </p:spPr>
        <p:txBody>
          <a:bodyPr spcFirstLastPara="1" wrap="square" lIns="91425" tIns="45700" rIns="91425" bIns="45700" anchor="t" anchorCtr="0">
            <a:normAutofit/>
          </a:bodyPr>
          <a:lstStyle>
            <a:lvl1pPr marL="457200" lvl="0" indent="-381000" algn="l">
              <a:spcBef>
                <a:spcPts val="1200"/>
              </a:spcBef>
              <a:spcAft>
                <a:spcPts val="0"/>
              </a:spcAft>
              <a:buClr>
                <a:srgbClr val="595959"/>
              </a:buClr>
              <a:buSzPts val="2400"/>
              <a:buChar char="•"/>
              <a:defRPr sz="2400"/>
            </a:lvl1pPr>
            <a:lvl2pPr marL="914400" lvl="1" indent="-355600" algn="l">
              <a:spcBef>
                <a:spcPts val="1200"/>
              </a:spcBef>
              <a:spcAft>
                <a:spcPts val="0"/>
              </a:spcAft>
              <a:buClr>
                <a:srgbClr val="595959"/>
              </a:buClr>
              <a:buSzPts val="2000"/>
              <a:buChar char="–"/>
              <a:defRPr sz="2000"/>
            </a:lvl2pPr>
            <a:lvl3pPr marL="1371600" lvl="2" indent="-355600" algn="l">
              <a:spcBef>
                <a:spcPts val="1200"/>
              </a:spcBef>
              <a:spcAft>
                <a:spcPts val="0"/>
              </a:spcAft>
              <a:buClr>
                <a:srgbClr val="595959"/>
              </a:buClr>
              <a:buSzPts val="2000"/>
              <a:buChar char="•"/>
              <a:defRPr sz="2000"/>
            </a:lvl3pPr>
            <a:lvl4pPr marL="1828800" lvl="3" indent="-355600" algn="l">
              <a:spcBef>
                <a:spcPts val="1200"/>
              </a:spcBef>
              <a:spcAft>
                <a:spcPts val="0"/>
              </a:spcAft>
              <a:buClr>
                <a:srgbClr val="595959"/>
              </a:buClr>
              <a:buSzPts val="2000"/>
              <a:buChar char="–"/>
              <a:defRPr sz="2000"/>
            </a:lvl4pPr>
            <a:lvl5pPr marL="2286000" lvl="4" indent="-355600" algn="l">
              <a:spcBef>
                <a:spcPts val="1200"/>
              </a:spcBef>
              <a:spcAft>
                <a:spcPts val="0"/>
              </a:spcAft>
              <a:buClr>
                <a:srgbClr val="595959"/>
              </a:buClr>
              <a:buSzPts val="2000"/>
              <a:buChar char="»"/>
              <a:defRPr sz="2000"/>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2" name="Google Shape;22;p35"/>
          <p:cNvSpPr txBox="1">
            <a:spLocks noGrp="1"/>
          </p:cNvSpPr>
          <p:nvPr>
            <p:ph type="dt" idx="10"/>
          </p:nvPr>
        </p:nvSpPr>
        <p:spPr>
          <a:xfrm>
            <a:off x="457200" y="4767263"/>
            <a:ext cx="21336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 name="Google Shape;23;p35"/>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blipFill>
          <a:blip r:embed="rId2">
            <a:alphaModFix/>
          </a:blip>
          <a:stretch>
            <a:fillRect/>
          </a:stretch>
        </a:blipFill>
        <a:effectLst/>
      </p:bgPr>
    </p:bg>
    <p:spTree>
      <p:nvGrpSpPr>
        <p:cNvPr id="1" name="Shape 30"/>
        <p:cNvGrpSpPr/>
        <p:nvPr/>
      </p:nvGrpSpPr>
      <p:grpSpPr>
        <a:xfrm>
          <a:off x="0" y="0"/>
          <a:ext cx="0" cy="0"/>
          <a:chOff x="0" y="0"/>
          <a:chExt cx="0" cy="0"/>
        </a:xfrm>
      </p:grpSpPr>
      <p:sp>
        <p:nvSpPr>
          <p:cNvPr id="31" name="Google Shape;31;p37"/>
          <p:cNvSpPr txBox="1">
            <a:spLocks noGrp="1"/>
          </p:cNvSpPr>
          <p:nvPr>
            <p:ph type="title"/>
          </p:nvPr>
        </p:nvSpPr>
        <p:spPr>
          <a:xfrm>
            <a:off x="722314" y="1717722"/>
            <a:ext cx="7772400" cy="1021556"/>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accent5"/>
              </a:buClr>
              <a:buSzPts val="4000"/>
              <a:buFont typeface="Calibri"/>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2" name="Google Shape;32;p37"/>
          <p:cNvSpPr txBox="1">
            <a:spLocks noGrp="1"/>
          </p:cNvSpPr>
          <p:nvPr>
            <p:ph type="body" idx="1"/>
          </p:nvPr>
        </p:nvSpPr>
        <p:spPr>
          <a:xfrm>
            <a:off x="722314" y="592582"/>
            <a:ext cx="7772400" cy="1125140"/>
          </a:xfrm>
          <a:prstGeom prst="rect">
            <a:avLst/>
          </a:prstGeom>
          <a:noFill/>
          <a:ln>
            <a:noFill/>
          </a:ln>
        </p:spPr>
        <p:txBody>
          <a:bodyPr spcFirstLastPara="1" wrap="square" lIns="91425" tIns="45700" rIns="91425" bIns="45700" anchor="b" anchorCtr="0">
            <a:normAutofit/>
          </a:bodyPr>
          <a:lstStyle>
            <a:lvl1pPr marL="457200" lvl="0" indent="-228600" algn="l">
              <a:spcBef>
                <a:spcPts val="1200"/>
              </a:spcBef>
              <a:spcAft>
                <a:spcPts val="0"/>
              </a:spcAft>
              <a:buClr>
                <a:srgbClr val="888888"/>
              </a:buClr>
              <a:buSzPts val="2000"/>
              <a:buNone/>
              <a:defRPr sz="2000">
                <a:solidFill>
                  <a:srgbClr val="888888"/>
                </a:solidFill>
              </a:defRPr>
            </a:lvl1pPr>
            <a:lvl2pPr marL="914400" lvl="1" indent="-228600" algn="l">
              <a:spcBef>
                <a:spcPts val="1200"/>
              </a:spcBef>
              <a:spcAft>
                <a:spcPts val="0"/>
              </a:spcAft>
              <a:buClr>
                <a:srgbClr val="888888"/>
              </a:buClr>
              <a:buSzPts val="1800"/>
              <a:buNone/>
              <a:defRPr sz="1800">
                <a:solidFill>
                  <a:srgbClr val="888888"/>
                </a:solidFill>
              </a:defRPr>
            </a:lvl2pPr>
            <a:lvl3pPr marL="1371600" lvl="2" indent="-228600" algn="l">
              <a:spcBef>
                <a:spcPts val="1200"/>
              </a:spcBef>
              <a:spcAft>
                <a:spcPts val="0"/>
              </a:spcAft>
              <a:buClr>
                <a:srgbClr val="888888"/>
              </a:buClr>
              <a:buSzPts val="1600"/>
              <a:buNone/>
              <a:defRPr sz="1600">
                <a:solidFill>
                  <a:srgbClr val="888888"/>
                </a:solidFill>
              </a:defRPr>
            </a:lvl3pPr>
            <a:lvl4pPr marL="1828800" lvl="3" indent="-228600" algn="l">
              <a:spcBef>
                <a:spcPts val="1200"/>
              </a:spcBef>
              <a:spcAft>
                <a:spcPts val="0"/>
              </a:spcAft>
              <a:buClr>
                <a:srgbClr val="888888"/>
              </a:buClr>
              <a:buSzPts val="1400"/>
              <a:buNone/>
              <a:defRPr sz="1400">
                <a:solidFill>
                  <a:srgbClr val="888888"/>
                </a:solidFill>
              </a:defRPr>
            </a:lvl4pPr>
            <a:lvl5pPr marL="2286000" lvl="4" indent="-228600" algn="l">
              <a:spcBef>
                <a:spcPts val="120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33" name="Google Shape;33;p37"/>
          <p:cNvSpPr txBox="1">
            <a:spLocks noGrp="1"/>
          </p:cNvSpPr>
          <p:nvPr>
            <p:ph type="dt" idx="10"/>
          </p:nvPr>
        </p:nvSpPr>
        <p:spPr>
          <a:xfrm>
            <a:off x="457200" y="4767263"/>
            <a:ext cx="21336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37"/>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p:cSld name="Comparison">
    <p:bg>
      <p:bgPr>
        <a:blipFill>
          <a:blip r:embed="rId2">
            <a:alphaModFix/>
          </a:blip>
          <a:stretch>
            <a:fillRect/>
          </a:stretch>
        </a:blipFill>
        <a:effectLst/>
      </p:bgPr>
    </p:bg>
    <p:spTree>
      <p:nvGrpSpPr>
        <p:cNvPr id="1" name="Shape 35"/>
        <p:cNvGrpSpPr/>
        <p:nvPr/>
      </p:nvGrpSpPr>
      <p:grpSpPr>
        <a:xfrm>
          <a:off x="0" y="0"/>
          <a:ext cx="0" cy="0"/>
          <a:chOff x="0" y="0"/>
          <a:chExt cx="0" cy="0"/>
        </a:xfrm>
      </p:grpSpPr>
      <p:sp>
        <p:nvSpPr>
          <p:cNvPr id="36" name="Google Shape;36;p38"/>
          <p:cNvSpPr txBox="1">
            <a:spLocks noGrp="1"/>
          </p:cNvSpPr>
          <p:nvPr>
            <p:ph type="body" idx="1"/>
          </p:nvPr>
        </p:nvSpPr>
        <p:spPr>
          <a:xfrm>
            <a:off x="457200" y="1151335"/>
            <a:ext cx="4040188" cy="479822"/>
          </a:xfrm>
          <a:prstGeom prst="rect">
            <a:avLst/>
          </a:prstGeom>
          <a:noFill/>
          <a:ln>
            <a:noFill/>
          </a:ln>
        </p:spPr>
        <p:txBody>
          <a:bodyPr spcFirstLastPara="1" wrap="square" lIns="91425" tIns="45700" rIns="91425" bIns="45700" anchor="b" anchorCtr="0">
            <a:normAutofit/>
          </a:bodyPr>
          <a:lstStyle>
            <a:lvl1pPr marL="457200" lvl="0" indent="-228600" algn="l">
              <a:spcBef>
                <a:spcPts val="1200"/>
              </a:spcBef>
              <a:spcAft>
                <a:spcPts val="0"/>
              </a:spcAft>
              <a:buClr>
                <a:srgbClr val="595959"/>
              </a:buClr>
              <a:buSzPts val="2400"/>
              <a:buNone/>
              <a:defRPr sz="2400" b="1"/>
            </a:lvl1pPr>
            <a:lvl2pPr marL="914400" lvl="1" indent="-228600" algn="l">
              <a:spcBef>
                <a:spcPts val="1200"/>
              </a:spcBef>
              <a:spcAft>
                <a:spcPts val="0"/>
              </a:spcAft>
              <a:buClr>
                <a:srgbClr val="595959"/>
              </a:buClr>
              <a:buSzPts val="2000"/>
              <a:buNone/>
              <a:defRPr sz="2000" b="1"/>
            </a:lvl2pPr>
            <a:lvl3pPr marL="1371600" lvl="2" indent="-228600" algn="l">
              <a:spcBef>
                <a:spcPts val="1200"/>
              </a:spcBef>
              <a:spcAft>
                <a:spcPts val="0"/>
              </a:spcAft>
              <a:buClr>
                <a:srgbClr val="595959"/>
              </a:buClr>
              <a:buSzPts val="1800"/>
              <a:buNone/>
              <a:defRPr sz="1800" b="1"/>
            </a:lvl3pPr>
            <a:lvl4pPr marL="1828800" lvl="3" indent="-228600" algn="l">
              <a:spcBef>
                <a:spcPts val="1200"/>
              </a:spcBef>
              <a:spcAft>
                <a:spcPts val="0"/>
              </a:spcAft>
              <a:buClr>
                <a:srgbClr val="595959"/>
              </a:buClr>
              <a:buSzPts val="1600"/>
              <a:buNone/>
              <a:defRPr sz="1600" b="1"/>
            </a:lvl4pPr>
            <a:lvl5pPr marL="2286000" lvl="4" indent="-228600" algn="l">
              <a:spcBef>
                <a:spcPts val="1200"/>
              </a:spcBef>
              <a:spcAft>
                <a:spcPts val="0"/>
              </a:spcAft>
              <a:buClr>
                <a:srgbClr val="595959"/>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37" name="Google Shape;37;p38"/>
          <p:cNvSpPr txBox="1">
            <a:spLocks noGrp="1"/>
          </p:cNvSpPr>
          <p:nvPr>
            <p:ph type="body" idx="2"/>
          </p:nvPr>
        </p:nvSpPr>
        <p:spPr>
          <a:xfrm>
            <a:off x="457200" y="1631157"/>
            <a:ext cx="4040188" cy="2639993"/>
          </a:xfrm>
          <a:prstGeom prst="rect">
            <a:avLst/>
          </a:prstGeom>
          <a:noFill/>
          <a:ln>
            <a:noFill/>
          </a:ln>
        </p:spPr>
        <p:txBody>
          <a:bodyPr spcFirstLastPara="1" wrap="square" lIns="91425" tIns="45700" rIns="91425" bIns="45700" anchor="t" anchorCtr="0">
            <a:normAutofit/>
          </a:bodyPr>
          <a:lstStyle>
            <a:lvl1pPr marL="457200" lvl="0" indent="-381000" algn="l">
              <a:spcBef>
                <a:spcPts val="1200"/>
              </a:spcBef>
              <a:spcAft>
                <a:spcPts val="0"/>
              </a:spcAft>
              <a:buClr>
                <a:srgbClr val="595959"/>
              </a:buClr>
              <a:buSzPts val="2400"/>
              <a:buChar char="•"/>
              <a:defRPr sz="2400"/>
            </a:lvl1pPr>
            <a:lvl2pPr marL="914400" lvl="1" indent="-355600" algn="l">
              <a:spcBef>
                <a:spcPts val="1200"/>
              </a:spcBef>
              <a:spcAft>
                <a:spcPts val="0"/>
              </a:spcAft>
              <a:buClr>
                <a:srgbClr val="595959"/>
              </a:buClr>
              <a:buSzPts val="2000"/>
              <a:buChar char="–"/>
              <a:defRPr sz="2000"/>
            </a:lvl2pPr>
            <a:lvl3pPr marL="1371600" lvl="2" indent="-342900" algn="l">
              <a:spcBef>
                <a:spcPts val="1200"/>
              </a:spcBef>
              <a:spcAft>
                <a:spcPts val="0"/>
              </a:spcAft>
              <a:buClr>
                <a:srgbClr val="595959"/>
              </a:buClr>
              <a:buSzPts val="1800"/>
              <a:buChar char="•"/>
              <a:defRPr sz="1800"/>
            </a:lvl3pPr>
            <a:lvl4pPr marL="1828800" lvl="3" indent="-330200" algn="l">
              <a:spcBef>
                <a:spcPts val="1200"/>
              </a:spcBef>
              <a:spcAft>
                <a:spcPts val="0"/>
              </a:spcAft>
              <a:buClr>
                <a:srgbClr val="595959"/>
              </a:buClr>
              <a:buSzPts val="1600"/>
              <a:buChar char="–"/>
              <a:defRPr sz="1600"/>
            </a:lvl4pPr>
            <a:lvl5pPr marL="2286000" lvl="4" indent="-330200" algn="l">
              <a:spcBef>
                <a:spcPts val="1200"/>
              </a:spcBef>
              <a:spcAft>
                <a:spcPts val="0"/>
              </a:spcAft>
              <a:buClr>
                <a:srgbClr val="595959"/>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38" name="Google Shape;38;p38"/>
          <p:cNvSpPr txBox="1">
            <a:spLocks noGrp="1"/>
          </p:cNvSpPr>
          <p:nvPr>
            <p:ph type="body" idx="3"/>
          </p:nvPr>
        </p:nvSpPr>
        <p:spPr>
          <a:xfrm>
            <a:off x="4645028" y="1151335"/>
            <a:ext cx="4041774" cy="479822"/>
          </a:xfrm>
          <a:prstGeom prst="rect">
            <a:avLst/>
          </a:prstGeom>
          <a:noFill/>
          <a:ln>
            <a:noFill/>
          </a:ln>
        </p:spPr>
        <p:txBody>
          <a:bodyPr spcFirstLastPara="1" wrap="square" lIns="91425" tIns="45700" rIns="91425" bIns="45700" anchor="b" anchorCtr="0">
            <a:normAutofit/>
          </a:bodyPr>
          <a:lstStyle>
            <a:lvl1pPr marL="457200" lvl="0" indent="-228600" algn="l">
              <a:spcBef>
                <a:spcPts val="1200"/>
              </a:spcBef>
              <a:spcAft>
                <a:spcPts val="0"/>
              </a:spcAft>
              <a:buClr>
                <a:srgbClr val="595959"/>
              </a:buClr>
              <a:buSzPts val="2400"/>
              <a:buNone/>
              <a:defRPr sz="2400" b="1"/>
            </a:lvl1pPr>
            <a:lvl2pPr marL="914400" lvl="1" indent="-228600" algn="l">
              <a:spcBef>
                <a:spcPts val="1200"/>
              </a:spcBef>
              <a:spcAft>
                <a:spcPts val="0"/>
              </a:spcAft>
              <a:buClr>
                <a:srgbClr val="595959"/>
              </a:buClr>
              <a:buSzPts val="2000"/>
              <a:buNone/>
              <a:defRPr sz="2000" b="1"/>
            </a:lvl2pPr>
            <a:lvl3pPr marL="1371600" lvl="2" indent="-228600" algn="l">
              <a:spcBef>
                <a:spcPts val="1200"/>
              </a:spcBef>
              <a:spcAft>
                <a:spcPts val="0"/>
              </a:spcAft>
              <a:buClr>
                <a:srgbClr val="595959"/>
              </a:buClr>
              <a:buSzPts val="1800"/>
              <a:buNone/>
              <a:defRPr sz="1800" b="1"/>
            </a:lvl3pPr>
            <a:lvl4pPr marL="1828800" lvl="3" indent="-228600" algn="l">
              <a:spcBef>
                <a:spcPts val="1200"/>
              </a:spcBef>
              <a:spcAft>
                <a:spcPts val="0"/>
              </a:spcAft>
              <a:buClr>
                <a:srgbClr val="595959"/>
              </a:buClr>
              <a:buSzPts val="1600"/>
              <a:buNone/>
              <a:defRPr sz="1600" b="1"/>
            </a:lvl4pPr>
            <a:lvl5pPr marL="2286000" lvl="4" indent="-228600" algn="l">
              <a:spcBef>
                <a:spcPts val="1200"/>
              </a:spcBef>
              <a:spcAft>
                <a:spcPts val="0"/>
              </a:spcAft>
              <a:buClr>
                <a:srgbClr val="595959"/>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39" name="Google Shape;39;p38"/>
          <p:cNvSpPr txBox="1">
            <a:spLocks noGrp="1"/>
          </p:cNvSpPr>
          <p:nvPr>
            <p:ph type="body" idx="4"/>
          </p:nvPr>
        </p:nvSpPr>
        <p:spPr>
          <a:xfrm>
            <a:off x="4645028" y="1631157"/>
            <a:ext cx="4041774" cy="2639993"/>
          </a:xfrm>
          <a:prstGeom prst="rect">
            <a:avLst/>
          </a:prstGeom>
          <a:noFill/>
          <a:ln>
            <a:noFill/>
          </a:ln>
        </p:spPr>
        <p:txBody>
          <a:bodyPr spcFirstLastPara="1" wrap="square" lIns="91425" tIns="45700" rIns="91425" bIns="45700" anchor="t" anchorCtr="0">
            <a:normAutofit/>
          </a:bodyPr>
          <a:lstStyle>
            <a:lvl1pPr marL="457200" lvl="0" indent="-381000" algn="l">
              <a:spcBef>
                <a:spcPts val="1200"/>
              </a:spcBef>
              <a:spcAft>
                <a:spcPts val="0"/>
              </a:spcAft>
              <a:buClr>
                <a:srgbClr val="595959"/>
              </a:buClr>
              <a:buSzPts val="2400"/>
              <a:buChar char="•"/>
              <a:defRPr sz="2400"/>
            </a:lvl1pPr>
            <a:lvl2pPr marL="914400" lvl="1" indent="-355600" algn="l">
              <a:spcBef>
                <a:spcPts val="1200"/>
              </a:spcBef>
              <a:spcAft>
                <a:spcPts val="0"/>
              </a:spcAft>
              <a:buClr>
                <a:srgbClr val="595959"/>
              </a:buClr>
              <a:buSzPts val="2000"/>
              <a:buChar char="–"/>
              <a:defRPr sz="2000"/>
            </a:lvl2pPr>
            <a:lvl3pPr marL="1371600" lvl="2" indent="-342900" algn="l">
              <a:spcBef>
                <a:spcPts val="1200"/>
              </a:spcBef>
              <a:spcAft>
                <a:spcPts val="0"/>
              </a:spcAft>
              <a:buClr>
                <a:srgbClr val="595959"/>
              </a:buClr>
              <a:buSzPts val="1800"/>
              <a:buChar char="•"/>
              <a:defRPr sz="1800"/>
            </a:lvl3pPr>
            <a:lvl4pPr marL="1828800" lvl="3" indent="-330200" algn="l">
              <a:spcBef>
                <a:spcPts val="1200"/>
              </a:spcBef>
              <a:spcAft>
                <a:spcPts val="0"/>
              </a:spcAft>
              <a:buClr>
                <a:srgbClr val="595959"/>
              </a:buClr>
              <a:buSzPts val="1600"/>
              <a:buChar char="–"/>
              <a:defRPr sz="1600"/>
            </a:lvl4pPr>
            <a:lvl5pPr marL="2286000" lvl="4" indent="-330200" algn="l">
              <a:spcBef>
                <a:spcPts val="1200"/>
              </a:spcBef>
              <a:spcAft>
                <a:spcPts val="0"/>
              </a:spcAft>
              <a:buClr>
                <a:srgbClr val="595959"/>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0" name="Google Shape;40;p38"/>
          <p:cNvSpPr txBox="1">
            <a:spLocks noGrp="1"/>
          </p:cNvSpPr>
          <p:nvPr>
            <p:ph type="dt" idx="10"/>
          </p:nvPr>
        </p:nvSpPr>
        <p:spPr>
          <a:xfrm>
            <a:off x="457200" y="4767263"/>
            <a:ext cx="21336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 name="Google Shape;41;p38"/>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2"/>
        <p:cNvGrpSpPr/>
        <p:nvPr/>
      </p:nvGrpSpPr>
      <p:grpSpPr>
        <a:xfrm>
          <a:off x="0" y="0"/>
          <a:ext cx="0" cy="0"/>
          <a:chOff x="0" y="0"/>
          <a:chExt cx="0" cy="0"/>
        </a:xfrm>
      </p:grpSpPr>
      <p:sp>
        <p:nvSpPr>
          <p:cNvPr id="43" name="Google Shape;43;p39"/>
          <p:cNvSpPr txBox="1">
            <a:spLocks noGrp="1"/>
          </p:cNvSpPr>
          <p:nvPr>
            <p:ph type="title"/>
          </p:nvPr>
        </p:nvSpPr>
        <p:spPr>
          <a:xfrm>
            <a:off x="457200" y="479667"/>
            <a:ext cx="8229600" cy="85725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accent5"/>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39"/>
          <p:cNvSpPr txBox="1">
            <a:spLocks noGrp="1"/>
          </p:cNvSpPr>
          <p:nvPr>
            <p:ph type="dt" idx="10"/>
          </p:nvPr>
        </p:nvSpPr>
        <p:spPr>
          <a:xfrm>
            <a:off x="457200" y="4767263"/>
            <a:ext cx="21336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5" name="Google Shape;45;p39"/>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1_Title Only">
  <p:cSld name="1_Title Only">
    <p:bg>
      <p:bgPr>
        <a:blipFill>
          <a:blip r:embed="rId2">
            <a:alphaModFix/>
          </a:blip>
          <a:stretch>
            <a:fillRect/>
          </a:stretch>
        </a:blipFill>
        <a:effectLst/>
      </p:bgPr>
    </p:bg>
    <p:spTree>
      <p:nvGrpSpPr>
        <p:cNvPr id="1" name="Shape 46"/>
        <p:cNvGrpSpPr/>
        <p:nvPr/>
      </p:nvGrpSpPr>
      <p:grpSpPr>
        <a:xfrm>
          <a:off x="0" y="0"/>
          <a:ext cx="0" cy="0"/>
          <a:chOff x="0" y="0"/>
          <a:chExt cx="0" cy="0"/>
        </a:xfrm>
      </p:grpSpPr>
      <p:sp>
        <p:nvSpPr>
          <p:cNvPr id="47" name="Google Shape;47;p40"/>
          <p:cNvSpPr txBox="1">
            <a:spLocks noGrp="1"/>
          </p:cNvSpPr>
          <p:nvPr>
            <p:ph type="title"/>
          </p:nvPr>
        </p:nvSpPr>
        <p:spPr>
          <a:xfrm>
            <a:off x="457200" y="1805413"/>
            <a:ext cx="8229600" cy="85725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lt1"/>
              </a:buClr>
              <a:buSzPts val="4000"/>
              <a:buFont typeface="Calibri"/>
              <a:buNone/>
              <a:defRPr>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2_Title Only">
  <p:cSld name="2_Title Only">
    <p:bg>
      <p:bgPr>
        <a:blipFill>
          <a:blip r:embed="rId2">
            <a:alphaModFix/>
          </a:blip>
          <a:stretch>
            <a:fillRect/>
          </a:stretch>
        </a:blipFill>
        <a:effectLst/>
      </p:bgPr>
    </p:bg>
    <p:spTree>
      <p:nvGrpSpPr>
        <p:cNvPr id="1" name="Shape 48"/>
        <p:cNvGrpSpPr/>
        <p:nvPr/>
      </p:nvGrpSpPr>
      <p:grpSpPr>
        <a:xfrm>
          <a:off x="0" y="0"/>
          <a:ext cx="0" cy="0"/>
          <a:chOff x="0" y="0"/>
          <a:chExt cx="0" cy="0"/>
        </a:xfrm>
      </p:grpSpPr>
      <p:sp>
        <p:nvSpPr>
          <p:cNvPr id="49" name="Google Shape;49;p41"/>
          <p:cNvSpPr txBox="1">
            <a:spLocks noGrp="1"/>
          </p:cNvSpPr>
          <p:nvPr>
            <p:ph type="title"/>
          </p:nvPr>
        </p:nvSpPr>
        <p:spPr>
          <a:xfrm>
            <a:off x="457200" y="1805413"/>
            <a:ext cx="8229600" cy="85725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accent5"/>
              </a:buClr>
              <a:buSzPts val="4000"/>
              <a:buFont typeface="Calibri"/>
              <a:buNone/>
              <a:defRPr>
                <a:solidFill>
                  <a:schemeClr val="accent5"/>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42"/>
          <p:cNvSpPr txBox="1">
            <a:spLocks noGrp="1"/>
          </p:cNvSpPr>
          <p:nvPr>
            <p:ph type="dt" idx="10"/>
          </p:nvPr>
        </p:nvSpPr>
        <p:spPr>
          <a:xfrm>
            <a:off x="457200" y="4767263"/>
            <a:ext cx="2133600" cy="273844"/>
          </a:xfrm>
          <a:prstGeom prst="rect">
            <a:avLst/>
          </a:prstGeom>
          <a:noFill/>
          <a:ln>
            <a:noFill/>
          </a:ln>
        </p:spPr>
        <p:txBody>
          <a:bodyPr spcFirstLastPara="1" wrap="square" lIns="91425" tIns="45700" rIns="91425" bIns="45700" anchor="ctr" anchorCtr="0">
            <a:noAutofit/>
          </a:bodyPr>
          <a:lstStyle>
            <a:lvl1pPr marR="0" lvl="0" algn="l">
              <a:lnSpc>
                <a:spcPct val="100000"/>
              </a:lnSpc>
              <a:spcBef>
                <a:spcPts val="0"/>
              </a:spcBef>
              <a:spcAft>
                <a:spcPts val="0"/>
              </a:spcAft>
              <a:buClr>
                <a:schemeClr val="dk2"/>
              </a:buClr>
              <a:buSzPts val="800"/>
              <a:buFont typeface="Calibri"/>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42"/>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3"/>
        <p:cNvGrpSpPr/>
        <p:nvPr/>
      </p:nvGrpSpPr>
      <p:grpSpPr>
        <a:xfrm>
          <a:off x="0" y="0"/>
          <a:ext cx="0" cy="0"/>
          <a:chOff x="0" y="0"/>
          <a:chExt cx="0" cy="0"/>
        </a:xfrm>
      </p:grpSpPr>
      <p:sp>
        <p:nvSpPr>
          <p:cNvPr id="54" name="Google Shape;54;p43"/>
          <p:cNvSpPr txBox="1">
            <a:spLocks noGrp="1"/>
          </p:cNvSpPr>
          <p:nvPr>
            <p:ph type="title"/>
          </p:nvPr>
        </p:nvSpPr>
        <p:spPr>
          <a:xfrm>
            <a:off x="457202" y="802711"/>
            <a:ext cx="3008313" cy="871538"/>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accent5"/>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5" name="Google Shape;55;p43"/>
          <p:cNvSpPr txBox="1">
            <a:spLocks noGrp="1"/>
          </p:cNvSpPr>
          <p:nvPr>
            <p:ph type="body" idx="1"/>
          </p:nvPr>
        </p:nvSpPr>
        <p:spPr>
          <a:xfrm>
            <a:off x="3575052" y="802712"/>
            <a:ext cx="5111749" cy="3474429"/>
          </a:xfrm>
          <a:prstGeom prst="rect">
            <a:avLst/>
          </a:prstGeom>
          <a:noFill/>
          <a:ln>
            <a:noFill/>
          </a:ln>
        </p:spPr>
        <p:txBody>
          <a:bodyPr spcFirstLastPara="1" wrap="square" lIns="91425" tIns="45700" rIns="91425" bIns="45700" anchor="t" anchorCtr="0">
            <a:normAutofit/>
          </a:bodyPr>
          <a:lstStyle>
            <a:lvl1pPr marL="457200" lvl="0" indent="-431800" algn="l">
              <a:spcBef>
                <a:spcPts val="1200"/>
              </a:spcBef>
              <a:spcAft>
                <a:spcPts val="0"/>
              </a:spcAft>
              <a:buClr>
                <a:srgbClr val="595959"/>
              </a:buClr>
              <a:buSzPts val="3200"/>
              <a:buChar char="•"/>
              <a:defRPr sz="3200"/>
            </a:lvl1pPr>
            <a:lvl2pPr marL="914400" lvl="1" indent="-406400" algn="l">
              <a:spcBef>
                <a:spcPts val="1200"/>
              </a:spcBef>
              <a:spcAft>
                <a:spcPts val="0"/>
              </a:spcAft>
              <a:buClr>
                <a:srgbClr val="595959"/>
              </a:buClr>
              <a:buSzPts val="2800"/>
              <a:buChar char="–"/>
              <a:defRPr sz="2800"/>
            </a:lvl2pPr>
            <a:lvl3pPr marL="1371600" lvl="2" indent="-381000" algn="l">
              <a:spcBef>
                <a:spcPts val="1200"/>
              </a:spcBef>
              <a:spcAft>
                <a:spcPts val="0"/>
              </a:spcAft>
              <a:buClr>
                <a:srgbClr val="595959"/>
              </a:buClr>
              <a:buSzPts val="2400"/>
              <a:buChar char="•"/>
              <a:defRPr sz="2400"/>
            </a:lvl3pPr>
            <a:lvl4pPr marL="1828800" lvl="3" indent="-355600" algn="l">
              <a:spcBef>
                <a:spcPts val="1200"/>
              </a:spcBef>
              <a:spcAft>
                <a:spcPts val="0"/>
              </a:spcAft>
              <a:buClr>
                <a:srgbClr val="595959"/>
              </a:buClr>
              <a:buSzPts val="2000"/>
              <a:buChar char="–"/>
              <a:defRPr sz="2000"/>
            </a:lvl4pPr>
            <a:lvl5pPr marL="2286000" lvl="4" indent="-355600" algn="l">
              <a:spcBef>
                <a:spcPts val="1200"/>
              </a:spcBef>
              <a:spcAft>
                <a:spcPts val="0"/>
              </a:spcAft>
              <a:buClr>
                <a:srgbClr val="595959"/>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56" name="Google Shape;56;p43"/>
          <p:cNvSpPr txBox="1">
            <a:spLocks noGrp="1"/>
          </p:cNvSpPr>
          <p:nvPr>
            <p:ph type="body" idx="2"/>
          </p:nvPr>
        </p:nvSpPr>
        <p:spPr>
          <a:xfrm>
            <a:off x="457202" y="1674250"/>
            <a:ext cx="3008313" cy="2602892"/>
          </a:xfrm>
          <a:prstGeom prst="rect">
            <a:avLst/>
          </a:prstGeom>
          <a:noFill/>
          <a:ln>
            <a:noFill/>
          </a:ln>
        </p:spPr>
        <p:txBody>
          <a:bodyPr spcFirstLastPara="1" wrap="square" lIns="91425" tIns="45700" rIns="91425" bIns="45700" anchor="t" anchorCtr="0">
            <a:normAutofit/>
          </a:bodyPr>
          <a:lstStyle>
            <a:lvl1pPr marL="457200" lvl="0" indent="-228600" algn="l">
              <a:spcBef>
                <a:spcPts val="1200"/>
              </a:spcBef>
              <a:spcAft>
                <a:spcPts val="0"/>
              </a:spcAft>
              <a:buClr>
                <a:srgbClr val="595959"/>
              </a:buClr>
              <a:buSzPts val="1400"/>
              <a:buNone/>
              <a:defRPr sz="1400"/>
            </a:lvl1pPr>
            <a:lvl2pPr marL="914400" lvl="1" indent="-228600" algn="l">
              <a:spcBef>
                <a:spcPts val="1200"/>
              </a:spcBef>
              <a:spcAft>
                <a:spcPts val="0"/>
              </a:spcAft>
              <a:buClr>
                <a:srgbClr val="595959"/>
              </a:buClr>
              <a:buSzPts val="1200"/>
              <a:buNone/>
              <a:defRPr sz="1200"/>
            </a:lvl2pPr>
            <a:lvl3pPr marL="1371600" lvl="2" indent="-228600" algn="l">
              <a:spcBef>
                <a:spcPts val="1200"/>
              </a:spcBef>
              <a:spcAft>
                <a:spcPts val="0"/>
              </a:spcAft>
              <a:buClr>
                <a:srgbClr val="595959"/>
              </a:buClr>
              <a:buSzPts val="1000"/>
              <a:buNone/>
              <a:defRPr sz="1000"/>
            </a:lvl3pPr>
            <a:lvl4pPr marL="1828800" lvl="3" indent="-228600" algn="l">
              <a:spcBef>
                <a:spcPts val="1200"/>
              </a:spcBef>
              <a:spcAft>
                <a:spcPts val="0"/>
              </a:spcAft>
              <a:buClr>
                <a:srgbClr val="595959"/>
              </a:buClr>
              <a:buSzPts val="900"/>
              <a:buNone/>
              <a:defRPr sz="900"/>
            </a:lvl4pPr>
            <a:lvl5pPr marL="2286000" lvl="4" indent="-228600" algn="l">
              <a:spcBef>
                <a:spcPts val="1200"/>
              </a:spcBef>
              <a:spcAft>
                <a:spcPts val="0"/>
              </a:spcAft>
              <a:buClr>
                <a:srgbClr val="595959"/>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57" name="Google Shape;57;p43"/>
          <p:cNvSpPr txBox="1">
            <a:spLocks noGrp="1"/>
          </p:cNvSpPr>
          <p:nvPr>
            <p:ph type="dt" idx="10"/>
          </p:nvPr>
        </p:nvSpPr>
        <p:spPr>
          <a:xfrm>
            <a:off x="457200" y="4767263"/>
            <a:ext cx="2133600" cy="273844"/>
          </a:xfrm>
          <a:prstGeom prst="rect">
            <a:avLst/>
          </a:prstGeom>
          <a:noFill/>
          <a:ln>
            <a:noFill/>
          </a:ln>
        </p:spPr>
        <p:txBody>
          <a:bodyPr spcFirstLastPara="1" wrap="square" lIns="91425" tIns="45700" rIns="91425" bIns="45700" anchor="ctr" anchorCtr="0">
            <a:noAutofit/>
          </a:bodyPr>
          <a:lstStyle>
            <a:lvl1pPr marR="0" lvl="0" algn="l">
              <a:lnSpc>
                <a:spcPct val="100000"/>
              </a:lnSpc>
              <a:spcBef>
                <a:spcPts val="0"/>
              </a:spcBef>
              <a:spcAft>
                <a:spcPts val="0"/>
              </a:spcAft>
              <a:buClr>
                <a:schemeClr val="dk2"/>
              </a:buClr>
              <a:buSzPts val="800"/>
              <a:buFont typeface="Calibri"/>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8" name="Google Shape;58;p43"/>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jpeg"/><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4">
            <a:alphaModFix/>
          </a:blip>
          <a:stretch>
            <a:fillRect/>
          </a:stretch>
        </a:blipFill>
        <a:effectLst/>
      </p:bgPr>
    </p:bg>
    <p:spTree>
      <p:nvGrpSpPr>
        <p:cNvPr id="1" name="Shape 9"/>
        <p:cNvGrpSpPr/>
        <p:nvPr/>
      </p:nvGrpSpPr>
      <p:grpSpPr>
        <a:xfrm>
          <a:off x="0" y="0"/>
          <a:ext cx="0" cy="0"/>
          <a:chOff x="0" y="0"/>
          <a:chExt cx="0" cy="0"/>
        </a:xfrm>
      </p:grpSpPr>
      <p:sp>
        <p:nvSpPr>
          <p:cNvPr id="10" name="Google Shape;10;p33"/>
          <p:cNvSpPr txBox="1">
            <a:spLocks noGrp="1"/>
          </p:cNvSpPr>
          <p:nvPr>
            <p:ph type="title"/>
          </p:nvPr>
        </p:nvSpPr>
        <p:spPr>
          <a:xfrm>
            <a:off x="457200" y="479667"/>
            <a:ext cx="8229600" cy="857250"/>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chemeClr val="accent5"/>
              </a:buClr>
              <a:buSzPts val="4000"/>
              <a:buFont typeface="Calibri"/>
              <a:buNone/>
              <a:defRPr sz="4000" b="0" i="0" u="none" strike="noStrike" cap="none">
                <a:solidFill>
                  <a:schemeClr val="accent5"/>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dirty="0"/>
          </a:p>
        </p:txBody>
      </p:sp>
      <p:sp>
        <p:nvSpPr>
          <p:cNvPr id="11" name="Google Shape;11;p33"/>
          <p:cNvSpPr txBox="1">
            <a:spLocks noGrp="1"/>
          </p:cNvSpPr>
          <p:nvPr>
            <p:ph type="body" idx="1"/>
          </p:nvPr>
        </p:nvSpPr>
        <p:spPr>
          <a:xfrm>
            <a:off x="457200" y="1436913"/>
            <a:ext cx="8229600" cy="2881513"/>
          </a:xfrm>
          <a:prstGeom prst="rect">
            <a:avLst/>
          </a:prstGeom>
          <a:noFill/>
          <a:ln>
            <a:noFill/>
          </a:ln>
        </p:spPr>
        <p:txBody>
          <a:bodyPr spcFirstLastPara="1" wrap="square" lIns="91425" tIns="45700" rIns="91425" bIns="45700" anchor="t" anchorCtr="0">
            <a:normAutofit/>
          </a:bodyPr>
          <a:lstStyle>
            <a:lvl1pPr marL="457200" marR="0" lvl="0" indent="-381000" algn="l" rtl="0">
              <a:spcBef>
                <a:spcPts val="1200"/>
              </a:spcBef>
              <a:spcAft>
                <a:spcPts val="0"/>
              </a:spcAft>
              <a:buClr>
                <a:srgbClr val="595959"/>
              </a:buClr>
              <a:buSzPts val="2400"/>
              <a:buFont typeface="Arial"/>
              <a:buChar char="•"/>
              <a:defRPr sz="2400" b="0" i="0" u="none" strike="noStrike" cap="none">
                <a:solidFill>
                  <a:srgbClr val="595959"/>
                </a:solidFill>
                <a:latin typeface="Calibri"/>
                <a:ea typeface="Calibri"/>
                <a:cs typeface="Calibri"/>
                <a:sym typeface="Calibri"/>
              </a:defRPr>
            </a:lvl1pPr>
            <a:lvl2pPr marL="914400" marR="0" lvl="1" indent="-355600" algn="l" rtl="0">
              <a:spcBef>
                <a:spcPts val="1200"/>
              </a:spcBef>
              <a:spcAft>
                <a:spcPts val="0"/>
              </a:spcAft>
              <a:buClr>
                <a:srgbClr val="595959"/>
              </a:buClr>
              <a:buSzPts val="2000"/>
              <a:buFont typeface="Arial"/>
              <a:buChar char="–"/>
              <a:defRPr sz="2000" b="0" i="0" u="none" strike="noStrike" cap="none">
                <a:solidFill>
                  <a:srgbClr val="595959"/>
                </a:solidFill>
                <a:latin typeface="Calibri"/>
                <a:ea typeface="Calibri"/>
                <a:cs typeface="Calibri"/>
                <a:sym typeface="Calibri"/>
              </a:defRPr>
            </a:lvl2pPr>
            <a:lvl3pPr marL="1371600" marR="0" lvl="2" indent="-355600" algn="l" rtl="0">
              <a:spcBef>
                <a:spcPts val="1200"/>
              </a:spcBef>
              <a:spcAft>
                <a:spcPts val="0"/>
              </a:spcAft>
              <a:buClr>
                <a:srgbClr val="595959"/>
              </a:buClr>
              <a:buSzPts val="2000"/>
              <a:buFont typeface="Arial"/>
              <a:buChar char="•"/>
              <a:defRPr sz="2000" b="0" i="0" u="none" strike="noStrike" cap="none">
                <a:solidFill>
                  <a:srgbClr val="595959"/>
                </a:solidFill>
                <a:latin typeface="Calibri"/>
                <a:ea typeface="Calibri"/>
                <a:cs typeface="Calibri"/>
                <a:sym typeface="Calibri"/>
              </a:defRPr>
            </a:lvl3pPr>
            <a:lvl4pPr marL="1828800" marR="0" lvl="3" indent="-355600" algn="l" rtl="0">
              <a:spcBef>
                <a:spcPts val="1200"/>
              </a:spcBef>
              <a:spcAft>
                <a:spcPts val="0"/>
              </a:spcAft>
              <a:buClr>
                <a:srgbClr val="595959"/>
              </a:buClr>
              <a:buSzPts val="2000"/>
              <a:buFont typeface="Arial"/>
              <a:buChar char="–"/>
              <a:defRPr sz="2000" b="0" i="0" u="none" strike="noStrike" cap="none">
                <a:solidFill>
                  <a:srgbClr val="595959"/>
                </a:solidFill>
                <a:latin typeface="Calibri"/>
                <a:ea typeface="Calibri"/>
                <a:cs typeface="Calibri"/>
                <a:sym typeface="Calibri"/>
              </a:defRPr>
            </a:lvl4pPr>
            <a:lvl5pPr marL="2286000" marR="0" lvl="4" indent="-355600" algn="l" rtl="0">
              <a:spcBef>
                <a:spcPts val="1200"/>
              </a:spcBef>
              <a:spcAft>
                <a:spcPts val="0"/>
              </a:spcAft>
              <a:buClr>
                <a:srgbClr val="595959"/>
              </a:buClr>
              <a:buSzPts val="2000"/>
              <a:buFont typeface="Arial"/>
              <a:buChar char="»"/>
              <a:defRPr sz="2000" b="0" i="0" u="none" strike="noStrike" cap="none">
                <a:solidFill>
                  <a:srgbClr val="595959"/>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dirty="0"/>
          </a:p>
        </p:txBody>
      </p:sp>
      <p:sp>
        <p:nvSpPr>
          <p:cNvPr id="12" name="Google Shape;12;p33"/>
          <p:cNvSpPr txBox="1">
            <a:spLocks noGrp="1"/>
          </p:cNvSpPr>
          <p:nvPr>
            <p:ph type="dt" idx="10"/>
          </p:nvPr>
        </p:nvSpPr>
        <p:spPr>
          <a:xfrm>
            <a:off x="457200" y="4767263"/>
            <a:ext cx="2133600" cy="273844"/>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800" b="0" i="0" u="none" strike="noStrike" cap="none">
                <a:solidFill>
                  <a:schemeClr val="dk2"/>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33"/>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800" b="0" i="0" u="none" strike="noStrike" cap="none">
                <a:solidFill>
                  <a:schemeClr val="dk2"/>
                </a:solidFill>
                <a:latin typeface="Calibri"/>
                <a:ea typeface="Calibri"/>
                <a:cs typeface="Calibri"/>
                <a:sym typeface="Calibri"/>
              </a:defRPr>
            </a:lvl1pPr>
            <a:lvl2pPr marL="0" marR="0" lvl="1" indent="0" algn="r" rtl="0">
              <a:spcBef>
                <a:spcPts val="0"/>
              </a:spcBef>
              <a:buNone/>
              <a:defRPr sz="800" b="0" i="0" u="none" strike="noStrike" cap="none">
                <a:solidFill>
                  <a:schemeClr val="dk2"/>
                </a:solidFill>
                <a:latin typeface="Calibri"/>
                <a:ea typeface="Calibri"/>
                <a:cs typeface="Calibri"/>
                <a:sym typeface="Calibri"/>
              </a:defRPr>
            </a:lvl2pPr>
            <a:lvl3pPr marL="0" marR="0" lvl="2" indent="0" algn="r" rtl="0">
              <a:spcBef>
                <a:spcPts val="0"/>
              </a:spcBef>
              <a:buNone/>
              <a:defRPr sz="800" b="0" i="0" u="none" strike="noStrike" cap="none">
                <a:solidFill>
                  <a:schemeClr val="dk2"/>
                </a:solidFill>
                <a:latin typeface="Calibri"/>
                <a:ea typeface="Calibri"/>
                <a:cs typeface="Calibri"/>
                <a:sym typeface="Calibri"/>
              </a:defRPr>
            </a:lvl3pPr>
            <a:lvl4pPr marL="0" marR="0" lvl="3" indent="0" algn="r" rtl="0">
              <a:spcBef>
                <a:spcPts val="0"/>
              </a:spcBef>
              <a:buNone/>
              <a:defRPr sz="800" b="0" i="0" u="none" strike="noStrike" cap="none">
                <a:solidFill>
                  <a:schemeClr val="dk2"/>
                </a:solidFill>
                <a:latin typeface="Calibri"/>
                <a:ea typeface="Calibri"/>
                <a:cs typeface="Calibri"/>
                <a:sym typeface="Calibri"/>
              </a:defRPr>
            </a:lvl4pPr>
            <a:lvl5pPr marL="0" marR="0" lvl="4" indent="0" algn="r" rtl="0">
              <a:spcBef>
                <a:spcPts val="0"/>
              </a:spcBef>
              <a:buNone/>
              <a:defRPr sz="800" b="0" i="0" u="none" strike="noStrike" cap="none">
                <a:solidFill>
                  <a:schemeClr val="dk2"/>
                </a:solidFill>
                <a:latin typeface="Calibri"/>
                <a:ea typeface="Calibri"/>
                <a:cs typeface="Calibri"/>
                <a:sym typeface="Calibri"/>
              </a:defRPr>
            </a:lvl5pPr>
            <a:lvl6pPr marL="0" marR="0" lvl="5" indent="0" algn="r" rtl="0">
              <a:spcBef>
                <a:spcPts val="0"/>
              </a:spcBef>
              <a:buNone/>
              <a:defRPr sz="800" b="0" i="0" u="none" strike="noStrike" cap="none">
                <a:solidFill>
                  <a:schemeClr val="dk2"/>
                </a:solidFill>
                <a:latin typeface="Calibri"/>
                <a:ea typeface="Calibri"/>
                <a:cs typeface="Calibri"/>
                <a:sym typeface="Calibri"/>
              </a:defRPr>
            </a:lvl6pPr>
            <a:lvl7pPr marL="0" marR="0" lvl="6" indent="0" algn="r" rtl="0">
              <a:spcBef>
                <a:spcPts val="0"/>
              </a:spcBef>
              <a:buNone/>
              <a:defRPr sz="800" b="0" i="0" u="none" strike="noStrike" cap="none">
                <a:solidFill>
                  <a:schemeClr val="dk2"/>
                </a:solidFill>
                <a:latin typeface="Calibri"/>
                <a:ea typeface="Calibri"/>
                <a:cs typeface="Calibri"/>
                <a:sym typeface="Calibri"/>
              </a:defRPr>
            </a:lvl7pPr>
            <a:lvl8pPr marL="0" marR="0" lvl="7" indent="0" algn="r" rtl="0">
              <a:spcBef>
                <a:spcPts val="0"/>
              </a:spcBef>
              <a:buNone/>
              <a:defRPr sz="800" b="0" i="0" u="none" strike="noStrike" cap="none">
                <a:solidFill>
                  <a:schemeClr val="dk2"/>
                </a:solidFill>
                <a:latin typeface="Calibri"/>
                <a:ea typeface="Calibri"/>
                <a:cs typeface="Calibri"/>
                <a:sym typeface="Calibri"/>
              </a:defRPr>
            </a:lvl8pPr>
            <a:lvl9pPr marL="0" marR="0" lvl="8" indent="0" algn="r" rtl="0">
              <a:spcBef>
                <a:spcPts val="0"/>
              </a:spcBef>
              <a:buNone/>
              <a:defRPr sz="800" b="0" i="0" u="none" strike="noStrike" cap="none">
                <a:solidFill>
                  <a:schemeClr val="dk2"/>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pic>
        <p:nvPicPr>
          <p:cNvPr id="3" name="Picture 2">
            <a:extLst>
              <a:ext uri="{FF2B5EF4-FFF2-40B4-BE49-F238E27FC236}">
                <a16:creationId xmlns:a16="http://schemas.microsoft.com/office/drawing/2014/main" id="{852A1FF3-B50B-9EEA-9AF7-16B82A118EC2}"/>
              </a:ext>
            </a:extLst>
          </p:cNvPr>
          <p:cNvPicPr>
            <a:picLocks noChangeAspect="1"/>
          </p:cNvPicPr>
          <p:nvPr userDrawn="1"/>
        </p:nvPicPr>
        <p:blipFill>
          <a:blip r:embed="rId15"/>
          <a:stretch>
            <a:fillRect/>
          </a:stretch>
        </p:blipFill>
        <p:spPr>
          <a:xfrm>
            <a:off x="285750" y="108760"/>
            <a:ext cx="774424" cy="449740"/>
          </a:xfrm>
          <a:prstGeom prst="rect">
            <a:avLst/>
          </a:prstGeom>
        </p:spPr>
      </p:pic>
      <p:sp>
        <p:nvSpPr>
          <p:cNvPr id="4" name="Rectangle 3">
            <a:extLst>
              <a:ext uri="{FF2B5EF4-FFF2-40B4-BE49-F238E27FC236}">
                <a16:creationId xmlns:a16="http://schemas.microsoft.com/office/drawing/2014/main" id="{67F8C2B5-299C-5AB0-2D66-E6A0189DCB35}"/>
              </a:ext>
            </a:extLst>
          </p:cNvPr>
          <p:cNvSpPr/>
          <p:nvPr userDrawn="1"/>
        </p:nvSpPr>
        <p:spPr>
          <a:xfrm>
            <a:off x="-1" y="4368800"/>
            <a:ext cx="1822269" cy="784406"/>
          </a:xfrm>
          <a:prstGeom prst="rect">
            <a:avLst/>
          </a:prstGeom>
          <a:solidFill>
            <a:srgbClr val="7845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5" descr="A picture containing text&#10;&#10;Description automatically generated">
            <a:extLst>
              <a:ext uri="{FF2B5EF4-FFF2-40B4-BE49-F238E27FC236}">
                <a16:creationId xmlns:a16="http://schemas.microsoft.com/office/drawing/2014/main" id="{D11CA83D-362F-4BEB-1E60-B8B1E5E5968D}"/>
              </a:ext>
            </a:extLst>
          </p:cNvPr>
          <p:cNvPicPr>
            <a:picLocks noChangeAspect="1"/>
          </p:cNvPicPr>
          <p:nvPr userDrawn="1"/>
        </p:nvPicPr>
        <p:blipFill>
          <a:blip r:embed="rId16"/>
          <a:stretch>
            <a:fillRect/>
          </a:stretch>
        </p:blipFill>
        <p:spPr>
          <a:xfrm>
            <a:off x="153125" y="4590015"/>
            <a:ext cx="1505857" cy="354495"/>
          </a:xfrm>
          <a:prstGeom prst="rect">
            <a:avLst/>
          </a:prstGeom>
        </p:spPr>
      </p:pic>
      <p:pic>
        <p:nvPicPr>
          <p:cNvPr id="7" name="Picture 6">
            <a:extLst>
              <a:ext uri="{FF2B5EF4-FFF2-40B4-BE49-F238E27FC236}">
                <a16:creationId xmlns:a16="http://schemas.microsoft.com/office/drawing/2014/main" id="{DEB4E64B-3E4D-BC9A-0BFF-0AC367685CAA}"/>
              </a:ext>
            </a:extLst>
          </p:cNvPr>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7845881" y="4360917"/>
            <a:ext cx="1152877" cy="787690"/>
          </a:xfrm>
          <a:prstGeom prst="rect">
            <a:avLst/>
          </a:prstGeom>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14.png"/><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www.citizensadvice.org.uk/consumer/"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gov.uk/guidance/e-cigarettes-regulations-for-consumer-products"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www.asa.org.uk/"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ash.org.uk/uploads/Tobacco-Environment.pdf"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hyperlink" Target="https://www.who.int/publications/i/item/9789240051287" TargetMode="Externa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ash.org.uk/uploads/Use-of-e-cigarettes-among-young-people-in-Great-Britain-2022.pdf?v=1661866458"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s://www.talktofrank.com/get-help/dealing-with-peer-pressure"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8" Type="http://schemas.openxmlformats.org/officeDocument/2006/relationships/hyperlink" Target="hwww.nhs.uk/better-health/quit-smoking/vaping-to-quit-smoking/" TargetMode="External"/><Relationship Id="rId3" Type="http://schemas.openxmlformats.org/officeDocument/2006/relationships/hyperlink" Target="https://www.gov.uk/government/publications/nicotine-vaping-in-england-2022-evidence-update" TargetMode="External"/><Relationship Id="rId7" Type="http://schemas.openxmlformats.org/officeDocument/2006/relationships/hyperlink" Target="http://www.nhs.uk/better-health/quit-smoking/vaping-to-quit-smoking/" TargetMode="External"/><Relationship Id="rId2" Type="http://schemas.openxmlformats.org/officeDocument/2006/relationships/notesSlide" Target="../notesSlides/notesSlide30.xml"/><Relationship Id="rId1" Type="http://schemas.openxmlformats.org/officeDocument/2006/relationships/slideLayout" Target="../slideLayouts/slideLayout2.xml"/><Relationship Id="rId6" Type="http://schemas.openxmlformats.org/officeDocument/2006/relationships/hyperlink" Target="https://express.adobe.com/page/9gEJbxGznanKa/" TargetMode="External"/><Relationship Id="rId5" Type="http://schemas.openxmlformats.org/officeDocument/2006/relationships/hyperlink" Target="https://express.adobe.com/page/QuOmX7ZebqdCf/" TargetMode="External"/><Relationship Id="rId10" Type="http://schemas.openxmlformats.org/officeDocument/2006/relationships/hyperlink" Target="https://ash.org.uk/uploads/ASH-guidance-for-school-vaping-policies.pdf" TargetMode="External"/><Relationship Id="rId4" Type="http://schemas.openxmlformats.org/officeDocument/2006/relationships/hyperlink" Target="https://ash.org.uk/uploads/ASH-brief-for-local-authorities-on-youth-vaping.pdf" TargetMode="External"/><Relationship Id="rId9" Type="http://schemas.openxmlformats.org/officeDocument/2006/relationships/hyperlink" Target="https://www.talktofrank.com/drug/vapes"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Google Shape;80;p1"/>
          <p:cNvSpPr txBox="1">
            <a:spLocks noGrp="1"/>
          </p:cNvSpPr>
          <p:nvPr>
            <p:ph type="ctrTitle"/>
          </p:nvPr>
        </p:nvSpPr>
        <p:spPr>
          <a:xfrm>
            <a:off x="685800" y="969163"/>
            <a:ext cx="7772400" cy="1102519"/>
          </a:xfrm>
          <a:prstGeom prst="rect">
            <a:avLst/>
          </a:prstGeom>
          <a:noFill/>
          <a:ln>
            <a:noFill/>
          </a:ln>
        </p:spPr>
        <p:txBody>
          <a:bodyPr spcFirstLastPara="1" wrap="square" lIns="91425" tIns="45700" rIns="91425" bIns="45700" anchor="ctr" anchorCtr="0">
            <a:normAutofit fontScale="90000"/>
          </a:bodyPr>
          <a:lstStyle/>
          <a:p>
            <a:pPr marL="0" lvl="0" indent="0" algn="ctr" rtl="0">
              <a:spcBef>
                <a:spcPts val="0"/>
              </a:spcBef>
              <a:spcAft>
                <a:spcPts val="0"/>
              </a:spcAft>
              <a:buClr>
                <a:schemeClr val="accent5"/>
              </a:buClr>
              <a:buSzPts val="4000"/>
              <a:buFont typeface="Calibri"/>
              <a:buNone/>
            </a:pPr>
            <a:r>
              <a:rPr lang="en-GB" b="1" dirty="0">
                <a:solidFill>
                  <a:schemeClr val="accent5"/>
                </a:solidFill>
              </a:rPr>
              <a:t>Vaping: The Facts</a:t>
            </a:r>
            <a:br>
              <a:rPr lang="en-GB" b="1" dirty="0">
                <a:solidFill>
                  <a:schemeClr val="accent5"/>
                </a:solidFill>
              </a:rPr>
            </a:br>
            <a:r>
              <a:rPr lang="en-GB" sz="3100" b="1" dirty="0">
                <a:solidFill>
                  <a:schemeClr val="accent5"/>
                </a:solidFill>
              </a:rPr>
              <a:t>Enabling young people to make informed decisions</a:t>
            </a:r>
            <a:endParaRPr dirty="0"/>
          </a:p>
        </p:txBody>
      </p:sp>
      <p:sp>
        <p:nvSpPr>
          <p:cNvPr id="81" name="Google Shape;81;p1"/>
          <p:cNvSpPr txBox="1">
            <a:spLocks noGrp="1"/>
          </p:cNvSpPr>
          <p:nvPr>
            <p:ph type="subTitle" idx="1"/>
          </p:nvPr>
        </p:nvSpPr>
        <p:spPr>
          <a:xfrm>
            <a:off x="1371600" y="2345805"/>
            <a:ext cx="6400800" cy="2100021"/>
          </a:xfrm>
          <a:prstGeom prst="rect">
            <a:avLst/>
          </a:prstGeom>
          <a:noFill/>
          <a:ln>
            <a:noFill/>
          </a:ln>
        </p:spPr>
        <p:txBody>
          <a:bodyPr spcFirstLastPara="1" wrap="square" lIns="91425" tIns="45700" rIns="91425" bIns="45700" anchor="t" anchorCtr="0">
            <a:normAutofit fontScale="77500" lnSpcReduction="20000"/>
          </a:bodyPr>
          <a:lstStyle/>
          <a:p>
            <a:pPr marL="0" lvl="0" indent="0" algn="ctr" rtl="0">
              <a:spcBef>
                <a:spcPts val="0"/>
              </a:spcBef>
              <a:spcAft>
                <a:spcPts val="0"/>
              </a:spcAft>
              <a:buClr>
                <a:srgbClr val="888888"/>
              </a:buClr>
              <a:buSzPct val="100000"/>
              <a:buNone/>
            </a:pPr>
            <a:r>
              <a:rPr lang="en-GB" b="1" dirty="0">
                <a:solidFill>
                  <a:schemeClr val="tx1"/>
                </a:solidFill>
              </a:rPr>
              <a:t>A presentation to support teachers and safeguarding leads in developing their knowledge on vaping and CYP. </a:t>
            </a:r>
            <a:br>
              <a:rPr lang="en-GB" b="1" dirty="0">
                <a:solidFill>
                  <a:schemeClr val="tx1"/>
                </a:solidFill>
              </a:rPr>
            </a:br>
            <a:br>
              <a:rPr lang="en-GB" b="1" dirty="0">
                <a:solidFill>
                  <a:schemeClr val="tx1"/>
                </a:solidFill>
              </a:rPr>
            </a:br>
            <a:r>
              <a:rPr lang="en-GB" b="1" dirty="0">
                <a:solidFill>
                  <a:schemeClr val="tx1"/>
                </a:solidFill>
              </a:rPr>
              <a:t>This will also support discussions and debate in the classroom</a:t>
            </a:r>
            <a:endParaRPr dirty="0">
              <a:solidFill>
                <a:schemeClr val="tx1"/>
              </a:solidFill>
            </a:endParaRPr>
          </a:p>
          <a:p>
            <a:pPr marL="0" lvl="0" indent="0" algn="ctr" rtl="0">
              <a:lnSpc>
                <a:spcPct val="120000"/>
              </a:lnSpc>
              <a:spcBef>
                <a:spcPts val="0"/>
              </a:spcBef>
              <a:spcAft>
                <a:spcPts val="0"/>
              </a:spcAft>
              <a:buClr>
                <a:srgbClr val="888888"/>
              </a:buClr>
              <a:buSzPct val="100000"/>
              <a:buNone/>
            </a:pPr>
            <a:endParaRPr lang="en-GB" sz="1700" dirty="0">
              <a:solidFill>
                <a:schemeClr val="tx1"/>
              </a:solidFill>
            </a:endParaRPr>
          </a:p>
          <a:p>
            <a:pPr marL="0" lvl="0" indent="0" algn="ctr" rtl="0">
              <a:lnSpc>
                <a:spcPct val="120000"/>
              </a:lnSpc>
              <a:spcBef>
                <a:spcPts val="0"/>
              </a:spcBef>
              <a:spcAft>
                <a:spcPts val="0"/>
              </a:spcAft>
              <a:buClr>
                <a:srgbClr val="888888"/>
              </a:buClr>
              <a:buSzPct val="100000"/>
              <a:buNone/>
            </a:pPr>
            <a:r>
              <a:rPr lang="en-GB" sz="1700" dirty="0">
                <a:solidFill>
                  <a:schemeClr val="tx1"/>
                </a:solidFill>
              </a:rPr>
              <a:t>Developed by, and with thanks to,:</a:t>
            </a:r>
          </a:p>
          <a:p>
            <a:pPr marL="0" lvl="0" indent="0" algn="ctr" rtl="0">
              <a:lnSpc>
                <a:spcPct val="120000"/>
              </a:lnSpc>
              <a:spcBef>
                <a:spcPts val="0"/>
              </a:spcBef>
              <a:spcAft>
                <a:spcPts val="0"/>
              </a:spcAft>
              <a:buClr>
                <a:srgbClr val="888888"/>
              </a:buClr>
              <a:buSzPct val="100000"/>
              <a:buNone/>
            </a:pPr>
            <a:r>
              <a:rPr lang="en-GB" sz="1700" dirty="0">
                <a:solidFill>
                  <a:schemeClr val="tx1"/>
                </a:solidFill>
              </a:rPr>
              <a:t>Sarah Hepworth, Health Improvement Principal</a:t>
            </a:r>
            <a:br>
              <a:rPr lang="en-GB" sz="1700" dirty="0">
                <a:solidFill>
                  <a:schemeClr val="tx1"/>
                </a:solidFill>
              </a:rPr>
            </a:br>
            <a:r>
              <a:rPr lang="en-GB" sz="1700" dirty="0">
                <a:solidFill>
                  <a:schemeClr val="tx1"/>
                </a:solidFill>
              </a:rPr>
              <a:t>Tobacco Control Strategy lead, Sheffield City Council</a:t>
            </a:r>
          </a:p>
          <a:p>
            <a:pPr marL="0" lvl="0" indent="0" algn="ctr" rtl="0">
              <a:lnSpc>
                <a:spcPct val="120000"/>
              </a:lnSpc>
              <a:spcBef>
                <a:spcPts val="0"/>
              </a:spcBef>
              <a:spcAft>
                <a:spcPts val="0"/>
              </a:spcAft>
              <a:buClr>
                <a:srgbClr val="888888"/>
              </a:buClr>
              <a:buSzPct val="100000"/>
              <a:buNone/>
            </a:pPr>
            <a:r>
              <a:rPr lang="en-GB" sz="1700" dirty="0">
                <a:solidFill>
                  <a:schemeClr val="tx1"/>
                </a:solidFill>
              </a:rPr>
              <a:t>Deborah Arnott, Chief Executive, ASH</a:t>
            </a:r>
          </a:p>
          <a:p>
            <a:pPr marL="0" lvl="0" indent="0" algn="ctr" rtl="0">
              <a:spcBef>
                <a:spcPts val="1200"/>
              </a:spcBef>
              <a:spcAft>
                <a:spcPts val="0"/>
              </a:spcAft>
              <a:buClr>
                <a:srgbClr val="888888"/>
              </a:buClr>
              <a:buSzPct val="100000"/>
              <a:buNone/>
            </a:pP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Google Shape;124;p8"/>
          <p:cNvSpPr txBox="1">
            <a:spLocks noGrp="1"/>
          </p:cNvSpPr>
          <p:nvPr>
            <p:ph type="title"/>
          </p:nvPr>
        </p:nvSpPr>
        <p:spPr>
          <a:xfrm>
            <a:off x="457200" y="479667"/>
            <a:ext cx="8229600" cy="857250"/>
          </a:xfrm>
          <a:prstGeom prst="rect">
            <a:avLst/>
          </a:prstGeom>
          <a:noFill/>
          <a:ln>
            <a:noFill/>
          </a:ln>
        </p:spPr>
        <p:txBody>
          <a:bodyPr spcFirstLastPara="1" wrap="square" lIns="91425" tIns="45700" rIns="91425" bIns="45700" anchor="ctr" anchorCtr="0">
            <a:normAutofit fontScale="90000"/>
          </a:bodyPr>
          <a:lstStyle/>
          <a:p>
            <a:pPr marL="0" lvl="0" indent="0" algn="ctr" rtl="0">
              <a:spcBef>
                <a:spcPts val="0"/>
              </a:spcBef>
              <a:spcAft>
                <a:spcPts val="0"/>
              </a:spcAft>
              <a:buClr>
                <a:schemeClr val="accent5"/>
              </a:buClr>
              <a:buSzPct val="100000"/>
              <a:buFont typeface="Calibri"/>
              <a:buNone/>
            </a:pPr>
            <a:r>
              <a:rPr lang="en-GB" dirty="0"/>
              <a:t>Nicotine vapes and dependency </a:t>
            </a:r>
            <a:br>
              <a:rPr lang="en-GB" dirty="0"/>
            </a:br>
            <a:r>
              <a:rPr lang="en-GB" dirty="0"/>
              <a:t>in Children and Young People </a:t>
            </a:r>
            <a:endParaRPr dirty="0"/>
          </a:p>
        </p:txBody>
      </p:sp>
      <p:sp>
        <p:nvSpPr>
          <p:cNvPr id="125" name="Google Shape;125;p8"/>
          <p:cNvSpPr txBox="1">
            <a:spLocks noGrp="1"/>
          </p:cNvSpPr>
          <p:nvPr>
            <p:ph type="body" idx="1"/>
          </p:nvPr>
        </p:nvSpPr>
        <p:spPr>
          <a:xfrm>
            <a:off x="457200" y="1439889"/>
            <a:ext cx="8229600" cy="2878538"/>
          </a:xfrm>
          <a:prstGeom prst="rect">
            <a:avLst/>
          </a:prstGeom>
          <a:noFill/>
          <a:ln>
            <a:noFill/>
          </a:ln>
        </p:spPr>
        <p:txBody>
          <a:bodyPr spcFirstLastPara="1" wrap="square" lIns="91425" tIns="45700" rIns="91425" bIns="45700" anchor="t" anchorCtr="0">
            <a:normAutofit/>
          </a:bodyPr>
          <a:lstStyle/>
          <a:p>
            <a:pPr marL="342900" lvl="0" indent="-342900" algn="l" rtl="0">
              <a:spcBef>
                <a:spcPts val="0"/>
              </a:spcBef>
              <a:spcAft>
                <a:spcPts val="0"/>
              </a:spcAft>
              <a:buClr>
                <a:srgbClr val="595959"/>
              </a:buClr>
              <a:buSzPts val="2400"/>
              <a:buChar char="•"/>
            </a:pPr>
            <a:r>
              <a:rPr lang="en-GB" dirty="0">
                <a:solidFill>
                  <a:schemeClr val="tx1"/>
                </a:solidFill>
              </a:rPr>
              <a:t>Dependence on vaping appears lower than on smoking for young people. Most vaping is experimental with regular vaping mainly confined to children who also smoke or used to smoke.</a:t>
            </a:r>
            <a:endParaRPr dirty="0">
              <a:solidFill>
                <a:schemeClr val="tx1"/>
              </a:solidFill>
            </a:endParaRPr>
          </a:p>
          <a:p>
            <a:pPr marL="342900" lvl="0" indent="-342900" algn="l" rtl="0">
              <a:spcBef>
                <a:spcPts val="1200"/>
              </a:spcBef>
              <a:spcAft>
                <a:spcPts val="0"/>
              </a:spcAft>
              <a:buClr>
                <a:srgbClr val="595959"/>
              </a:buClr>
              <a:buSzPts val="2400"/>
              <a:buChar char="•"/>
            </a:pPr>
            <a:r>
              <a:rPr lang="en-GB" dirty="0">
                <a:solidFill>
                  <a:schemeClr val="tx1"/>
                </a:solidFill>
              </a:rPr>
              <a:t>Most young people in the UK who try vaping have not become addicted to nicotine.</a:t>
            </a:r>
            <a:endParaRPr dirty="0">
              <a:solidFill>
                <a:schemeClr val="tx1"/>
              </a:solidFill>
            </a:endParaRPr>
          </a:p>
          <a:p>
            <a:pPr marL="342900" lvl="0" indent="-190500" algn="l" rtl="0">
              <a:spcBef>
                <a:spcPts val="1200"/>
              </a:spcBef>
              <a:spcAft>
                <a:spcPts val="0"/>
              </a:spcAft>
              <a:buClr>
                <a:srgbClr val="595959"/>
              </a:buClr>
              <a:buSzPts val="2400"/>
              <a:buNone/>
            </a:pPr>
            <a:endParaRPr dirty="0"/>
          </a:p>
          <a:p>
            <a:pPr marL="342900" lvl="0" indent="-190500" algn="l" rtl="0">
              <a:spcBef>
                <a:spcPts val="1200"/>
              </a:spcBef>
              <a:spcAft>
                <a:spcPts val="0"/>
              </a:spcAft>
              <a:buClr>
                <a:srgbClr val="595959"/>
              </a:buClr>
              <a:buSzPts val="2400"/>
              <a:buNone/>
            </a:pPr>
            <a:endParaRPr dirty="0"/>
          </a:p>
          <a:p>
            <a:pPr marL="342900" lvl="0" indent="-190500" algn="l" rtl="0">
              <a:spcBef>
                <a:spcPts val="1200"/>
              </a:spcBef>
              <a:spcAft>
                <a:spcPts val="0"/>
              </a:spcAft>
              <a:buClr>
                <a:srgbClr val="595959"/>
              </a:buClr>
              <a:buSzPts val="2400"/>
              <a:buNone/>
            </a:pPr>
            <a:endParaRP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9"/>
          <p:cNvSpPr txBox="1">
            <a:spLocks noGrp="1"/>
          </p:cNvSpPr>
          <p:nvPr>
            <p:ph type="title"/>
          </p:nvPr>
        </p:nvSpPr>
        <p:spPr/>
        <p:txBody>
          <a:bodyPr/>
          <a:lstStyle/>
          <a:p>
            <a:pPr lvl="0"/>
            <a:r>
              <a:rPr lang="en-GB"/>
              <a:t>Smoking vs vaping</a:t>
            </a:r>
          </a:p>
        </p:txBody>
      </p:sp>
      <p:sp>
        <p:nvSpPr>
          <p:cNvPr id="131" name="Google Shape;131;p9"/>
          <p:cNvSpPr txBox="1">
            <a:spLocks noGrp="1"/>
          </p:cNvSpPr>
          <p:nvPr>
            <p:ph type="body" idx="1"/>
          </p:nvPr>
        </p:nvSpPr>
        <p:spPr/>
        <p:txBody>
          <a:bodyPr/>
          <a:lstStyle/>
          <a:p>
            <a:pPr lvl="0"/>
            <a:r>
              <a:rPr lang="en-GB" dirty="0">
                <a:solidFill>
                  <a:schemeClr val="tx1"/>
                </a:solidFill>
              </a:rPr>
              <a:t>Smoking is much more harmful than vaping. Tobacco smoke contains thousands of chemicals including carbon monoxide and tar, and a sticky soup of toxic chemicals (many of which are known to be carcinogens), causing disease, disability, and early death.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9"/>
          <p:cNvSpPr txBox="1">
            <a:spLocks noGrp="1"/>
          </p:cNvSpPr>
          <p:nvPr>
            <p:ph type="title"/>
          </p:nvPr>
        </p:nvSpPr>
        <p:spPr>
          <a:xfrm>
            <a:off x="457200" y="479667"/>
            <a:ext cx="8229600" cy="85725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accent5"/>
              </a:buClr>
              <a:buSzPts val="4000"/>
              <a:buFont typeface="Calibri"/>
              <a:buNone/>
            </a:pPr>
            <a:r>
              <a:rPr lang="en-GB" dirty="0"/>
              <a:t>Vapes are not harmless</a:t>
            </a:r>
            <a:endParaRPr dirty="0"/>
          </a:p>
        </p:txBody>
      </p:sp>
      <p:sp>
        <p:nvSpPr>
          <p:cNvPr id="131" name="Google Shape;131;p9"/>
          <p:cNvSpPr txBox="1">
            <a:spLocks noGrp="1"/>
          </p:cNvSpPr>
          <p:nvPr>
            <p:ph type="body" idx="1"/>
          </p:nvPr>
        </p:nvSpPr>
        <p:spPr>
          <a:xfrm>
            <a:off x="457200" y="1439889"/>
            <a:ext cx="8229600" cy="2878538"/>
          </a:xfrm>
          <a:prstGeom prst="rect">
            <a:avLst/>
          </a:prstGeom>
          <a:noFill/>
          <a:ln>
            <a:noFill/>
          </a:ln>
        </p:spPr>
        <p:txBody>
          <a:bodyPr spcFirstLastPara="1" wrap="square" lIns="91425" tIns="45700" rIns="91425" bIns="45700" anchor="t" anchorCtr="0">
            <a:noAutofit/>
          </a:bodyPr>
          <a:lstStyle/>
          <a:p>
            <a:pPr marL="342900" indent="-342900">
              <a:buSzPts val="1800"/>
            </a:pPr>
            <a:r>
              <a:rPr lang="en-US" sz="1800" dirty="0">
                <a:solidFill>
                  <a:schemeClr val="tx1"/>
                </a:solidFill>
                <a:effectLst/>
                <a:latin typeface="Calibri" panose="020F0502020204030204" pitchFamily="34" charset="0"/>
                <a:ea typeface="Yu Mincho" panose="02020400000000000000" pitchFamily="18" charset="-128"/>
                <a:cs typeface="Calibri" panose="020F0502020204030204" pitchFamily="34" charset="0"/>
              </a:rPr>
              <a:t>The levels of exposure to cancer causing and other toxicants are extremely low in people who vape compared with those who smoke but </a:t>
            </a:r>
            <a:r>
              <a:rPr lang="en-GB" sz="1800" dirty="0">
                <a:solidFill>
                  <a:schemeClr val="tx1"/>
                </a:solidFill>
                <a:latin typeface="Calibri" panose="020F0502020204030204" pitchFamily="34" charset="0"/>
                <a:ea typeface="Yu Mincho" panose="02020400000000000000" pitchFamily="18" charset="-128"/>
                <a:cs typeface="Calibri" panose="020F0502020204030204" pitchFamily="34" charset="0"/>
              </a:rPr>
              <a:t>there is still some exposure</a:t>
            </a:r>
          </a:p>
          <a:p>
            <a:pPr marL="342900" lvl="0" indent="-342900" algn="l" rtl="0">
              <a:spcBef>
                <a:spcPts val="1200"/>
              </a:spcBef>
              <a:spcAft>
                <a:spcPts val="0"/>
              </a:spcAft>
              <a:buClr>
                <a:srgbClr val="595959"/>
              </a:buClr>
              <a:buSzPts val="1800"/>
              <a:buChar char="•"/>
            </a:pPr>
            <a:r>
              <a:rPr lang="en-GB" sz="1800" dirty="0">
                <a:solidFill>
                  <a:schemeClr val="tx1"/>
                </a:solidFill>
              </a:rPr>
              <a:t>Short-term effects can include coughing, headaches, dizziness and sore throats. </a:t>
            </a:r>
            <a:endParaRPr dirty="0">
              <a:solidFill>
                <a:schemeClr val="tx1"/>
              </a:solidFill>
            </a:endParaRPr>
          </a:p>
          <a:p>
            <a:pPr marL="342900" lvl="0" indent="-342900" algn="l" rtl="0">
              <a:spcBef>
                <a:spcPts val="1200"/>
              </a:spcBef>
              <a:spcAft>
                <a:spcPts val="0"/>
              </a:spcAft>
              <a:buClr>
                <a:srgbClr val="595959"/>
              </a:buClr>
              <a:buSzPts val="1800"/>
              <a:buChar char="•"/>
            </a:pPr>
            <a:r>
              <a:rPr lang="en-GB" sz="1800" dirty="0">
                <a:solidFill>
                  <a:schemeClr val="tx1"/>
                </a:solidFill>
              </a:rPr>
              <a:t>The long-term effects are, as yet, unknown. </a:t>
            </a:r>
            <a:endParaRPr dirty="0">
              <a:solidFill>
                <a:schemeClr val="tx1"/>
              </a:solidFill>
            </a:endParaRPr>
          </a:p>
          <a:p>
            <a:pPr marL="342900" lvl="0" indent="-342900" rtl="0">
              <a:spcBef>
                <a:spcPts val="1200"/>
              </a:spcBef>
              <a:spcAft>
                <a:spcPts val="0"/>
              </a:spcAft>
              <a:buClr>
                <a:srgbClr val="595959"/>
              </a:buClr>
              <a:buSzPts val="1800"/>
              <a:buChar char="•"/>
            </a:pPr>
            <a:r>
              <a:rPr lang="en-GB" sz="1800" dirty="0">
                <a:solidFill>
                  <a:schemeClr val="tx1"/>
                </a:solidFill>
              </a:rPr>
              <a:t>Our advice to children and young people is:</a:t>
            </a:r>
          </a:p>
          <a:p>
            <a:pPr marL="0" lvl="0" indent="0" algn="ctr" rtl="0">
              <a:spcBef>
                <a:spcPts val="1200"/>
              </a:spcBef>
              <a:spcAft>
                <a:spcPts val="0"/>
              </a:spcAft>
              <a:buClr>
                <a:srgbClr val="595959"/>
              </a:buClr>
              <a:buSzPts val="1800"/>
              <a:buNone/>
            </a:pPr>
            <a:r>
              <a:rPr lang="en-GB" b="1" dirty="0">
                <a:solidFill>
                  <a:schemeClr val="tx1"/>
                </a:solidFill>
              </a:rPr>
              <a:t>DON’T SMOKE? DON’T START TO VAPE</a:t>
            </a:r>
            <a:r>
              <a:rPr lang="en-GB" sz="3100" b="1" dirty="0">
                <a:solidFill>
                  <a:schemeClr val="tx1"/>
                </a:solidFill>
              </a:rPr>
              <a:t>.</a:t>
            </a:r>
            <a:endParaRPr lang="en-GB" b="1" dirty="0">
              <a:solidFill>
                <a:schemeClr val="tx1"/>
              </a:solidFill>
            </a:endParaRPr>
          </a:p>
        </p:txBody>
      </p:sp>
    </p:spTree>
    <p:extLst>
      <p:ext uri="{BB962C8B-B14F-4D97-AF65-F5344CB8AC3E}">
        <p14:creationId xmlns:p14="http://schemas.microsoft.com/office/powerpoint/2010/main" val="42439429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10"/>
          <p:cNvSpPr txBox="1">
            <a:spLocks noGrp="1"/>
          </p:cNvSpPr>
          <p:nvPr>
            <p:ph type="title"/>
          </p:nvPr>
        </p:nvSpPr>
        <p:spPr>
          <a:xfrm>
            <a:off x="457200" y="479667"/>
            <a:ext cx="8229600" cy="85725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accent5"/>
              </a:buClr>
              <a:buSzPts val="4000"/>
              <a:buFont typeface="Calibri"/>
              <a:buNone/>
            </a:pPr>
            <a:r>
              <a:rPr lang="en-GB" dirty="0"/>
              <a:t>Question!</a:t>
            </a:r>
            <a:endParaRPr dirty="0"/>
          </a:p>
        </p:txBody>
      </p:sp>
      <p:sp>
        <p:nvSpPr>
          <p:cNvPr id="137" name="Google Shape;137;p10"/>
          <p:cNvSpPr txBox="1">
            <a:spLocks noGrp="1"/>
          </p:cNvSpPr>
          <p:nvPr>
            <p:ph type="body" idx="1"/>
          </p:nvPr>
        </p:nvSpPr>
        <p:spPr>
          <a:xfrm>
            <a:off x="457200" y="1439889"/>
            <a:ext cx="8229600" cy="2878538"/>
          </a:xfrm>
          <a:prstGeom prst="rect">
            <a:avLst/>
          </a:prstGeom>
          <a:noFill/>
          <a:ln>
            <a:noFill/>
          </a:ln>
        </p:spPr>
        <p:txBody>
          <a:bodyPr spcFirstLastPara="1" wrap="square" lIns="91425" tIns="45700" rIns="91425" bIns="45700" anchor="t" anchorCtr="0">
            <a:normAutofit/>
          </a:bodyPr>
          <a:lstStyle/>
          <a:p>
            <a:pPr marL="0" lvl="0" indent="0" algn="ctr" rtl="0">
              <a:spcBef>
                <a:spcPts val="0"/>
              </a:spcBef>
              <a:spcAft>
                <a:spcPts val="0"/>
              </a:spcAft>
              <a:buClr>
                <a:srgbClr val="595959"/>
              </a:buClr>
              <a:buSzPts val="3200"/>
              <a:buNone/>
            </a:pPr>
            <a:r>
              <a:rPr lang="en-GB" sz="3200" dirty="0">
                <a:solidFill>
                  <a:schemeClr val="tx1"/>
                </a:solidFill>
              </a:rPr>
              <a:t>Why do you think children try vaping?</a:t>
            </a:r>
            <a:endParaRPr dirty="0">
              <a:solidFill>
                <a:schemeClr val="tx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A677CC8A-E09E-6580-C19A-94C578F6816B}"/>
              </a:ext>
            </a:extLst>
          </p:cNvPr>
          <p:cNvGraphicFramePr>
            <a:graphicFrameLocks/>
          </p:cNvGraphicFramePr>
          <p:nvPr>
            <p:extLst>
              <p:ext uri="{D42A27DB-BD31-4B8C-83A1-F6EECF244321}">
                <p14:modId xmlns:p14="http://schemas.microsoft.com/office/powerpoint/2010/main" val="1170716475"/>
              </p:ext>
            </p:extLst>
          </p:nvPr>
        </p:nvGraphicFramePr>
        <p:xfrm>
          <a:off x="0" y="87087"/>
          <a:ext cx="9144000" cy="4273847"/>
        </p:xfrm>
        <a:graphic>
          <a:graphicData uri="http://schemas.openxmlformats.org/drawingml/2006/chart">
            <c:chart xmlns:c="http://schemas.openxmlformats.org/drawingml/2006/chart" xmlns:r="http://schemas.openxmlformats.org/officeDocument/2006/relationships" r:id="rId3"/>
          </a:graphicData>
        </a:graphic>
      </p:graphicFrame>
      <p:sp>
        <p:nvSpPr>
          <p:cNvPr id="4" name="Rectangle 3">
            <a:extLst>
              <a:ext uri="{FF2B5EF4-FFF2-40B4-BE49-F238E27FC236}">
                <a16:creationId xmlns:a16="http://schemas.microsoft.com/office/drawing/2014/main" id="{0226741E-B7AD-6BC7-3029-9783FBE4527F}"/>
              </a:ext>
            </a:extLst>
          </p:cNvPr>
          <p:cNvSpPr/>
          <p:nvPr/>
        </p:nvSpPr>
        <p:spPr>
          <a:xfrm>
            <a:off x="0" y="0"/>
            <a:ext cx="9144000" cy="133667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2" name="Google Shape;142;p11"/>
          <p:cNvSpPr txBox="1">
            <a:spLocks noGrp="1"/>
          </p:cNvSpPr>
          <p:nvPr>
            <p:ph type="title"/>
          </p:nvPr>
        </p:nvSpPr>
        <p:spPr>
          <a:xfrm>
            <a:off x="457200" y="479425"/>
            <a:ext cx="8229600" cy="85725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accent5"/>
              </a:buClr>
              <a:buSzPts val="4000"/>
              <a:buFont typeface="Calibri"/>
              <a:buNone/>
            </a:pPr>
            <a:r>
              <a:rPr lang="en-GB"/>
              <a:t>Reasons for vaping by smoking status</a:t>
            </a:r>
            <a:endParaRPr/>
          </a:p>
        </p:txBody>
      </p:sp>
      <p:pic>
        <p:nvPicPr>
          <p:cNvPr id="3" name="Picture 2">
            <a:extLst>
              <a:ext uri="{FF2B5EF4-FFF2-40B4-BE49-F238E27FC236}">
                <a16:creationId xmlns:a16="http://schemas.microsoft.com/office/drawing/2014/main" id="{DAB3207C-E821-BAD2-03EB-9A0941D838E3}"/>
              </a:ext>
            </a:extLst>
          </p:cNvPr>
          <p:cNvPicPr>
            <a:picLocks noChangeAspect="1"/>
          </p:cNvPicPr>
          <p:nvPr/>
        </p:nvPicPr>
        <p:blipFill>
          <a:blip r:embed="rId4"/>
          <a:stretch>
            <a:fillRect/>
          </a:stretch>
        </p:blipFill>
        <p:spPr>
          <a:xfrm>
            <a:off x="285750" y="122307"/>
            <a:ext cx="774424" cy="449740"/>
          </a:xfrm>
          <a:prstGeom prst="rect">
            <a:avLst/>
          </a:prstGeom>
        </p:spPr>
      </p:pic>
      <p:pic>
        <p:nvPicPr>
          <p:cNvPr id="7" name="Picture 6">
            <a:extLst>
              <a:ext uri="{FF2B5EF4-FFF2-40B4-BE49-F238E27FC236}">
                <a16:creationId xmlns:a16="http://schemas.microsoft.com/office/drawing/2014/main" id="{C8683DC8-7450-0438-FF7B-DDD8A94BDB5A}"/>
              </a:ext>
            </a:extLst>
          </p:cNvPr>
          <p:cNvPicPr>
            <a:picLocks noChangeAspect="1"/>
          </p:cNvPicPr>
          <p:nvPr/>
        </p:nvPicPr>
        <p:blipFill>
          <a:blip r:embed="rId5"/>
          <a:stretch>
            <a:fillRect/>
          </a:stretch>
        </p:blipFill>
        <p:spPr>
          <a:xfrm>
            <a:off x="7431145" y="-452848"/>
            <a:ext cx="1588729" cy="1588729"/>
          </a:xfrm>
          <a:prstGeom prst="rect">
            <a:avLst/>
          </a:prstGeom>
        </p:spPr>
      </p:pic>
      <p:sp>
        <p:nvSpPr>
          <p:cNvPr id="8" name="Title 5">
            <a:extLst>
              <a:ext uri="{FF2B5EF4-FFF2-40B4-BE49-F238E27FC236}">
                <a16:creationId xmlns:a16="http://schemas.microsoft.com/office/drawing/2014/main" id="{06476F6F-6B0F-7F1F-28B6-CE1AA1E5F00B}"/>
              </a:ext>
            </a:extLst>
          </p:cNvPr>
          <p:cNvSpPr txBox="1">
            <a:spLocks/>
          </p:cNvSpPr>
          <p:nvPr/>
        </p:nvSpPr>
        <p:spPr>
          <a:xfrm>
            <a:off x="1914730" y="4568606"/>
            <a:ext cx="6310779" cy="369332"/>
          </a:xfrm>
          <a:prstGeom prst="rect">
            <a:avLst/>
          </a:prstGeom>
          <a:noFill/>
          <a:ln>
            <a:noFill/>
          </a:ln>
        </p:spPr>
        <p:txBody>
          <a:bodyPr spcFirstLastPara="1" wrap="square" lIns="91425" tIns="45700" rIns="91425" bIns="45700" anchor="ctr" anchorCtr="0">
            <a:sp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5"/>
              </a:buClr>
              <a:buSzPts val="4000"/>
              <a:buFont typeface="Calibri"/>
              <a:buNone/>
              <a:defRPr sz="4000" b="0" i="0" u="none" strike="noStrike" cap="none">
                <a:solidFill>
                  <a:schemeClr val="accent5"/>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gn="l"/>
            <a:r>
              <a:rPr lang="en-GB" sz="1800" dirty="0">
                <a:solidFill>
                  <a:schemeClr val="tx1"/>
                </a:solidFill>
                <a:latin typeface="Calibri" panose="020F0502020204030204" pitchFamily="34" charset="0"/>
                <a:cs typeface="Calibri" panose="020F0502020204030204" pitchFamily="34" charset="0"/>
              </a:rPr>
              <a:t>ASH/YouGov Smokefree GB Youth Survey 2022</a:t>
            </a:r>
            <a:endParaRPr lang="en-GB" sz="2000" dirty="0">
              <a:solidFill>
                <a:schemeClr val="tx1"/>
              </a:solidFill>
              <a:latin typeface="Calibri" panose="020F0502020204030204" pitchFamily="34" charset="0"/>
              <a:cs typeface="Calibri" panose="020F0502020204030204"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Google Shape;148;p12"/>
          <p:cNvSpPr txBox="1">
            <a:spLocks noGrp="1"/>
          </p:cNvSpPr>
          <p:nvPr>
            <p:ph type="title"/>
          </p:nvPr>
        </p:nvSpPr>
        <p:spPr>
          <a:xfrm>
            <a:off x="457200" y="479667"/>
            <a:ext cx="8229600" cy="85725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accent5"/>
              </a:buClr>
              <a:buSzPts val="4000"/>
              <a:buFont typeface="Calibri"/>
              <a:buNone/>
            </a:pPr>
            <a:r>
              <a:rPr lang="en-GB" dirty="0"/>
              <a:t>Question!</a:t>
            </a:r>
            <a:endParaRPr dirty="0"/>
          </a:p>
        </p:txBody>
      </p:sp>
      <p:sp>
        <p:nvSpPr>
          <p:cNvPr id="149" name="Google Shape;149;p12"/>
          <p:cNvSpPr txBox="1">
            <a:spLocks noGrp="1"/>
          </p:cNvSpPr>
          <p:nvPr>
            <p:ph type="body" idx="1"/>
          </p:nvPr>
        </p:nvSpPr>
        <p:spPr>
          <a:xfrm>
            <a:off x="457200" y="1439889"/>
            <a:ext cx="8229600" cy="2878538"/>
          </a:xfrm>
          <a:prstGeom prst="rect">
            <a:avLst/>
          </a:prstGeom>
          <a:noFill/>
          <a:ln>
            <a:noFill/>
          </a:ln>
        </p:spPr>
        <p:txBody>
          <a:bodyPr spcFirstLastPara="1" wrap="square" lIns="91425" tIns="45700" rIns="91425" bIns="45700" anchor="t" anchorCtr="0">
            <a:normAutofit/>
          </a:bodyPr>
          <a:lstStyle/>
          <a:p>
            <a:pPr marL="0" lvl="0" indent="0" algn="ctr" rtl="0">
              <a:spcBef>
                <a:spcPts val="0"/>
              </a:spcBef>
              <a:spcAft>
                <a:spcPts val="0"/>
              </a:spcAft>
              <a:buClr>
                <a:srgbClr val="595959"/>
              </a:buClr>
              <a:buSzPts val="3200"/>
              <a:buNone/>
            </a:pPr>
            <a:r>
              <a:rPr lang="en-GB" sz="3200" dirty="0">
                <a:solidFill>
                  <a:schemeClr val="tx1"/>
                </a:solidFill>
              </a:rPr>
              <a:t>Where do you think children and young people who vape get them? </a:t>
            </a:r>
            <a:endParaRPr dirty="0">
              <a:solidFill>
                <a:schemeClr val="tx1"/>
              </a:solidFill>
            </a:endParaRPr>
          </a:p>
          <a:p>
            <a:pPr marL="0" lvl="0" indent="0" algn="ctr" rtl="0">
              <a:spcBef>
                <a:spcPts val="1200"/>
              </a:spcBef>
              <a:spcAft>
                <a:spcPts val="0"/>
              </a:spcAft>
              <a:buClr>
                <a:srgbClr val="595959"/>
              </a:buClr>
              <a:buSzPts val="3200"/>
              <a:buNone/>
            </a:pPr>
            <a:r>
              <a:rPr lang="en-GB" sz="3200" dirty="0">
                <a:solidFill>
                  <a:schemeClr val="tx1"/>
                </a:solidFill>
              </a:rPr>
              <a:t>And what can we do about this?</a:t>
            </a:r>
            <a:endParaRPr dirty="0">
              <a:solidFill>
                <a:schemeClr val="tx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4" name="Rectangle 3">
            <a:extLst>
              <a:ext uri="{FF2B5EF4-FFF2-40B4-BE49-F238E27FC236}">
                <a16:creationId xmlns:a16="http://schemas.microsoft.com/office/drawing/2014/main" id="{0226741E-B7AD-6BC7-3029-9783FBE4527F}"/>
              </a:ext>
            </a:extLst>
          </p:cNvPr>
          <p:cNvSpPr/>
          <p:nvPr/>
        </p:nvSpPr>
        <p:spPr>
          <a:xfrm>
            <a:off x="0" y="3017962"/>
            <a:ext cx="9144000" cy="133667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itle 5">
            <a:extLst>
              <a:ext uri="{FF2B5EF4-FFF2-40B4-BE49-F238E27FC236}">
                <a16:creationId xmlns:a16="http://schemas.microsoft.com/office/drawing/2014/main" id="{06476F6F-6B0F-7F1F-28B6-CE1AA1E5F00B}"/>
              </a:ext>
            </a:extLst>
          </p:cNvPr>
          <p:cNvSpPr txBox="1">
            <a:spLocks/>
          </p:cNvSpPr>
          <p:nvPr/>
        </p:nvSpPr>
        <p:spPr>
          <a:xfrm>
            <a:off x="1971447" y="4597866"/>
            <a:ext cx="6310779" cy="369332"/>
          </a:xfrm>
          <a:prstGeom prst="rect">
            <a:avLst/>
          </a:prstGeom>
          <a:noFill/>
          <a:ln>
            <a:noFill/>
          </a:ln>
        </p:spPr>
        <p:txBody>
          <a:bodyPr spcFirstLastPara="1" wrap="square" lIns="91425" tIns="45700" rIns="91425" bIns="45700" anchor="ctr" anchorCtr="0">
            <a:sp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5"/>
              </a:buClr>
              <a:buSzPts val="4000"/>
              <a:buFont typeface="Calibri"/>
              <a:buNone/>
              <a:defRPr sz="4000" b="0" i="0" u="none" strike="noStrike" cap="none">
                <a:solidFill>
                  <a:schemeClr val="accent5"/>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gn="l"/>
            <a:r>
              <a:rPr lang="en-GB" sz="1800" dirty="0">
                <a:solidFill>
                  <a:schemeClr val="tx1"/>
                </a:solidFill>
                <a:latin typeface="Calibri" panose="020F0502020204030204" pitchFamily="34" charset="0"/>
                <a:cs typeface="Calibri" panose="020F0502020204030204" pitchFamily="34" charset="0"/>
              </a:rPr>
              <a:t>ASH/YouGov Smokefree GB Youth Survey 2022</a:t>
            </a:r>
            <a:endParaRPr lang="en-GB" sz="2000" dirty="0">
              <a:solidFill>
                <a:schemeClr val="tx1"/>
              </a:solidFill>
              <a:latin typeface="Calibri" panose="020F0502020204030204" pitchFamily="34" charset="0"/>
              <a:cs typeface="Calibri" panose="020F0502020204030204" pitchFamily="34" charset="0"/>
            </a:endParaRPr>
          </a:p>
        </p:txBody>
      </p:sp>
      <p:graphicFrame>
        <p:nvGraphicFramePr>
          <p:cNvPr id="5" name="Content Placeholder 5">
            <a:extLst>
              <a:ext uri="{FF2B5EF4-FFF2-40B4-BE49-F238E27FC236}">
                <a16:creationId xmlns:a16="http://schemas.microsoft.com/office/drawing/2014/main" id="{292FD61A-0940-3FDB-E21C-B87AA4F63C0C}"/>
              </a:ext>
            </a:extLst>
          </p:cNvPr>
          <p:cNvGraphicFramePr>
            <a:graphicFrameLocks/>
          </p:cNvGraphicFramePr>
          <p:nvPr>
            <p:extLst>
              <p:ext uri="{D42A27DB-BD31-4B8C-83A1-F6EECF244321}">
                <p14:modId xmlns:p14="http://schemas.microsoft.com/office/powerpoint/2010/main" val="1748876912"/>
              </p:ext>
            </p:extLst>
          </p:nvPr>
        </p:nvGraphicFramePr>
        <p:xfrm>
          <a:off x="383628" y="1395576"/>
          <a:ext cx="8229600" cy="3039790"/>
        </p:xfrm>
        <a:graphic>
          <a:graphicData uri="http://schemas.openxmlformats.org/drawingml/2006/chart">
            <c:chart xmlns:c="http://schemas.openxmlformats.org/drawingml/2006/chart" xmlns:r="http://schemas.openxmlformats.org/officeDocument/2006/relationships" r:id="rId3"/>
          </a:graphicData>
        </a:graphic>
      </p:graphicFrame>
      <p:sp>
        <p:nvSpPr>
          <p:cNvPr id="10" name="Google Shape;154;p13">
            <a:extLst>
              <a:ext uri="{FF2B5EF4-FFF2-40B4-BE49-F238E27FC236}">
                <a16:creationId xmlns:a16="http://schemas.microsoft.com/office/drawing/2014/main" id="{4BB9EAAC-9277-B367-377C-452CC9E38704}"/>
              </a:ext>
            </a:extLst>
          </p:cNvPr>
          <p:cNvSpPr txBox="1">
            <a:spLocks/>
          </p:cNvSpPr>
          <p:nvPr/>
        </p:nvSpPr>
        <p:spPr>
          <a:xfrm>
            <a:off x="332185" y="479667"/>
            <a:ext cx="8612981" cy="857250"/>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5"/>
              </a:buClr>
              <a:buSzPts val="4000"/>
              <a:buFont typeface="Calibri"/>
              <a:buNone/>
              <a:defRPr sz="4000" b="0" i="0" u="none" strike="noStrike" cap="none">
                <a:solidFill>
                  <a:schemeClr val="accent5"/>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2800"/>
            </a:pPr>
            <a:r>
              <a:rPr lang="en-GB" sz="2800" dirty="0"/>
              <a:t>For 11-17-yr-olds, shops are still most </a:t>
            </a:r>
            <a:br>
              <a:rPr lang="en-GB" sz="2800" dirty="0"/>
            </a:br>
            <a:r>
              <a:rPr lang="en-GB" sz="2800" dirty="0"/>
              <a:t>common route of purchase for tobacco and vapes  </a:t>
            </a:r>
          </a:p>
        </p:txBody>
      </p:sp>
    </p:spTree>
    <p:extLst>
      <p:ext uri="{BB962C8B-B14F-4D97-AF65-F5344CB8AC3E}">
        <p14:creationId xmlns:p14="http://schemas.microsoft.com/office/powerpoint/2010/main" val="40007153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Google Shape;160;p14"/>
          <p:cNvSpPr txBox="1">
            <a:spLocks noGrp="1"/>
          </p:cNvSpPr>
          <p:nvPr>
            <p:ph type="title"/>
          </p:nvPr>
        </p:nvSpPr>
        <p:spPr>
          <a:xfrm>
            <a:off x="457200" y="479667"/>
            <a:ext cx="8229600" cy="85725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accent5"/>
              </a:buClr>
              <a:buSzPts val="4000"/>
              <a:buFont typeface="Calibri"/>
              <a:buNone/>
            </a:pPr>
            <a:r>
              <a:rPr lang="en-GB" dirty="0"/>
              <a:t>Question!</a:t>
            </a:r>
            <a:endParaRPr dirty="0"/>
          </a:p>
        </p:txBody>
      </p:sp>
      <p:sp>
        <p:nvSpPr>
          <p:cNvPr id="161" name="Google Shape;161;p14"/>
          <p:cNvSpPr txBox="1">
            <a:spLocks noGrp="1"/>
          </p:cNvSpPr>
          <p:nvPr>
            <p:ph type="body" idx="1"/>
          </p:nvPr>
        </p:nvSpPr>
        <p:spPr>
          <a:xfrm>
            <a:off x="457200" y="1439889"/>
            <a:ext cx="8229600" cy="2878538"/>
          </a:xfrm>
          <a:prstGeom prst="rect">
            <a:avLst/>
          </a:prstGeom>
          <a:noFill/>
          <a:ln>
            <a:noFill/>
          </a:ln>
        </p:spPr>
        <p:txBody>
          <a:bodyPr spcFirstLastPara="1" wrap="square" lIns="91425" tIns="45700" rIns="91425" bIns="45700" anchor="t" anchorCtr="0">
            <a:normAutofit/>
          </a:bodyPr>
          <a:lstStyle/>
          <a:p>
            <a:pPr marL="0" lvl="0" indent="0" algn="ctr" rtl="0">
              <a:spcBef>
                <a:spcPts val="0"/>
              </a:spcBef>
              <a:spcAft>
                <a:spcPts val="0"/>
              </a:spcAft>
              <a:buClr>
                <a:srgbClr val="595959"/>
              </a:buClr>
              <a:buSzPts val="3200"/>
              <a:buNone/>
            </a:pPr>
            <a:r>
              <a:rPr lang="en-GB" sz="3200" dirty="0">
                <a:solidFill>
                  <a:schemeClr val="tx1"/>
                </a:solidFill>
              </a:rPr>
              <a:t>Where is vaping being promoted online and what can we do about this?</a:t>
            </a:r>
            <a:endParaRPr dirty="0">
              <a:solidFill>
                <a:schemeClr val="tx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3" name="Rectangle 2">
            <a:extLst>
              <a:ext uri="{FF2B5EF4-FFF2-40B4-BE49-F238E27FC236}">
                <a16:creationId xmlns:a16="http://schemas.microsoft.com/office/drawing/2014/main" id="{7D53EC77-C40D-2784-82FA-6EDE57B2274C}"/>
              </a:ext>
            </a:extLst>
          </p:cNvPr>
          <p:cNvSpPr/>
          <p:nvPr/>
        </p:nvSpPr>
        <p:spPr>
          <a:xfrm>
            <a:off x="0" y="3017962"/>
            <a:ext cx="9144000" cy="133667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6" name="Google Shape;166;p15"/>
          <p:cNvSpPr txBox="1">
            <a:spLocks noGrp="1"/>
          </p:cNvSpPr>
          <p:nvPr>
            <p:ph type="title"/>
          </p:nvPr>
        </p:nvSpPr>
        <p:spPr>
          <a:xfrm>
            <a:off x="457200" y="479425"/>
            <a:ext cx="8229600" cy="85725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chemeClr val="accent5"/>
              </a:buClr>
              <a:buSzPts val="3200"/>
              <a:buFont typeface="Calibri"/>
              <a:buNone/>
            </a:pPr>
            <a:r>
              <a:rPr lang="en-GB" sz="3200" dirty="0"/>
              <a:t>11-17 year olds who had seen e-cigarettes promoted online, where did they see them?</a:t>
            </a:r>
            <a:endParaRPr dirty="0"/>
          </a:p>
        </p:txBody>
      </p:sp>
      <p:graphicFrame>
        <p:nvGraphicFramePr>
          <p:cNvPr id="2" name="Content Placeholder 3">
            <a:extLst>
              <a:ext uri="{FF2B5EF4-FFF2-40B4-BE49-F238E27FC236}">
                <a16:creationId xmlns:a16="http://schemas.microsoft.com/office/drawing/2014/main" id="{C5CEC51F-A57C-F9E8-6CEE-63E08849F7DB}"/>
              </a:ext>
            </a:extLst>
          </p:cNvPr>
          <p:cNvGraphicFramePr>
            <a:graphicFrameLocks/>
          </p:cNvGraphicFramePr>
          <p:nvPr>
            <p:extLst>
              <p:ext uri="{D42A27DB-BD31-4B8C-83A1-F6EECF244321}">
                <p14:modId xmlns:p14="http://schemas.microsoft.com/office/powerpoint/2010/main" val="3897243630"/>
              </p:ext>
            </p:extLst>
          </p:nvPr>
        </p:nvGraphicFramePr>
        <p:xfrm>
          <a:off x="173620" y="1336675"/>
          <a:ext cx="8649260" cy="3003831"/>
        </p:xfrm>
        <a:graphic>
          <a:graphicData uri="http://schemas.openxmlformats.org/drawingml/2006/chart">
            <c:chart xmlns:c="http://schemas.openxmlformats.org/drawingml/2006/chart" xmlns:r="http://schemas.openxmlformats.org/officeDocument/2006/relationships" r:id="rId3"/>
          </a:graphicData>
        </a:graphic>
      </p:graphicFrame>
      <p:sp>
        <p:nvSpPr>
          <p:cNvPr id="4" name="Title 5">
            <a:extLst>
              <a:ext uri="{FF2B5EF4-FFF2-40B4-BE49-F238E27FC236}">
                <a16:creationId xmlns:a16="http://schemas.microsoft.com/office/drawing/2014/main" id="{7560A4DD-8055-2BB6-6D1D-BB898E20E74E}"/>
              </a:ext>
            </a:extLst>
          </p:cNvPr>
          <p:cNvSpPr txBox="1">
            <a:spLocks/>
          </p:cNvSpPr>
          <p:nvPr/>
        </p:nvSpPr>
        <p:spPr>
          <a:xfrm>
            <a:off x="2022653" y="4568606"/>
            <a:ext cx="6310779" cy="369332"/>
          </a:xfrm>
          <a:prstGeom prst="rect">
            <a:avLst/>
          </a:prstGeom>
          <a:noFill/>
          <a:ln>
            <a:noFill/>
          </a:ln>
        </p:spPr>
        <p:txBody>
          <a:bodyPr spcFirstLastPara="1" wrap="square" lIns="91425" tIns="45700" rIns="91425" bIns="45700" anchor="ctr" anchorCtr="0">
            <a:sp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5"/>
              </a:buClr>
              <a:buSzPts val="4000"/>
              <a:buFont typeface="Calibri"/>
              <a:buNone/>
              <a:defRPr sz="4000" b="0" i="0" u="none" strike="noStrike" cap="none">
                <a:solidFill>
                  <a:schemeClr val="accent5"/>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gn="l"/>
            <a:r>
              <a:rPr lang="en-GB" sz="1800" dirty="0">
                <a:solidFill>
                  <a:schemeClr val="tx1"/>
                </a:solidFill>
                <a:latin typeface="Calibri" panose="020F0502020204030204" pitchFamily="34" charset="0"/>
                <a:cs typeface="Calibri" panose="020F0502020204030204" pitchFamily="34" charset="0"/>
              </a:rPr>
              <a:t>ASH/YouGov Smokefree GB Youth Survey 2022</a:t>
            </a:r>
            <a:endParaRPr lang="en-GB" sz="2000" dirty="0">
              <a:solidFill>
                <a:schemeClr val="tx1"/>
              </a:solidFill>
              <a:latin typeface="Calibri" panose="020F0502020204030204" pitchFamily="34" charset="0"/>
              <a:cs typeface="Calibri" panose="020F0502020204030204"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sp>
        <p:nvSpPr>
          <p:cNvPr id="172" name="Google Shape;172;p16"/>
          <p:cNvSpPr txBox="1">
            <a:spLocks noGrp="1"/>
          </p:cNvSpPr>
          <p:nvPr>
            <p:ph type="title"/>
          </p:nvPr>
        </p:nvSpPr>
        <p:spPr>
          <a:xfrm>
            <a:off x="457200" y="479667"/>
            <a:ext cx="8229600" cy="85725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accent5"/>
              </a:buClr>
              <a:buSzPts val="4000"/>
              <a:buFont typeface="Calibri"/>
              <a:buNone/>
            </a:pPr>
            <a:r>
              <a:rPr lang="en-GB" dirty="0"/>
              <a:t>The law and vaping </a:t>
            </a:r>
            <a:endParaRPr dirty="0"/>
          </a:p>
        </p:txBody>
      </p:sp>
      <p:sp>
        <p:nvSpPr>
          <p:cNvPr id="173" name="Google Shape;173;p16"/>
          <p:cNvSpPr txBox="1">
            <a:spLocks noGrp="1"/>
          </p:cNvSpPr>
          <p:nvPr>
            <p:ph type="body" idx="1"/>
          </p:nvPr>
        </p:nvSpPr>
        <p:spPr>
          <a:xfrm>
            <a:off x="457200" y="1439889"/>
            <a:ext cx="8229600" cy="2878538"/>
          </a:xfrm>
          <a:prstGeom prst="rect">
            <a:avLst/>
          </a:prstGeom>
          <a:noFill/>
          <a:ln>
            <a:noFill/>
          </a:ln>
        </p:spPr>
        <p:txBody>
          <a:bodyPr spcFirstLastPara="1" wrap="square" lIns="91425" tIns="45700" rIns="91425" bIns="45700" anchor="t" anchorCtr="0">
            <a:normAutofit fontScale="92500" lnSpcReduction="10000"/>
          </a:bodyPr>
          <a:lstStyle/>
          <a:p>
            <a:pPr marL="342900" lvl="0" indent="-342900" algn="l" rtl="0">
              <a:spcBef>
                <a:spcPts val="0"/>
              </a:spcBef>
              <a:spcAft>
                <a:spcPts val="0"/>
              </a:spcAft>
              <a:buClr>
                <a:srgbClr val="595959"/>
              </a:buClr>
              <a:buSzPct val="100000"/>
              <a:buChar char="•"/>
            </a:pPr>
            <a:r>
              <a:rPr lang="en-GB" dirty="0">
                <a:solidFill>
                  <a:schemeClr val="tx1"/>
                </a:solidFill>
              </a:rPr>
              <a:t>Vapes and vaping products containing nicotine, like tobacco, are age restricted. It’s illegal to sell them to under 18s, and for adults to buy them on their behalf. </a:t>
            </a:r>
            <a:endParaRPr dirty="0">
              <a:solidFill>
                <a:schemeClr val="tx1"/>
              </a:solidFill>
            </a:endParaRPr>
          </a:p>
          <a:p>
            <a:pPr marL="342900" lvl="0" indent="-342900" algn="l" rtl="0">
              <a:spcBef>
                <a:spcPts val="1200"/>
              </a:spcBef>
              <a:spcAft>
                <a:spcPts val="0"/>
              </a:spcAft>
              <a:buClr>
                <a:srgbClr val="595959"/>
              </a:buClr>
              <a:buSzPct val="100000"/>
              <a:buChar char="•"/>
            </a:pPr>
            <a:r>
              <a:rPr lang="en-GB" sz="2400" dirty="0">
                <a:solidFill>
                  <a:schemeClr val="tx1"/>
                </a:solidFill>
                <a:sym typeface="Calibri"/>
              </a:rPr>
              <a:t>Those who knowingly sell vapes to under 18s don’t care who they sell to and they are just interested in making money.</a:t>
            </a:r>
            <a:endParaRPr dirty="0">
              <a:solidFill>
                <a:schemeClr val="tx1"/>
              </a:solidFill>
            </a:endParaRPr>
          </a:p>
          <a:p>
            <a:pPr marL="342900" lvl="0" indent="-342900" algn="l" rtl="0">
              <a:spcBef>
                <a:spcPts val="1200"/>
              </a:spcBef>
              <a:spcAft>
                <a:spcPts val="0"/>
              </a:spcAft>
              <a:buClr>
                <a:srgbClr val="595959"/>
              </a:buClr>
              <a:buSzPct val="100000"/>
              <a:buChar char="•"/>
            </a:pPr>
            <a:r>
              <a:rPr lang="en-GB" dirty="0">
                <a:solidFill>
                  <a:schemeClr val="tx1"/>
                </a:solidFill>
              </a:rPr>
              <a:t>If you know of anyone who does sell vapes, or tobacco illegally, you can report them to trading standards through the Citizens </a:t>
            </a:r>
            <a:br>
              <a:rPr lang="en-GB" dirty="0">
                <a:solidFill>
                  <a:schemeClr val="tx1"/>
                </a:solidFill>
              </a:rPr>
            </a:br>
            <a:r>
              <a:rPr lang="en-GB" dirty="0">
                <a:solidFill>
                  <a:schemeClr val="tx1"/>
                </a:solidFill>
              </a:rPr>
              <a:t>Advice online portal: </a:t>
            </a:r>
            <a:r>
              <a:rPr lang="en-GB" u="sng" dirty="0">
                <a:solidFill>
                  <a:schemeClr val="tx1"/>
                </a:solidFill>
                <a:hlinkClick r:id="rId3"/>
              </a:rPr>
              <a:t>www.citizensadvice.org.uk/consumer/</a:t>
            </a:r>
            <a:endParaRPr dirty="0">
              <a:solidFill>
                <a:schemeClr val="tx1"/>
              </a:solidFill>
            </a:endParaRPr>
          </a:p>
          <a:p>
            <a:pPr marL="342900" lvl="0" indent="-201930" algn="l" rtl="0">
              <a:spcBef>
                <a:spcPts val="1200"/>
              </a:spcBef>
              <a:spcAft>
                <a:spcPts val="0"/>
              </a:spcAft>
              <a:buClr>
                <a:srgbClr val="595959"/>
              </a:buClr>
              <a:buSzPct val="100000"/>
              <a:buNone/>
            </a:pPr>
            <a:endParaRPr dirty="0"/>
          </a:p>
          <a:p>
            <a:pPr marL="342900" lvl="0" indent="-201930" algn="l" rtl="0">
              <a:spcBef>
                <a:spcPts val="1200"/>
              </a:spcBef>
              <a:spcAft>
                <a:spcPts val="0"/>
              </a:spcAft>
              <a:buClr>
                <a:srgbClr val="595959"/>
              </a:buClr>
              <a:buSzPct val="100000"/>
              <a:buNone/>
            </a:pP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2"/>
          <p:cNvSpPr txBox="1">
            <a:spLocks noGrp="1"/>
          </p:cNvSpPr>
          <p:nvPr>
            <p:ph type="title"/>
          </p:nvPr>
        </p:nvSpPr>
        <p:spPr>
          <a:xfrm>
            <a:off x="457200" y="479667"/>
            <a:ext cx="8229600" cy="85725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accent5"/>
              </a:buClr>
              <a:buSzPts val="4000"/>
              <a:buFont typeface="Calibri"/>
              <a:buNone/>
            </a:pPr>
            <a:r>
              <a:rPr lang="en-GB" dirty="0"/>
              <a:t>Teachers’ Toolkit</a:t>
            </a:r>
            <a:endParaRPr dirty="0"/>
          </a:p>
        </p:txBody>
      </p:sp>
      <p:sp>
        <p:nvSpPr>
          <p:cNvPr id="87" name="Google Shape;87;p2"/>
          <p:cNvSpPr txBox="1">
            <a:spLocks noGrp="1"/>
          </p:cNvSpPr>
          <p:nvPr>
            <p:ph type="body" idx="1"/>
          </p:nvPr>
        </p:nvSpPr>
        <p:spPr>
          <a:xfrm>
            <a:off x="457200" y="1439889"/>
            <a:ext cx="8229600" cy="2878538"/>
          </a:xfrm>
          <a:prstGeom prst="rect">
            <a:avLst/>
          </a:prstGeom>
          <a:noFill/>
          <a:ln>
            <a:noFill/>
          </a:ln>
        </p:spPr>
        <p:txBody>
          <a:bodyPr spcFirstLastPara="1" wrap="square" lIns="91425" tIns="45700" rIns="91425" bIns="45700" anchor="t" anchorCtr="0">
            <a:normAutofit lnSpcReduction="10000"/>
          </a:bodyPr>
          <a:lstStyle/>
          <a:p>
            <a:pPr marL="342900" lvl="0" indent="-342900" algn="l" rtl="0">
              <a:spcBef>
                <a:spcPts val="0"/>
              </a:spcBef>
              <a:spcAft>
                <a:spcPts val="0"/>
              </a:spcAft>
              <a:buClr>
                <a:srgbClr val="595959"/>
              </a:buClr>
              <a:buSzPts val="2400"/>
              <a:buChar char="•"/>
            </a:pPr>
            <a:r>
              <a:rPr lang="en-GB" dirty="0">
                <a:solidFill>
                  <a:schemeClr val="tx1"/>
                </a:solidFill>
              </a:rPr>
              <a:t>Posters on vaping and CYP</a:t>
            </a:r>
            <a:endParaRPr dirty="0">
              <a:solidFill>
                <a:schemeClr val="tx1"/>
              </a:solidFill>
            </a:endParaRPr>
          </a:p>
          <a:p>
            <a:pPr marL="342900" lvl="0" indent="-342900" algn="l" rtl="0">
              <a:spcBef>
                <a:spcPts val="1200"/>
              </a:spcBef>
              <a:spcAft>
                <a:spcPts val="0"/>
              </a:spcAft>
              <a:buClr>
                <a:srgbClr val="595959"/>
              </a:buClr>
              <a:buSzPts val="2400"/>
              <a:buChar char="•"/>
            </a:pPr>
            <a:r>
              <a:rPr lang="en-GB" dirty="0">
                <a:solidFill>
                  <a:schemeClr val="tx1"/>
                </a:solidFill>
              </a:rPr>
              <a:t>Animation on vaping and CYP and presentation to support classroom discussion and debate</a:t>
            </a:r>
            <a:endParaRPr dirty="0">
              <a:solidFill>
                <a:schemeClr val="tx1"/>
              </a:solidFill>
            </a:endParaRPr>
          </a:p>
          <a:p>
            <a:pPr marL="342900" lvl="0" indent="-342900" algn="l" rtl="0">
              <a:spcBef>
                <a:spcPts val="1200"/>
              </a:spcBef>
              <a:spcAft>
                <a:spcPts val="0"/>
              </a:spcAft>
              <a:buClr>
                <a:srgbClr val="595959"/>
              </a:buClr>
              <a:buSzPts val="2400"/>
              <a:buChar char="•"/>
            </a:pPr>
            <a:r>
              <a:rPr lang="en-GB" dirty="0">
                <a:solidFill>
                  <a:schemeClr val="tx1"/>
                </a:solidFill>
              </a:rPr>
              <a:t>Teacher knowledge presentation to support lesson planning and equip teachers to be discussion ready</a:t>
            </a:r>
            <a:endParaRPr dirty="0">
              <a:solidFill>
                <a:schemeClr val="tx1"/>
              </a:solidFill>
            </a:endParaRPr>
          </a:p>
          <a:p>
            <a:pPr marL="342900" lvl="0" indent="-342900" algn="l" rtl="0">
              <a:spcBef>
                <a:spcPts val="1200"/>
              </a:spcBef>
              <a:spcAft>
                <a:spcPts val="0"/>
              </a:spcAft>
              <a:buClr>
                <a:srgbClr val="595959"/>
              </a:buClr>
              <a:buSzPts val="2400"/>
              <a:buChar char="•"/>
            </a:pPr>
            <a:r>
              <a:rPr lang="en-GB" dirty="0">
                <a:solidFill>
                  <a:schemeClr val="tx1"/>
                </a:solidFill>
              </a:rPr>
              <a:t>Parents information leaflet – which can be shared via newsletters and emails</a:t>
            </a:r>
            <a:endParaRPr dirty="0">
              <a:solidFill>
                <a:schemeClr val="tx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77"/>
        <p:cNvGrpSpPr/>
        <p:nvPr/>
      </p:nvGrpSpPr>
      <p:grpSpPr>
        <a:xfrm>
          <a:off x="0" y="0"/>
          <a:ext cx="0" cy="0"/>
          <a:chOff x="0" y="0"/>
          <a:chExt cx="0" cy="0"/>
        </a:xfrm>
      </p:grpSpPr>
      <p:sp>
        <p:nvSpPr>
          <p:cNvPr id="178" name="Google Shape;178;p17"/>
          <p:cNvSpPr txBox="1">
            <a:spLocks noGrp="1"/>
          </p:cNvSpPr>
          <p:nvPr>
            <p:ph type="title"/>
          </p:nvPr>
        </p:nvSpPr>
        <p:spPr/>
        <p:txBody>
          <a:bodyPr/>
          <a:lstStyle/>
          <a:p>
            <a:pPr lvl="0"/>
            <a:r>
              <a:rPr lang="en-GB"/>
              <a:t>Regulation of vapes to protect health</a:t>
            </a:r>
          </a:p>
        </p:txBody>
      </p:sp>
      <p:sp>
        <p:nvSpPr>
          <p:cNvPr id="179" name="Google Shape;179;p17"/>
          <p:cNvSpPr txBox="1">
            <a:spLocks noGrp="1"/>
          </p:cNvSpPr>
          <p:nvPr>
            <p:ph type="body" idx="1"/>
          </p:nvPr>
        </p:nvSpPr>
        <p:spPr>
          <a:xfrm>
            <a:off x="491778" y="1209368"/>
            <a:ext cx="8229600" cy="2878538"/>
          </a:xfrm>
        </p:spPr>
        <p:txBody>
          <a:bodyPr>
            <a:noAutofit/>
          </a:bodyPr>
          <a:lstStyle/>
          <a:p>
            <a:pPr marL="342900" indent="-342900">
              <a:spcBef>
                <a:spcPts val="0"/>
              </a:spcBef>
              <a:buSzPct val="100000"/>
            </a:pPr>
            <a:r>
              <a:rPr lang="en-GB" sz="1800" dirty="0">
                <a:solidFill>
                  <a:schemeClr val="tx1"/>
                </a:solidFill>
              </a:rPr>
              <a:t>In the UK we have tight regulations around the strength of nicotine allowed in vapes and they must carry health warnings on the packaging </a:t>
            </a:r>
            <a:r>
              <a:rPr lang="en-GB" sz="1800" u="sng" dirty="0">
                <a:solidFill>
                  <a:schemeClr val="tx1"/>
                </a:solidFill>
                <a:hlinkClick r:id="rId3">
                  <a:extLst>
                    <a:ext uri="{A12FA001-AC4F-418D-AE19-62706E023703}">
                      <ahyp:hlinkClr xmlns:ahyp="http://schemas.microsoft.com/office/drawing/2018/hyperlinkcolor" val="tx"/>
                    </a:ext>
                  </a:extLst>
                </a:hlinkClick>
              </a:rPr>
              <a:t>E-cigarettes: regulations for consumer products - GOV.UK (www.gov.uk)</a:t>
            </a:r>
            <a:r>
              <a:rPr lang="en-GB" sz="1800" dirty="0">
                <a:solidFill>
                  <a:schemeClr val="tx1"/>
                </a:solidFill>
              </a:rPr>
              <a:t>.</a:t>
            </a:r>
          </a:p>
          <a:p>
            <a:pPr marL="342900" indent="-342900">
              <a:spcBef>
                <a:spcPts val="0"/>
              </a:spcBef>
              <a:buSzPct val="100000"/>
            </a:pPr>
            <a:endParaRPr lang="en-GB" sz="1800" dirty="0">
              <a:solidFill>
                <a:schemeClr val="tx1"/>
              </a:solidFill>
            </a:endParaRPr>
          </a:p>
          <a:p>
            <a:pPr marL="342900" indent="-342900">
              <a:spcBef>
                <a:spcPts val="0"/>
              </a:spcBef>
              <a:buSzPct val="100000"/>
            </a:pPr>
            <a:r>
              <a:rPr lang="en-GB" sz="1800" dirty="0">
                <a:solidFill>
                  <a:schemeClr val="tx1"/>
                </a:solidFill>
              </a:rPr>
              <a:t>Vaping products containing nicotine are regulated by the Medicines and Healthcare products Regulatory Agency (MHRA), which provides advice for consumers.</a:t>
            </a:r>
          </a:p>
          <a:p>
            <a:pPr marL="342900" indent="-342900">
              <a:spcBef>
                <a:spcPts val="0"/>
              </a:spcBef>
              <a:buSzPct val="100000"/>
            </a:pPr>
            <a:endParaRPr lang="en-GB" sz="1800" dirty="0">
              <a:solidFill>
                <a:schemeClr val="tx1"/>
              </a:solidFill>
            </a:endParaRPr>
          </a:p>
          <a:p>
            <a:pPr marL="342900" indent="-342900">
              <a:spcBef>
                <a:spcPts val="0"/>
              </a:spcBef>
              <a:buSzPct val="100000"/>
            </a:pPr>
            <a:r>
              <a:rPr lang="en-GB" sz="1800" dirty="0">
                <a:solidFill>
                  <a:schemeClr val="tx1"/>
                </a:solidFill>
              </a:rPr>
              <a:t>They also must not contain vitamins, stimulants such as caffeine or taurine, colourings and chemicals which are carcinogenic, mutagenic </a:t>
            </a:r>
            <a:br>
              <a:rPr lang="en-GB" sz="1800" dirty="0">
                <a:solidFill>
                  <a:schemeClr val="tx1"/>
                </a:solidFill>
              </a:rPr>
            </a:br>
            <a:r>
              <a:rPr lang="en-GB" sz="1800" dirty="0">
                <a:solidFill>
                  <a:schemeClr val="tx1"/>
                </a:solidFill>
              </a:rPr>
              <a:t>and reprotoxic in their unburnt form.</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sp>
        <p:nvSpPr>
          <p:cNvPr id="184" name="Google Shape;184;p18"/>
          <p:cNvSpPr txBox="1">
            <a:spLocks noGrp="1"/>
          </p:cNvSpPr>
          <p:nvPr>
            <p:ph type="title"/>
          </p:nvPr>
        </p:nvSpPr>
        <p:spPr>
          <a:xfrm>
            <a:off x="457200" y="479667"/>
            <a:ext cx="8229600" cy="85725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accent5"/>
              </a:buClr>
              <a:buSzPts val="4000"/>
              <a:buFont typeface="Calibri"/>
              <a:buNone/>
            </a:pPr>
            <a:r>
              <a:rPr lang="en-GB"/>
              <a:t>Regulation of vapes to protect health</a:t>
            </a:r>
            <a:endParaRPr/>
          </a:p>
        </p:txBody>
      </p:sp>
      <p:sp>
        <p:nvSpPr>
          <p:cNvPr id="185" name="Google Shape;185;p18"/>
          <p:cNvSpPr txBox="1">
            <a:spLocks noGrp="1"/>
          </p:cNvSpPr>
          <p:nvPr>
            <p:ph type="body" idx="1"/>
          </p:nvPr>
        </p:nvSpPr>
        <p:spPr>
          <a:xfrm>
            <a:off x="457200" y="1439889"/>
            <a:ext cx="8229600" cy="2878538"/>
          </a:xfrm>
          <a:prstGeom prst="rect">
            <a:avLst/>
          </a:prstGeom>
          <a:noFill/>
          <a:ln>
            <a:noFill/>
          </a:ln>
        </p:spPr>
        <p:txBody>
          <a:bodyPr spcFirstLastPara="1" wrap="square" lIns="91425" tIns="45700" rIns="91425" bIns="45700" anchor="t" anchorCtr="0">
            <a:normAutofit fontScale="85000" lnSpcReduction="20000"/>
          </a:bodyPr>
          <a:lstStyle/>
          <a:p>
            <a:pPr marL="342900" lvl="0" indent="-342900" algn="l" rtl="0">
              <a:spcBef>
                <a:spcPts val="0"/>
              </a:spcBef>
              <a:spcAft>
                <a:spcPts val="0"/>
              </a:spcAft>
              <a:buClr>
                <a:srgbClr val="595959"/>
              </a:buClr>
              <a:buSzPct val="100000"/>
              <a:buChar char="•"/>
            </a:pPr>
            <a:r>
              <a:rPr lang="en-GB" dirty="0">
                <a:solidFill>
                  <a:schemeClr val="tx1"/>
                </a:solidFill>
              </a:rPr>
              <a:t>Sales to those under 18 are illegal, but to be legally sold in the UK nicotine containing e-cigarettes must also: </a:t>
            </a:r>
            <a:endParaRPr dirty="0">
              <a:solidFill>
                <a:schemeClr val="tx1"/>
              </a:solidFill>
            </a:endParaRPr>
          </a:p>
          <a:p>
            <a:pPr marL="742950" lvl="1" indent="-285750" algn="l" rtl="0">
              <a:spcBef>
                <a:spcPts val="1200"/>
              </a:spcBef>
              <a:spcAft>
                <a:spcPts val="0"/>
              </a:spcAft>
              <a:buClr>
                <a:srgbClr val="595959"/>
              </a:buClr>
              <a:buSzPct val="100000"/>
              <a:buChar char="–"/>
            </a:pPr>
            <a:r>
              <a:rPr lang="en-GB" dirty="0">
                <a:solidFill>
                  <a:schemeClr val="tx1"/>
                </a:solidFill>
              </a:rPr>
              <a:t>Contain 20 mg/ml or less of nicotine (equivalent to 2% or less)</a:t>
            </a:r>
            <a:endParaRPr dirty="0">
              <a:solidFill>
                <a:schemeClr val="tx1"/>
              </a:solidFill>
            </a:endParaRPr>
          </a:p>
          <a:p>
            <a:pPr marL="742950" lvl="1" indent="-285750" algn="l" rtl="0">
              <a:spcBef>
                <a:spcPts val="1200"/>
              </a:spcBef>
              <a:spcAft>
                <a:spcPts val="0"/>
              </a:spcAft>
              <a:buClr>
                <a:srgbClr val="595959"/>
              </a:buClr>
              <a:buSzPct val="100000"/>
              <a:buChar char="–"/>
            </a:pPr>
            <a:r>
              <a:rPr lang="en-GB" dirty="0">
                <a:solidFill>
                  <a:schemeClr val="tx1"/>
                </a:solidFill>
              </a:rPr>
              <a:t>Carry the health warning ‘This product contains nicotine which is a highly addictive substance”.</a:t>
            </a:r>
            <a:endParaRPr dirty="0">
              <a:solidFill>
                <a:schemeClr val="tx1"/>
              </a:solidFill>
            </a:endParaRPr>
          </a:p>
          <a:p>
            <a:pPr marL="742950" lvl="1" indent="-285750" algn="l" rtl="0">
              <a:spcBef>
                <a:spcPts val="1200"/>
              </a:spcBef>
              <a:spcAft>
                <a:spcPts val="0"/>
              </a:spcAft>
              <a:buClr>
                <a:srgbClr val="595959"/>
              </a:buClr>
              <a:buSzPct val="100000"/>
              <a:buChar char="–"/>
            </a:pPr>
            <a:r>
              <a:rPr lang="en-GB" dirty="0">
                <a:solidFill>
                  <a:schemeClr val="tx1"/>
                </a:solidFill>
              </a:rPr>
              <a:t>Be notified to the MHRA and listed on its website. </a:t>
            </a:r>
            <a:endParaRPr dirty="0">
              <a:solidFill>
                <a:schemeClr val="tx1"/>
              </a:solidFill>
            </a:endParaRPr>
          </a:p>
          <a:p>
            <a:pPr marL="742950" lvl="1" indent="-285750" algn="l" rtl="0">
              <a:spcBef>
                <a:spcPts val="1200"/>
              </a:spcBef>
              <a:spcAft>
                <a:spcPts val="0"/>
              </a:spcAft>
              <a:buClr>
                <a:srgbClr val="595959"/>
              </a:buClr>
              <a:buSzPct val="100000"/>
              <a:buChar char="–"/>
            </a:pPr>
            <a:r>
              <a:rPr lang="en-GB" dirty="0">
                <a:solidFill>
                  <a:schemeClr val="tx1"/>
                </a:solidFill>
              </a:rPr>
              <a:t>In addition there are a number of ingredients which are prohibited in nicotine-containing e-liquid, including vitamins, stimulants such as caffeine or taurine, colourings and chemicals which are carcinogenic, mutagenic and reprotoxic in their unburnt form. </a:t>
            </a:r>
            <a:endParaRPr dirty="0">
              <a:solidFill>
                <a:schemeClr val="tx1"/>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sp>
        <p:nvSpPr>
          <p:cNvPr id="196" name="Google Shape;196;p20"/>
          <p:cNvSpPr txBox="1">
            <a:spLocks noGrp="1"/>
          </p:cNvSpPr>
          <p:nvPr>
            <p:ph type="title"/>
          </p:nvPr>
        </p:nvSpPr>
        <p:spPr>
          <a:xfrm>
            <a:off x="457200" y="479667"/>
            <a:ext cx="8229600" cy="85725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accent5"/>
              </a:buClr>
              <a:buSzPts val="4000"/>
              <a:buFont typeface="Calibri"/>
              <a:buNone/>
            </a:pPr>
            <a:r>
              <a:rPr lang="en-GB" dirty="0"/>
              <a:t>Advertising </a:t>
            </a:r>
            <a:endParaRPr dirty="0"/>
          </a:p>
        </p:txBody>
      </p:sp>
      <p:sp>
        <p:nvSpPr>
          <p:cNvPr id="197" name="Google Shape;197;p20"/>
          <p:cNvSpPr txBox="1">
            <a:spLocks noGrp="1"/>
          </p:cNvSpPr>
          <p:nvPr>
            <p:ph type="body" idx="1"/>
          </p:nvPr>
        </p:nvSpPr>
        <p:spPr>
          <a:xfrm>
            <a:off x="457200" y="1439889"/>
            <a:ext cx="8229600" cy="2878538"/>
          </a:xfrm>
          <a:prstGeom prst="rect">
            <a:avLst/>
          </a:prstGeom>
          <a:noFill/>
          <a:ln>
            <a:noFill/>
          </a:ln>
        </p:spPr>
        <p:txBody>
          <a:bodyPr spcFirstLastPara="1" wrap="square" lIns="91425" tIns="45700" rIns="91425" bIns="45700" anchor="t" anchorCtr="0">
            <a:normAutofit fontScale="77500" lnSpcReduction="20000"/>
          </a:bodyPr>
          <a:lstStyle/>
          <a:p>
            <a:pPr marL="342900" lvl="0" indent="-342900" algn="l" rtl="0">
              <a:spcBef>
                <a:spcPts val="0"/>
              </a:spcBef>
              <a:spcAft>
                <a:spcPts val="0"/>
              </a:spcAft>
              <a:buClr>
                <a:srgbClr val="595959"/>
              </a:buClr>
              <a:buSzPct val="100000"/>
              <a:buChar char="•"/>
            </a:pPr>
            <a:r>
              <a:rPr lang="en-GB" dirty="0">
                <a:solidFill>
                  <a:schemeClr val="tx1"/>
                </a:solidFill>
              </a:rPr>
              <a:t>Advertising of all tobacco products is illegal. </a:t>
            </a:r>
            <a:endParaRPr dirty="0">
              <a:solidFill>
                <a:schemeClr val="tx1"/>
              </a:solidFill>
            </a:endParaRPr>
          </a:p>
          <a:p>
            <a:pPr marL="342900" lvl="0" indent="-342900" algn="l" rtl="0">
              <a:spcBef>
                <a:spcPts val="1200"/>
              </a:spcBef>
              <a:spcAft>
                <a:spcPts val="0"/>
              </a:spcAft>
              <a:buClr>
                <a:srgbClr val="595959"/>
              </a:buClr>
              <a:buSzPct val="100000"/>
              <a:buChar char="•"/>
            </a:pPr>
            <a:r>
              <a:rPr lang="en-GB" dirty="0">
                <a:solidFill>
                  <a:schemeClr val="tx1"/>
                </a:solidFill>
              </a:rPr>
              <a:t>Advertising of nicotine-containing vaping products is prohibited on broadcast media (TV and radio); and in newspapers, magazines and periodicals; online media and some other forms of electronic media (this includes social media). </a:t>
            </a:r>
            <a:endParaRPr dirty="0">
              <a:solidFill>
                <a:schemeClr val="tx1"/>
              </a:solidFill>
            </a:endParaRPr>
          </a:p>
          <a:p>
            <a:pPr marL="342900" lvl="0" indent="-342900" algn="l" rtl="0">
              <a:spcBef>
                <a:spcPts val="1200"/>
              </a:spcBef>
              <a:spcAft>
                <a:spcPts val="0"/>
              </a:spcAft>
              <a:buClr>
                <a:srgbClr val="595959"/>
              </a:buClr>
              <a:buSzPct val="100000"/>
              <a:buChar char="•"/>
            </a:pPr>
            <a:r>
              <a:rPr lang="en-GB" dirty="0">
                <a:solidFill>
                  <a:schemeClr val="tx1"/>
                </a:solidFill>
              </a:rPr>
              <a:t>If you see advertising for vapes that you feel is trying to encourage children and young people to try vaping, you can report it to the Advertising Standards Authority </a:t>
            </a:r>
            <a:r>
              <a:rPr lang="en-GB" u="sng" dirty="0">
                <a:solidFill>
                  <a:schemeClr val="tx1"/>
                </a:solidFill>
                <a:hlinkClick r:id="rId3"/>
              </a:rPr>
              <a:t>www.asa.org.uk</a:t>
            </a:r>
            <a:r>
              <a:rPr lang="en-GB" dirty="0">
                <a:solidFill>
                  <a:schemeClr val="tx1"/>
                </a:solidFill>
              </a:rPr>
              <a:t>.</a:t>
            </a:r>
            <a:endParaRPr dirty="0">
              <a:solidFill>
                <a:schemeClr val="tx1"/>
              </a:solidFill>
            </a:endParaRPr>
          </a:p>
          <a:p>
            <a:pPr marL="342900" lvl="0" indent="-342900" algn="l" rtl="0">
              <a:spcBef>
                <a:spcPts val="1200"/>
              </a:spcBef>
              <a:spcAft>
                <a:spcPts val="0"/>
              </a:spcAft>
              <a:buClr>
                <a:srgbClr val="595959"/>
              </a:buClr>
              <a:buSzPct val="100000"/>
              <a:buChar char="•"/>
            </a:pPr>
            <a:r>
              <a:rPr lang="en-GB" dirty="0">
                <a:solidFill>
                  <a:schemeClr val="tx1"/>
                </a:solidFill>
              </a:rPr>
              <a:t>Non-commercial public health campaigns promoting vaping as an alternative to smoking are permitted.</a:t>
            </a:r>
            <a:endParaRPr dirty="0">
              <a:solidFill>
                <a:schemeClr val="tx1"/>
              </a:solidFill>
            </a:endParaRPr>
          </a:p>
          <a:p>
            <a:pPr marL="342900" lvl="0" indent="-224790" algn="l" rtl="0">
              <a:spcBef>
                <a:spcPts val="1200"/>
              </a:spcBef>
              <a:spcAft>
                <a:spcPts val="0"/>
              </a:spcAft>
              <a:buClr>
                <a:srgbClr val="595959"/>
              </a:buClr>
              <a:buSzPct val="100000"/>
              <a:buNone/>
            </a:pPr>
            <a:endParaRPr dirty="0"/>
          </a:p>
          <a:p>
            <a:pPr marL="342900" lvl="0" indent="-224790" algn="l" rtl="0">
              <a:spcBef>
                <a:spcPts val="1200"/>
              </a:spcBef>
              <a:spcAft>
                <a:spcPts val="0"/>
              </a:spcAft>
              <a:buClr>
                <a:srgbClr val="595959"/>
              </a:buClr>
              <a:buSzPct val="100000"/>
              <a:buNone/>
            </a:pPr>
            <a:endParaRPr dirty="0"/>
          </a:p>
          <a:p>
            <a:pPr marL="342900" lvl="0" indent="-224790" algn="l" rtl="0">
              <a:spcBef>
                <a:spcPts val="1200"/>
              </a:spcBef>
              <a:spcAft>
                <a:spcPts val="0"/>
              </a:spcAft>
              <a:buClr>
                <a:srgbClr val="595959"/>
              </a:buClr>
              <a:buSzPct val="100000"/>
              <a:buNone/>
            </a:pPr>
            <a:endParaRP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sp>
        <p:nvSpPr>
          <p:cNvPr id="202" name="Google Shape;202;p21"/>
          <p:cNvSpPr txBox="1">
            <a:spLocks noGrp="1"/>
          </p:cNvSpPr>
          <p:nvPr>
            <p:ph type="title"/>
          </p:nvPr>
        </p:nvSpPr>
        <p:spPr>
          <a:xfrm>
            <a:off x="457200" y="396448"/>
            <a:ext cx="8229600" cy="857250"/>
          </a:xfrm>
          <a:prstGeom prst="rect">
            <a:avLst/>
          </a:prstGeom>
          <a:noFill/>
          <a:ln>
            <a:noFill/>
          </a:ln>
        </p:spPr>
        <p:txBody>
          <a:bodyPr spcFirstLastPara="1" wrap="square" lIns="91425" tIns="45700" rIns="91425" bIns="45700" anchor="ctr" anchorCtr="0">
            <a:normAutofit fontScale="90000"/>
          </a:bodyPr>
          <a:lstStyle/>
          <a:p>
            <a:pPr marL="0" lvl="0" indent="0" algn="ctr" rtl="0">
              <a:spcBef>
                <a:spcPts val="0"/>
              </a:spcBef>
              <a:spcAft>
                <a:spcPts val="0"/>
              </a:spcAft>
              <a:buClr>
                <a:schemeClr val="accent5"/>
              </a:buClr>
              <a:buSzPct val="100000"/>
              <a:buFont typeface="Calibri"/>
              <a:buNone/>
            </a:pPr>
            <a:r>
              <a:rPr lang="en-GB" dirty="0"/>
              <a:t>How much nicotine is there in</a:t>
            </a:r>
            <a:br>
              <a:rPr lang="en-GB" dirty="0"/>
            </a:br>
            <a:r>
              <a:rPr lang="en-GB" dirty="0"/>
              <a:t>vapes compared to cigarettes?</a:t>
            </a:r>
            <a:endParaRPr dirty="0"/>
          </a:p>
        </p:txBody>
      </p:sp>
      <p:sp>
        <p:nvSpPr>
          <p:cNvPr id="203" name="Google Shape;203;p21"/>
          <p:cNvSpPr txBox="1">
            <a:spLocks noGrp="1"/>
          </p:cNvSpPr>
          <p:nvPr>
            <p:ph type="body" idx="1"/>
          </p:nvPr>
        </p:nvSpPr>
        <p:spPr>
          <a:xfrm>
            <a:off x="457200" y="1559859"/>
            <a:ext cx="8229600" cy="2758568"/>
          </a:xfrm>
          <a:prstGeom prst="rect">
            <a:avLst/>
          </a:prstGeom>
          <a:noFill/>
          <a:ln>
            <a:noFill/>
          </a:ln>
        </p:spPr>
        <p:txBody>
          <a:bodyPr spcFirstLastPara="1" wrap="square" lIns="91425" tIns="45700" rIns="91425" bIns="45700" anchor="t" anchorCtr="0">
            <a:normAutofit fontScale="70000" lnSpcReduction="20000"/>
          </a:bodyPr>
          <a:lstStyle/>
          <a:p>
            <a:pPr marL="342900" lvl="0" indent="-342900" algn="l" rtl="0">
              <a:spcBef>
                <a:spcPts val="0"/>
              </a:spcBef>
              <a:spcAft>
                <a:spcPts val="0"/>
              </a:spcAft>
              <a:buClr>
                <a:srgbClr val="595959"/>
              </a:buClr>
              <a:buSzPct val="100000"/>
              <a:buChar char="•"/>
            </a:pPr>
            <a:r>
              <a:rPr lang="en-GB" dirty="0">
                <a:solidFill>
                  <a:schemeClr val="tx1"/>
                </a:solidFill>
              </a:rPr>
              <a:t>Disposable vapes DO NOT contain as much or more nicotine as a packet of 20 cigarettes. </a:t>
            </a:r>
          </a:p>
          <a:p>
            <a:pPr marL="342900" lvl="0" indent="-342900" algn="l" rtl="0">
              <a:spcBef>
                <a:spcPts val="0"/>
              </a:spcBef>
              <a:spcAft>
                <a:spcPts val="0"/>
              </a:spcAft>
              <a:buClr>
                <a:srgbClr val="595959"/>
              </a:buClr>
              <a:buSzPct val="100000"/>
              <a:buChar char="•"/>
            </a:pPr>
            <a:endParaRPr dirty="0">
              <a:solidFill>
                <a:schemeClr val="tx1"/>
              </a:solidFill>
            </a:endParaRPr>
          </a:p>
          <a:p>
            <a:pPr marL="342900" lvl="0" indent="-342900" algn="l" rtl="0">
              <a:spcBef>
                <a:spcPts val="1200"/>
              </a:spcBef>
              <a:spcAft>
                <a:spcPts val="0"/>
              </a:spcAft>
              <a:buClr>
                <a:srgbClr val="595959"/>
              </a:buClr>
              <a:buSzPct val="100000"/>
              <a:buChar char="•"/>
            </a:pPr>
            <a:r>
              <a:rPr lang="en-GB" dirty="0">
                <a:solidFill>
                  <a:schemeClr val="tx1"/>
                </a:solidFill>
              </a:rPr>
              <a:t>Comparing like with like, a UK standard 2 ml disposable vape contains 40 mg of nicotine; an average pack of 20 cigarettes contains 250 mg of nicotine, which is more than six times as much. </a:t>
            </a:r>
            <a:endParaRPr dirty="0">
              <a:solidFill>
                <a:schemeClr val="tx1"/>
              </a:solidFill>
            </a:endParaRPr>
          </a:p>
          <a:p>
            <a:pPr marL="342900" lvl="0" indent="-342900" algn="l" rtl="0">
              <a:spcBef>
                <a:spcPts val="1200"/>
              </a:spcBef>
              <a:spcAft>
                <a:spcPts val="0"/>
              </a:spcAft>
              <a:buClr>
                <a:srgbClr val="595959"/>
              </a:buClr>
              <a:buSzPct val="100000"/>
              <a:buChar char="•"/>
            </a:pPr>
            <a:endParaRPr lang="en-GB" dirty="0">
              <a:solidFill>
                <a:schemeClr val="tx1"/>
              </a:solidFill>
            </a:endParaRPr>
          </a:p>
          <a:p>
            <a:pPr marL="342900" lvl="0" indent="-342900" algn="l" rtl="0">
              <a:spcBef>
                <a:spcPts val="1200"/>
              </a:spcBef>
              <a:spcAft>
                <a:spcPts val="0"/>
              </a:spcAft>
              <a:buClr>
                <a:srgbClr val="595959"/>
              </a:buClr>
              <a:buSzPct val="100000"/>
              <a:buChar char="•"/>
            </a:pPr>
            <a:r>
              <a:rPr lang="en-GB" dirty="0">
                <a:solidFill>
                  <a:schemeClr val="tx1"/>
                </a:solidFill>
              </a:rPr>
              <a:t>For both smoking and vaping, a small proportion of the nicotine content is absorbed by the user and depends largely on how a cigarette or vape is used, rather than what it contains.</a:t>
            </a:r>
            <a:endParaRPr dirty="0">
              <a:solidFill>
                <a:schemeClr val="tx1"/>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07"/>
        <p:cNvGrpSpPr/>
        <p:nvPr/>
      </p:nvGrpSpPr>
      <p:grpSpPr>
        <a:xfrm>
          <a:off x="0" y="0"/>
          <a:ext cx="0" cy="0"/>
          <a:chOff x="0" y="0"/>
          <a:chExt cx="0" cy="0"/>
        </a:xfrm>
      </p:grpSpPr>
      <p:sp>
        <p:nvSpPr>
          <p:cNvPr id="208" name="Google Shape;208;p22"/>
          <p:cNvSpPr txBox="1">
            <a:spLocks noGrp="1"/>
          </p:cNvSpPr>
          <p:nvPr>
            <p:ph type="title"/>
          </p:nvPr>
        </p:nvSpPr>
        <p:spPr>
          <a:xfrm>
            <a:off x="457200" y="396448"/>
            <a:ext cx="8229600" cy="857250"/>
          </a:xfrm>
          <a:prstGeom prst="rect">
            <a:avLst/>
          </a:prstGeom>
          <a:noFill/>
          <a:ln>
            <a:noFill/>
          </a:ln>
        </p:spPr>
        <p:txBody>
          <a:bodyPr spcFirstLastPara="1" wrap="square" lIns="91425" tIns="45700" rIns="91425" bIns="45700" anchor="ctr" anchorCtr="0">
            <a:normAutofit fontScale="90000"/>
          </a:bodyPr>
          <a:lstStyle/>
          <a:p>
            <a:pPr marL="0" lvl="0" indent="0" algn="ctr" rtl="0">
              <a:spcBef>
                <a:spcPts val="0"/>
              </a:spcBef>
              <a:spcAft>
                <a:spcPts val="0"/>
              </a:spcAft>
              <a:buClr>
                <a:schemeClr val="accent5"/>
              </a:buClr>
              <a:buSzPct val="100000"/>
              <a:buFont typeface="Calibri"/>
              <a:buNone/>
            </a:pPr>
            <a:r>
              <a:rPr lang="en-GB"/>
              <a:t>How much nicotine is there in</a:t>
            </a:r>
            <a:br>
              <a:rPr lang="en-GB"/>
            </a:br>
            <a:r>
              <a:rPr lang="en-GB"/>
              <a:t>vapes compared to cigarettes?</a:t>
            </a:r>
            <a:endParaRPr/>
          </a:p>
        </p:txBody>
      </p:sp>
      <p:sp>
        <p:nvSpPr>
          <p:cNvPr id="209" name="Google Shape;209;p22"/>
          <p:cNvSpPr txBox="1">
            <a:spLocks noGrp="1"/>
          </p:cNvSpPr>
          <p:nvPr>
            <p:ph type="body" idx="1"/>
          </p:nvPr>
        </p:nvSpPr>
        <p:spPr>
          <a:xfrm>
            <a:off x="457200" y="1629015"/>
            <a:ext cx="8229600" cy="2689412"/>
          </a:xfrm>
          <a:prstGeom prst="rect">
            <a:avLst/>
          </a:prstGeom>
          <a:noFill/>
          <a:ln>
            <a:noFill/>
          </a:ln>
        </p:spPr>
        <p:txBody>
          <a:bodyPr spcFirstLastPara="1" wrap="square" lIns="91425" tIns="45700" rIns="91425" bIns="45700" anchor="t" anchorCtr="0">
            <a:normAutofit/>
          </a:bodyPr>
          <a:lstStyle/>
          <a:p>
            <a:pPr marL="342900" lvl="0" indent="-342900" algn="l" rtl="0">
              <a:spcBef>
                <a:spcPts val="0"/>
              </a:spcBef>
              <a:spcAft>
                <a:spcPts val="0"/>
              </a:spcAft>
              <a:buClr>
                <a:srgbClr val="595959"/>
              </a:buClr>
              <a:buSzPts val="2400"/>
              <a:buChar char="•"/>
            </a:pPr>
            <a:r>
              <a:rPr lang="en-GB" dirty="0">
                <a:solidFill>
                  <a:schemeClr val="tx1"/>
                </a:solidFill>
              </a:rPr>
              <a:t>A packet of cigarettes takes between 160 and 320 puffs to smoke.</a:t>
            </a:r>
            <a:endParaRPr dirty="0">
              <a:solidFill>
                <a:schemeClr val="tx1"/>
              </a:solidFill>
            </a:endParaRPr>
          </a:p>
          <a:p>
            <a:pPr marL="342900" lvl="0" indent="-342900" algn="l" rtl="0">
              <a:spcBef>
                <a:spcPts val="1200"/>
              </a:spcBef>
              <a:spcAft>
                <a:spcPts val="0"/>
              </a:spcAft>
              <a:buClr>
                <a:srgbClr val="595959"/>
              </a:buClr>
              <a:buSzPts val="2400"/>
              <a:buChar char="•"/>
            </a:pPr>
            <a:r>
              <a:rPr lang="en-GB" dirty="0">
                <a:solidFill>
                  <a:schemeClr val="tx1"/>
                </a:solidFill>
              </a:rPr>
              <a:t>Popular disposable vapes, such as Elf Bar and Geek Bar, are said to contain around 600 puffs, but puffs on vapes ARE NOT equivalent to puffs on cigarette.</a:t>
            </a:r>
            <a:endParaRPr dirty="0">
              <a:solidFill>
                <a:schemeClr val="tx1"/>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p24"/>
          <p:cNvSpPr txBox="1">
            <a:spLocks noGrp="1"/>
          </p:cNvSpPr>
          <p:nvPr>
            <p:ph type="title"/>
          </p:nvPr>
        </p:nvSpPr>
        <p:spPr>
          <a:xfrm>
            <a:off x="457200" y="479667"/>
            <a:ext cx="8229600" cy="85725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accent5"/>
              </a:buClr>
              <a:buSzPts val="4000"/>
              <a:buFont typeface="Calibri"/>
              <a:buNone/>
            </a:pPr>
            <a:r>
              <a:rPr lang="en-GB" dirty="0"/>
              <a:t>Diacetyl and Popcorn Lung</a:t>
            </a:r>
            <a:endParaRPr dirty="0"/>
          </a:p>
        </p:txBody>
      </p:sp>
      <p:sp>
        <p:nvSpPr>
          <p:cNvPr id="223" name="Google Shape;223;p24"/>
          <p:cNvSpPr txBox="1">
            <a:spLocks noGrp="1"/>
          </p:cNvSpPr>
          <p:nvPr>
            <p:ph type="body" idx="1"/>
          </p:nvPr>
        </p:nvSpPr>
        <p:spPr>
          <a:xfrm>
            <a:off x="457200" y="1439889"/>
            <a:ext cx="8229600" cy="2878538"/>
          </a:xfrm>
          <a:prstGeom prst="rect">
            <a:avLst/>
          </a:prstGeom>
          <a:noFill/>
          <a:ln>
            <a:noFill/>
          </a:ln>
        </p:spPr>
        <p:txBody>
          <a:bodyPr spcFirstLastPara="1" wrap="square" lIns="91425" tIns="45700" rIns="91425" bIns="45700" anchor="t" anchorCtr="0">
            <a:normAutofit fontScale="70000" lnSpcReduction="20000"/>
          </a:bodyPr>
          <a:lstStyle/>
          <a:p>
            <a:pPr marL="342900" indent="-342900" defTabSz="457200" eaLnBrk="1" fontAlgn="auto" latinLnBrk="0" hangingPunct="1">
              <a:lnSpc>
                <a:spcPct val="120000"/>
              </a:lnSpc>
              <a:spcBef>
                <a:spcPts val="0"/>
              </a:spcBef>
              <a:tabLst/>
              <a:defRPr/>
            </a:pPr>
            <a:r>
              <a:rPr lang="en-GB" sz="2800" dirty="0">
                <a:solidFill>
                  <a:schemeClr val="tx1"/>
                </a:solidFill>
              </a:rPr>
              <a:t>You may have heard of ‘popcorn lung’, a serious but rare respiratory disease so-called because it was found in popcorn factory workers, who had been exposed to high levels of exposure to diacetyl, which was used to give popcorn a buttery flavour.</a:t>
            </a:r>
          </a:p>
          <a:p>
            <a:pPr marL="342900" indent="-342900">
              <a:lnSpc>
                <a:spcPct val="120000"/>
              </a:lnSpc>
              <a:defRPr/>
            </a:pPr>
            <a:r>
              <a:rPr lang="en-GB" sz="2800" dirty="0">
                <a:solidFill>
                  <a:schemeClr val="tx1"/>
                </a:solidFill>
              </a:rPr>
              <a:t>Some vapes were found to contain diacetyl but in very small quantities, not the large quantities associated with ‘popcorn lung’. However, as a safety precaution it has been banned from vapes in the UK as are other ingredients that pose a risk to human health.</a:t>
            </a:r>
          </a:p>
          <a:p>
            <a:pPr marL="0" lvl="0" indent="0" algn="l" rtl="0">
              <a:spcBef>
                <a:spcPts val="0"/>
              </a:spcBef>
              <a:spcAft>
                <a:spcPts val="0"/>
              </a:spcAft>
              <a:buClr>
                <a:srgbClr val="595959"/>
              </a:buClr>
              <a:buSzPct val="100000"/>
              <a:buNone/>
            </a:pPr>
            <a:endParaRP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27"/>
        <p:cNvGrpSpPr/>
        <p:nvPr/>
      </p:nvGrpSpPr>
      <p:grpSpPr>
        <a:xfrm>
          <a:off x="0" y="0"/>
          <a:ext cx="0" cy="0"/>
          <a:chOff x="0" y="0"/>
          <a:chExt cx="0" cy="0"/>
        </a:xfrm>
      </p:grpSpPr>
      <p:sp>
        <p:nvSpPr>
          <p:cNvPr id="228" name="Google Shape;228;p25"/>
          <p:cNvSpPr txBox="1">
            <a:spLocks noGrp="1"/>
          </p:cNvSpPr>
          <p:nvPr>
            <p:ph type="title"/>
          </p:nvPr>
        </p:nvSpPr>
        <p:spPr>
          <a:xfrm>
            <a:off x="156754" y="479667"/>
            <a:ext cx="5055326" cy="857250"/>
          </a:xfrm>
          <a:prstGeom prst="rect">
            <a:avLst/>
          </a:prstGeom>
          <a:noFill/>
          <a:ln>
            <a:noFill/>
          </a:ln>
        </p:spPr>
        <p:txBody>
          <a:bodyPr spcFirstLastPara="1" wrap="square" lIns="91425" tIns="45700" rIns="91425" bIns="45700" anchor="ctr" anchorCtr="0">
            <a:normAutofit fontScale="90000"/>
          </a:bodyPr>
          <a:lstStyle/>
          <a:p>
            <a:pPr marL="0" lvl="0" indent="0" algn="ctr" rtl="0">
              <a:spcBef>
                <a:spcPts val="0"/>
              </a:spcBef>
              <a:spcAft>
                <a:spcPts val="0"/>
              </a:spcAft>
              <a:buClr>
                <a:schemeClr val="accent5"/>
              </a:buClr>
              <a:buSzPct val="100000"/>
              <a:buFont typeface="Calibri"/>
              <a:buNone/>
            </a:pPr>
            <a:r>
              <a:rPr lang="en-GB" dirty="0"/>
              <a:t>How does vaping </a:t>
            </a:r>
            <a:br>
              <a:rPr lang="en-GB" dirty="0"/>
            </a:br>
            <a:r>
              <a:rPr lang="en-GB" dirty="0"/>
              <a:t>harm the environment ?</a:t>
            </a:r>
            <a:endParaRPr dirty="0"/>
          </a:p>
        </p:txBody>
      </p:sp>
      <p:sp>
        <p:nvSpPr>
          <p:cNvPr id="229" name="Google Shape;229;p25"/>
          <p:cNvSpPr txBox="1">
            <a:spLocks noGrp="1"/>
          </p:cNvSpPr>
          <p:nvPr>
            <p:ph type="body" idx="1"/>
          </p:nvPr>
        </p:nvSpPr>
        <p:spPr>
          <a:xfrm>
            <a:off x="156754" y="1724297"/>
            <a:ext cx="5619792" cy="2594130"/>
          </a:xfrm>
          <a:prstGeom prst="rect">
            <a:avLst/>
          </a:prstGeom>
          <a:noFill/>
          <a:ln>
            <a:noFill/>
          </a:ln>
        </p:spPr>
        <p:txBody>
          <a:bodyPr spcFirstLastPara="1" wrap="square" lIns="91425" tIns="45700" rIns="91425" bIns="45700" anchor="t" anchorCtr="0">
            <a:noAutofit/>
          </a:bodyPr>
          <a:lstStyle/>
          <a:p>
            <a:pPr marL="342900" lvl="0" indent="-342900" algn="l" rtl="0">
              <a:lnSpc>
                <a:spcPct val="90000"/>
              </a:lnSpc>
              <a:spcBef>
                <a:spcPts val="0"/>
              </a:spcBef>
              <a:spcAft>
                <a:spcPts val="0"/>
              </a:spcAft>
              <a:buClr>
                <a:srgbClr val="595959"/>
              </a:buClr>
              <a:buSzPct val="100000"/>
              <a:buChar char="•"/>
            </a:pPr>
            <a:r>
              <a:rPr lang="en-GB" sz="1800" dirty="0">
                <a:solidFill>
                  <a:schemeClr val="tx1"/>
                </a:solidFill>
              </a:rPr>
              <a:t>Single-use vapes contain batteries and difficult to recycle plastics.</a:t>
            </a:r>
            <a:endParaRPr sz="1800" dirty="0">
              <a:solidFill>
                <a:schemeClr val="tx1"/>
              </a:solidFill>
            </a:endParaRPr>
          </a:p>
          <a:p>
            <a:pPr marL="342900" lvl="0" indent="-342900" algn="l" rtl="0">
              <a:lnSpc>
                <a:spcPct val="90000"/>
              </a:lnSpc>
              <a:spcBef>
                <a:spcPts val="1000"/>
              </a:spcBef>
              <a:spcAft>
                <a:spcPts val="0"/>
              </a:spcAft>
              <a:buClr>
                <a:srgbClr val="595959"/>
              </a:buClr>
              <a:buSzPct val="100000"/>
              <a:buChar char="•"/>
            </a:pPr>
            <a:r>
              <a:rPr lang="en-GB" sz="1800" dirty="0">
                <a:solidFill>
                  <a:schemeClr val="tx1"/>
                </a:solidFill>
              </a:rPr>
              <a:t>Approximately </a:t>
            </a:r>
            <a:r>
              <a:rPr lang="en-GB" sz="1800" b="1" dirty="0">
                <a:solidFill>
                  <a:schemeClr val="tx1"/>
                </a:solidFill>
              </a:rPr>
              <a:t>1.3 </a:t>
            </a:r>
            <a:r>
              <a:rPr lang="en-GB" sz="1800" dirty="0">
                <a:solidFill>
                  <a:schemeClr val="tx1"/>
                </a:solidFill>
              </a:rPr>
              <a:t>million disposable vapes</a:t>
            </a:r>
            <a:r>
              <a:rPr lang="en-GB" sz="1800" b="1" dirty="0">
                <a:solidFill>
                  <a:schemeClr val="tx1"/>
                </a:solidFill>
              </a:rPr>
              <a:t> </a:t>
            </a:r>
            <a:r>
              <a:rPr lang="en-GB" sz="1800" dirty="0">
                <a:solidFill>
                  <a:schemeClr val="tx1"/>
                </a:solidFill>
              </a:rPr>
              <a:t>are thrown away every week in the UK: enough to cover </a:t>
            </a:r>
            <a:r>
              <a:rPr lang="en-GB" sz="1800" b="1" dirty="0">
                <a:solidFill>
                  <a:schemeClr val="tx1"/>
                </a:solidFill>
              </a:rPr>
              <a:t>22 football pitches</a:t>
            </a:r>
            <a:r>
              <a:rPr lang="en-GB" sz="1800" dirty="0">
                <a:solidFill>
                  <a:schemeClr val="tx1"/>
                </a:solidFill>
              </a:rPr>
              <a:t>.</a:t>
            </a:r>
            <a:endParaRPr sz="1800" dirty="0">
              <a:solidFill>
                <a:schemeClr val="tx1"/>
              </a:solidFill>
            </a:endParaRPr>
          </a:p>
          <a:p>
            <a:pPr marL="342900" lvl="0" indent="-342900" algn="l" rtl="0">
              <a:lnSpc>
                <a:spcPct val="90000"/>
              </a:lnSpc>
              <a:spcBef>
                <a:spcPts val="1000"/>
              </a:spcBef>
              <a:spcAft>
                <a:spcPts val="0"/>
              </a:spcAft>
              <a:buClr>
                <a:srgbClr val="595959"/>
              </a:buClr>
              <a:buSzPct val="100000"/>
              <a:buChar char="•"/>
            </a:pPr>
            <a:r>
              <a:rPr lang="en-GB" sz="1800" dirty="0">
                <a:solidFill>
                  <a:schemeClr val="tx1"/>
                </a:solidFill>
              </a:rPr>
              <a:t>These break down in landfills causing dangerous chemicals to pollute the soil and water. </a:t>
            </a:r>
            <a:endParaRPr sz="1800" dirty="0">
              <a:solidFill>
                <a:schemeClr val="tx1"/>
              </a:solidFill>
            </a:endParaRPr>
          </a:p>
          <a:p>
            <a:pPr marL="342900" lvl="0" indent="-342900" algn="l" rtl="0">
              <a:lnSpc>
                <a:spcPct val="90000"/>
              </a:lnSpc>
              <a:spcBef>
                <a:spcPts val="1000"/>
              </a:spcBef>
              <a:spcAft>
                <a:spcPts val="0"/>
              </a:spcAft>
              <a:buClr>
                <a:srgbClr val="595959"/>
              </a:buClr>
              <a:buSzPct val="100000"/>
              <a:buChar char="•"/>
            </a:pPr>
            <a:r>
              <a:rPr lang="en-GB" sz="1800" dirty="0">
                <a:solidFill>
                  <a:schemeClr val="tx1"/>
                </a:solidFill>
              </a:rPr>
              <a:t>These chemicals can cause harm to humans, animals and the environment.</a:t>
            </a:r>
            <a:endParaRPr sz="1800" dirty="0">
              <a:solidFill>
                <a:schemeClr val="tx1"/>
              </a:solidFill>
            </a:endParaRPr>
          </a:p>
        </p:txBody>
      </p:sp>
      <p:pic>
        <p:nvPicPr>
          <p:cNvPr id="2" name="Picture 1"/>
          <p:cNvPicPr>
            <a:picLocks noChangeAspect="1"/>
          </p:cNvPicPr>
          <p:nvPr/>
        </p:nvPicPr>
        <p:blipFill>
          <a:blip r:embed="rId3"/>
          <a:stretch>
            <a:fillRect/>
          </a:stretch>
        </p:blipFill>
        <p:spPr>
          <a:xfrm>
            <a:off x="5920224" y="51207"/>
            <a:ext cx="3150624" cy="5018866"/>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34"/>
        <p:cNvGrpSpPr/>
        <p:nvPr/>
      </p:nvGrpSpPr>
      <p:grpSpPr>
        <a:xfrm>
          <a:off x="0" y="0"/>
          <a:ext cx="0" cy="0"/>
          <a:chOff x="0" y="0"/>
          <a:chExt cx="0" cy="0"/>
        </a:xfrm>
      </p:grpSpPr>
      <p:sp>
        <p:nvSpPr>
          <p:cNvPr id="235" name="Google Shape;235;p26"/>
          <p:cNvSpPr txBox="1">
            <a:spLocks noGrp="1"/>
          </p:cNvSpPr>
          <p:nvPr>
            <p:ph type="title"/>
          </p:nvPr>
        </p:nvSpPr>
        <p:spPr>
          <a:xfrm>
            <a:off x="457200" y="479667"/>
            <a:ext cx="8229600" cy="857250"/>
          </a:xfrm>
          <a:prstGeom prst="rect">
            <a:avLst/>
          </a:prstGeom>
          <a:noFill/>
          <a:ln>
            <a:noFill/>
          </a:ln>
        </p:spPr>
        <p:txBody>
          <a:bodyPr spcFirstLastPara="1" wrap="square" lIns="91425" tIns="45700" rIns="91425" bIns="45700" anchor="ctr" anchorCtr="0">
            <a:normAutofit fontScale="90000"/>
          </a:bodyPr>
          <a:lstStyle/>
          <a:p>
            <a:pPr marL="0" lvl="0" indent="0" algn="ctr" rtl="0">
              <a:spcBef>
                <a:spcPts val="0"/>
              </a:spcBef>
              <a:spcAft>
                <a:spcPts val="0"/>
              </a:spcAft>
              <a:buClr>
                <a:schemeClr val="accent5"/>
              </a:buClr>
              <a:buSzPct val="100000"/>
              <a:buFont typeface="Calibri"/>
              <a:buNone/>
            </a:pPr>
            <a:r>
              <a:rPr lang="en-GB" dirty="0"/>
              <a:t>What about the impact of tobacco </a:t>
            </a:r>
            <a:br>
              <a:rPr lang="en-GB" dirty="0"/>
            </a:br>
            <a:r>
              <a:rPr lang="en-GB" dirty="0"/>
              <a:t>on the environment?</a:t>
            </a:r>
            <a:endParaRPr dirty="0"/>
          </a:p>
        </p:txBody>
      </p:sp>
      <p:sp>
        <p:nvSpPr>
          <p:cNvPr id="236" name="Google Shape;236;p26"/>
          <p:cNvSpPr txBox="1">
            <a:spLocks noGrp="1"/>
          </p:cNvSpPr>
          <p:nvPr>
            <p:ph type="body" idx="1"/>
          </p:nvPr>
        </p:nvSpPr>
        <p:spPr>
          <a:xfrm>
            <a:off x="457200" y="1439889"/>
            <a:ext cx="8229600" cy="2878538"/>
          </a:xfrm>
          <a:prstGeom prst="rect">
            <a:avLst/>
          </a:prstGeom>
          <a:noFill/>
          <a:ln>
            <a:noFill/>
          </a:ln>
        </p:spPr>
        <p:txBody>
          <a:bodyPr spcFirstLastPara="1" wrap="square" lIns="91425" tIns="45700" rIns="91425" bIns="45700" anchor="t" anchorCtr="0">
            <a:normAutofit fontScale="92500" lnSpcReduction="20000"/>
          </a:bodyPr>
          <a:lstStyle/>
          <a:p>
            <a:pPr marL="342900" indent="-342900">
              <a:lnSpc>
                <a:spcPct val="110000"/>
              </a:lnSpc>
              <a:spcBef>
                <a:spcPts val="0"/>
              </a:spcBef>
            </a:pPr>
            <a:endParaRPr lang="en-GB" dirty="0"/>
          </a:p>
          <a:p>
            <a:pPr marL="342900" indent="-342900">
              <a:lnSpc>
                <a:spcPct val="110000"/>
              </a:lnSpc>
              <a:spcBef>
                <a:spcPts val="0"/>
              </a:spcBef>
            </a:pPr>
            <a:r>
              <a:rPr lang="en-GB" dirty="0">
                <a:solidFill>
                  <a:schemeClr val="tx1"/>
                </a:solidFill>
              </a:rPr>
              <a:t>Tobacco growing, curing and manufacturing pollutes the environment, causes soil degradation, biodiversity losses, and deforestation.</a:t>
            </a:r>
          </a:p>
          <a:p>
            <a:pPr marL="342900" indent="-342900">
              <a:lnSpc>
                <a:spcPct val="110000"/>
              </a:lnSpc>
              <a:spcBef>
                <a:spcPts val="0"/>
              </a:spcBef>
            </a:pPr>
            <a:endParaRPr lang="en-GB" dirty="0">
              <a:solidFill>
                <a:schemeClr val="tx1"/>
              </a:solidFill>
            </a:endParaRPr>
          </a:p>
          <a:p>
            <a:pPr marL="342900" indent="-342900">
              <a:lnSpc>
                <a:spcPct val="110000"/>
              </a:lnSpc>
            </a:pPr>
            <a:r>
              <a:rPr lang="en-US" dirty="0">
                <a:solidFill>
                  <a:schemeClr val="tx1"/>
                </a:solidFill>
              </a:rPr>
              <a:t>Tobacco cigarettes are the most littered item and the toxic chemicals they contain pollute our pavements, parks, soil, rivers, and the sea with devastating consequences.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41"/>
        <p:cNvGrpSpPr/>
        <p:nvPr/>
      </p:nvGrpSpPr>
      <p:grpSpPr>
        <a:xfrm>
          <a:off x="0" y="0"/>
          <a:ext cx="0" cy="0"/>
          <a:chOff x="0" y="0"/>
          <a:chExt cx="0" cy="0"/>
        </a:xfrm>
      </p:grpSpPr>
      <p:sp>
        <p:nvSpPr>
          <p:cNvPr id="242" name="Google Shape;242;p27"/>
          <p:cNvSpPr txBox="1">
            <a:spLocks noGrp="1"/>
          </p:cNvSpPr>
          <p:nvPr>
            <p:ph type="title"/>
          </p:nvPr>
        </p:nvSpPr>
        <p:spPr>
          <a:xfrm>
            <a:off x="457200" y="479667"/>
            <a:ext cx="8229600" cy="85725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accent5"/>
              </a:buClr>
              <a:buSzPts val="4000"/>
              <a:buFont typeface="Calibri"/>
              <a:buNone/>
            </a:pPr>
            <a:r>
              <a:rPr lang="en-GB"/>
              <a:t>Impact of tobacco on the environment</a:t>
            </a:r>
            <a:endParaRPr/>
          </a:p>
        </p:txBody>
      </p:sp>
      <p:sp>
        <p:nvSpPr>
          <p:cNvPr id="243" name="Google Shape;243;p27"/>
          <p:cNvSpPr txBox="1">
            <a:spLocks noGrp="1"/>
          </p:cNvSpPr>
          <p:nvPr>
            <p:ph type="body" idx="1"/>
          </p:nvPr>
        </p:nvSpPr>
        <p:spPr>
          <a:xfrm>
            <a:off x="457200" y="1336917"/>
            <a:ext cx="8229600" cy="2981510"/>
          </a:xfrm>
          <a:prstGeom prst="rect">
            <a:avLst/>
          </a:prstGeom>
          <a:noFill/>
          <a:ln>
            <a:noFill/>
          </a:ln>
        </p:spPr>
        <p:txBody>
          <a:bodyPr spcFirstLastPara="1" wrap="square" lIns="91425" tIns="45700" rIns="91425" bIns="45700" anchor="t" anchorCtr="0">
            <a:normAutofit fontScale="25000" lnSpcReduction="20000"/>
          </a:bodyPr>
          <a:lstStyle/>
          <a:p>
            <a:pPr>
              <a:spcBef>
                <a:spcPts val="0"/>
              </a:spcBef>
              <a:buSzPct val="100000"/>
            </a:pPr>
            <a:r>
              <a:rPr lang="en-GB" sz="8000" dirty="0">
                <a:solidFill>
                  <a:schemeClr val="tx1"/>
                </a:solidFill>
              </a:rPr>
              <a:t>Globally the</a:t>
            </a:r>
            <a:r>
              <a:rPr lang="en-US" sz="8000" dirty="0">
                <a:solidFill>
                  <a:schemeClr val="tx1"/>
                </a:solidFill>
              </a:rPr>
              <a:t> tobacco industry </a:t>
            </a:r>
            <a:r>
              <a:rPr lang="en-GB" sz="8000" dirty="0">
                <a:solidFill>
                  <a:schemeClr val="tx1"/>
                </a:solidFill>
              </a:rPr>
              <a:t>manufactures the equivalent of six trillion cigarettes each year, using 5.3 million hectares of land.</a:t>
            </a:r>
          </a:p>
          <a:p>
            <a:pPr>
              <a:spcBef>
                <a:spcPts val="0"/>
              </a:spcBef>
              <a:buSzPct val="100000"/>
            </a:pPr>
            <a:endParaRPr lang="en-GB" sz="8000" dirty="0">
              <a:solidFill>
                <a:schemeClr val="tx1"/>
              </a:solidFill>
            </a:endParaRPr>
          </a:p>
          <a:p>
            <a:pPr>
              <a:buSzPct val="100000"/>
            </a:pPr>
            <a:r>
              <a:rPr lang="en-US" sz="8000" dirty="0">
                <a:solidFill>
                  <a:schemeClr val="tx1"/>
                </a:solidFill>
              </a:rPr>
              <a:t>Every year tobacco costs more than 8 million human lives, and 600 million trees, and 4.5 trillion cigarette filters pollute our pavements, parks, soil, rivers, beaches  and oceans.</a:t>
            </a:r>
          </a:p>
          <a:p>
            <a:pPr>
              <a:buSzPct val="100000"/>
            </a:pPr>
            <a:endParaRPr lang="en-GB" sz="8000" dirty="0">
              <a:solidFill>
                <a:schemeClr val="tx1"/>
              </a:solidFill>
            </a:endParaRPr>
          </a:p>
          <a:p>
            <a:pPr>
              <a:buSzPct val="100000"/>
            </a:pPr>
            <a:r>
              <a:rPr lang="en-GB" sz="8000" dirty="0">
                <a:solidFill>
                  <a:schemeClr val="tx1"/>
                </a:solidFill>
              </a:rPr>
              <a:t>Tobacco produces 25 megatons of solid waste, 55 megatons of waste water, almost 84 megatons of CO</a:t>
            </a:r>
            <a:r>
              <a:rPr lang="en-GB" sz="8000" baseline="-25000" dirty="0">
                <a:solidFill>
                  <a:schemeClr val="tx1"/>
                </a:solidFill>
              </a:rPr>
              <a:t>2</a:t>
            </a:r>
            <a:r>
              <a:rPr lang="en-GB" sz="8000" dirty="0">
                <a:solidFill>
                  <a:schemeClr val="tx1"/>
                </a:solidFill>
              </a:rPr>
              <a:t> emissions to climate change – approximately 0.2% of the global total.</a:t>
            </a:r>
          </a:p>
          <a:p>
            <a:pPr marL="76200" indent="0">
              <a:buSzPct val="100000"/>
              <a:buNone/>
            </a:pPr>
            <a:endParaRPr lang="en-GB" sz="8000" dirty="0"/>
          </a:p>
          <a:p>
            <a:pPr marL="76200" indent="0">
              <a:buSzPct val="100000"/>
              <a:buNone/>
            </a:pPr>
            <a:endParaRPr sz="9600" dirty="0"/>
          </a:p>
          <a:p>
            <a:pPr marL="0" marR="0" lvl="0" indent="0" algn="l" rtl="0">
              <a:lnSpc>
                <a:spcPct val="120000"/>
              </a:lnSpc>
              <a:spcBef>
                <a:spcPts val="0"/>
              </a:spcBef>
              <a:spcAft>
                <a:spcPts val="0"/>
              </a:spcAft>
              <a:buClr>
                <a:srgbClr val="595959"/>
              </a:buClr>
              <a:buSzPct val="100000"/>
              <a:buFont typeface="Arial"/>
              <a:buNone/>
            </a:pPr>
            <a:r>
              <a:rPr lang="en-GB" sz="4300" b="0" i="0" u="none" strike="noStrike" cap="none" dirty="0">
                <a:solidFill>
                  <a:srgbClr val="595959"/>
                </a:solidFill>
                <a:latin typeface="Calibri"/>
                <a:ea typeface="Calibri"/>
                <a:cs typeface="Calibri"/>
                <a:sym typeface="Calibri"/>
              </a:rPr>
              <a:t>More information:</a:t>
            </a:r>
            <a:endParaRPr dirty="0"/>
          </a:p>
          <a:p>
            <a:pPr marL="342900" marR="0" lvl="0" indent="-342900" algn="l" defTabSz="457200" rtl="0" eaLnBrk="1" fontAlgn="auto" latinLnBrk="0" hangingPunct="1">
              <a:lnSpc>
                <a:spcPct val="120000"/>
              </a:lnSpc>
              <a:spcBef>
                <a:spcPts val="0"/>
              </a:spcBef>
              <a:spcAft>
                <a:spcPts val="1000"/>
              </a:spcAft>
              <a:buClrTx/>
              <a:buSzTx/>
              <a:buFont typeface="Arial"/>
              <a:buChar char="•"/>
              <a:tabLst/>
              <a:defRPr/>
            </a:pPr>
            <a:r>
              <a:rPr lang="en-GB" sz="4300" u="sng"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3"/>
              </a:rPr>
              <a:t>WHO. </a:t>
            </a:r>
            <a:r>
              <a:rPr lang="en-GB" sz="4300" u="sng"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4"/>
              </a:rPr>
              <a:t>Tobacco: poisoning our planet</a:t>
            </a:r>
            <a:r>
              <a:rPr lang="en-GB" sz="4300" u="sng"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3"/>
              </a:rPr>
              <a:t>. 29 May 2022</a:t>
            </a:r>
            <a:endParaRPr dirty="0"/>
          </a:p>
          <a:p>
            <a:pPr marL="342900" lvl="0" indent="-304800" algn="l" rtl="0">
              <a:spcBef>
                <a:spcPts val="1200"/>
              </a:spcBef>
              <a:spcAft>
                <a:spcPts val="0"/>
              </a:spcAft>
              <a:buClr>
                <a:srgbClr val="595959"/>
              </a:buClr>
              <a:buSzPct val="100000"/>
              <a:buNone/>
            </a:pPr>
            <a:endParaRPr dirty="0"/>
          </a:p>
          <a:p>
            <a:pPr marL="342900" lvl="0" indent="-304800" algn="l" rtl="0">
              <a:spcBef>
                <a:spcPts val="1200"/>
              </a:spcBef>
              <a:spcAft>
                <a:spcPts val="0"/>
              </a:spcAft>
              <a:buClr>
                <a:srgbClr val="595959"/>
              </a:buClr>
              <a:buSzPct val="100000"/>
              <a:buNone/>
            </a:pPr>
            <a:endParaRP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47"/>
        <p:cNvGrpSpPr/>
        <p:nvPr/>
      </p:nvGrpSpPr>
      <p:grpSpPr>
        <a:xfrm>
          <a:off x="0" y="0"/>
          <a:ext cx="0" cy="0"/>
          <a:chOff x="0" y="0"/>
          <a:chExt cx="0" cy="0"/>
        </a:xfrm>
      </p:grpSpPr>
      <p:sp>
        <p:nvSpPr>
          <p:cNvPr id="248" name="Google Shape;248;p28"/>
          <p:cNvSpPr txBox="1">
            <a:spLocks noGrp="1"/>
          </p:cNvSpPr>
          <p:nvPr>
            <p:ph type="title"/>
          </p:nvPr>
        </p:nvSpPr>
        <p:spPr>
          <a:xfrm>
            <a:off x="457200" y="479667"/>
            <a:ext cx="8229600" cy="85725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accent5"/>
              </a:buClr>
              <a:buSzPts val="4000"/>
              <a:buFont typeface="Calibri"/>
              <a:buNone/>
            </a:pPr>
            <a:r>
              <a:rPr lang="en-GB" dirty="0"/>
              <a:t>Our advice</a:t>
            </a:r>
            <a:endParaRPr dirty="0"/>
          </a:p>
        </p:txBody>
      </p:sp>
      <p:sp>
        <p:nvSpPr>
          <p:cNvPr id="249" name="Google Shape;249;p28"/>
          <p:cNvSpPr txBox="1">
            <a:spLocks noGrp="1"/>
          </p:cNvSpPr>
          <p:nvPr>
            <p:ph type="body" idx="1"/>
          </p:nvPr>
        </p:nvSpPr>
        <p:spPr>
          <a:xfrm>
            <a:off x="457200" y="1439889"/>
            <a:ext cx="8229600" cy="2878538"/>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Clr>
                <a:srgbClr val="595959"/>
              </a:buClr>
              <a:buSzPts val="2400"/>
              <a:buNone/>
            </a:pPr>
            <a:r>
              <a:rPr lang="en-GB" sz="2800" dirty="0">
                <a:solidFill>
                  <a:schemeClr val="tx1"/>
                </a:solidFill>
              </a:rPr>
              <a:t>Vapes are helpful quit aids to support smokers to stop</a:t>
            </a:r>
            <a:endParaRPr sz="2800" dirty="0">
              <a:solidFill>
                <a:schemeClr val="tx1"/>
              </a:solidFill>
            </a:endParaRPr>
          </a:p>
          <a:p>
            <a:pPr marL="0" lvl="0" indent="0" algn="ctr" rtl="0">
              <a:spcBef>
                <a:spcPts val="1200"/>
              </a:spcBef>
              <a:spcAft>
                <a:spcPts val="0"/>
              </a:spcAft>
              <a:buClr>
                <a:srgbClr val="595959"/>
              </a:buClr>
              <a:buSzPts val="2400"/>
              <a:buNone/>
            </a:pPr>
            <a:endParaRPr sz="2800" dirty="0">
              <a:solidFill>
                <a:schemeClr val="tx1"/>
              </a:solidFill>
            </a:endParaRPr>
          </a:p>
          <a:p>
            <a:pPr marL="0" lvl="0" indent="0" algn="ctr" rtl="0">
              <a:spcBef>
                <a:spcPts val="1200"/>
              </a:spcBef>
              <a:spcAft>
                <a:spcPts val="0"/>
              </a:spcAft>
              <a:buClr>
                <a:srgbClr val="595959"/>
              </a:buClr>
              <a:buSzPts val="2400"/>
              <a:buNone/>
            </a:pPr>
            <a:r>
              <a:rPr lang="en-GB" sz="2800" dirty="0">
                <a:solidFill>
                  <a:schemeClr val="tx1"/>
                </a:solidFill>
              </a:rPr>
              <a:t>Our advice to children and young people and non smokers is:</a:t>
            </a:r>
          </a:p>
          <a:p>
            <a:pPr marL="0" lvl="0" indent="0" algn="ctr" rtl="0">
              <a:spcBef>
                <a:spcPts val="1200"/>
              </a:spcBef>
              <a:spcAft>
                <a:spcPts val="0"/>
              </a:spcAft>
              <a:buClr>
                <a:srgbClr val="595959"/>
              </a:buClr>
              <a:buSzPts val="2400"/>
              <a:buNone/>
            </a:pPr>
            <a:r>
              <a:rPr lang="en-GB" sz="3200" b="1" dirty="0">
                <a:solidFill>
                  <a:schemeClr val="tx1"/>
                </a:solidFill>
              </a:rPr>
              <a:t> Don’t smoke? Don’t start to vape.</a:t>
            </a:r>
            <a:endParaRPr sz="3200" b="1"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CF63FA2-1618-F8A7-D83C-A5ABE30DC45B}"/>
              </a:ext>
            </a:extLst>
          </p:cNvPr>
          <p:cNvSpPr>
            <a:spLocks noGrp="1"/>
          </p:cNvSpPr>
          <p:nvPr>
            <p:ph idx="1"/>
          </p:nvPr>
        </p:nvSpPr>
        <p:spPr>
          <a:xfrm>
            <a:off x="457200" y="983075"/>
            <a:ext cx="8229600" cy="3518587"/>
          </a:xfrm>
        </p:spPr>
        <p:txBody>
          <a:bodyPr>
            <a:normAutofit fontScale="85000" lnSpcReduction="20000"/>
          </a:bodyPr>
          <a:lstStyle/>
          <a:p>
            <a:pPr marL="0" indent="0">
              <a:spcBef>
                <a:spcPts val="0"/>
              </a:spcBef>
              <a:buSzPts val="1000"/>
              <a:buNone/>
              <a:tabLst>
                <a:tab pos="342892" algn="l"/>
              </a:tabLst>
            </a:pPr>
            <a:endParaRPr lang="en-GB" sz="1900" b="1" dirty="0">
              <a:solidFill>
                <a:schemeClr val="tx1"/>
              </a:solidFill>
              <a:latin typeface="Calibri" panose="020F0502020204030204" pitchFamily="34" charset="0"/>
              <a:ea typeface="Times New Roman" panose="02020603050405020304" pitchFamily="18" charset="0"/>
              <a:cs typeface="Calibri" panose="020F0502020204030204" pitchFamily="34" charset="0"/>
            </a:endParaRPr>
          </a:p>
          <a:p>
            <a:pPr marL="257168" indent="-257168">
              <a:spcBef>
                <a:spcPts val="0"/>
              </a:spcBef>
              <a:buSzPts val="1000"/>
              <a:buFont typeface="Symbol" panose="05050102010706020507" pitchFamily="18" charset="2"/>
              <a:buChar char=""/>
              <a:tabLst>
                <a:tab pos="342892" algn="l"/>
              </a:tabLst>
            </a:pPr>
            <a:r>
              <a:rPr lang="en-GB" sz="1900" dirty="0">
                <a:solidFill>
                  <a:schemeClr val="tx1"/>
                </a:solidFill>
                <a:latin typeface="Calibri" panose="020F0502020204030204" pitchFamily="34" charset="0"/>
                <a:ea typeface="Times New Roman" panose="02020603050405020304" pitchFamily="18" charset="0"/>
                <a:cs typeface="Calibri" panose="020F0502020204030204" pitchFamily="34" charset="0"/>
              </a:rPr>
              <a:t>Current vaping among children 11-17 up from 4% in 2020, around the time of the first lockdown, to 7% in 2022</a:t>
            </a:r>
          </a:p>
          <a:p>
            <a:pPr marL="257168" indent="-257168">
              <a:spcBef>
                <a:spcPts val="0"/>
              </a:spcBef>
              <a:buSzPts val="1000"/>
              <a:buFont typeface="Symbol" panose="05050102010706020507" pitchFamily="18" charset="2"/>
              <a:buChar char=""/>
              <a:tabLst>
                <a:tab pos="342892" algn="l"/>
              </a:tabLst>
            </a:pPr>
            <a:endParaRPr lang="en-GB" sz="1900" dirty="0">
              <a:solidFill>
                <a:schemeClr val="tx1"/>
              </a:solidFill>
              <a:latin typeface="Calibri" panose="020F0502020204030204" pitchFamily="34" charset="0"/>
              <a:ea typeface="Times New Roman" panose="02020603050405020304" pitchFamily="18" charset="0"/>
              <a:cs typeface="Calibri" panose="020F0502020204030204" pitchFamily="34" charset="0"/>
            </a:endParaRPr>
          </a:p>
          <a:p>
            <a:pPr marL="257168" indent="-257168">
              <a:spcBef>
                <a:spcPts val="0"/>
              </a:spcBef>
              <a:buSzPts val="1000"/>
              <a:buFont typeface="Symbol" panose="05050102010706020507" pitchFamily="18" charset="2"/>
              <a:buChar char=""/>
              <a:tabLst>
                <a:tab pos="342892" algn="l"/>
              </a:tabLst>
            </a:pPr>
            <a:r>
              <a:rPr lang="en-GB" sz="1900" dirty="0">
                <a:solidFill>
                  <a:schemeClr val="tx1"/>
                </a:solidFill>
                <a:latin typeface="Calibri" panose="020F0502020204030204" pitchFamily="34" charset="0"/>
                <a:ea typeface="Times New Roman" panose="02020603050405020304" pitchFamily="18" charset="0"/>
                <a:cs typeface="Calibri" panose="020F0502020204030204" pitchFamily="34" charset="0"/>
              </a:rPr>
              <a:t>While the increase is a cause for concern, and needs close monitoring, 92% of under 18s who’ve never smoked, have also never vaped and only 2% have vaped more frequently than once or twice</a:t>
            </a:r>
          </a:p>
          <a:p>
            <a:pPr marL="0" indent="0">
              <a:spcBef>
                <a:spcPts val="0"/>
              </a:spcBef>
              <a:buSzPts val="1000"/>
              <a:buNone/>
              <a:tabLst>
                <a:tab pos="342892" algn="l"/>
              </a:tabLst>
            </a:pPr>
            <a:endParaRPr lang="en-GB" sz="1900" dirty="0">
              <a:solidFill>
                <a:schemeClr val="tx1"/>
              </a:solidFill>
              <a:latin typeface="Calibri" panose="020F0502020204030204" pitchFamily="34" charset="0"/>
              <a:cs typeface="Calibri" panose="020F0502020204030204" pitchFamily="34" charset="0"/>
            </a:endParaRPr>
          </a:p>
          <a:p>
            <a:pPr marL="257168" indent="-257168">
              <a:spcBef>
                <a:spcPts val="0"/>
              </a:spcBef>
              <a:buSzPts val="1000"/>
              <a:buFont typeface="Symbol" panose="05050102010706020507" pitchFamily="18" charset="2"/>
              <a:buChar char=""/>
              <a:tabLst>
                <a:tab pos="342892" algn="l"/>
              </a:tabLst>
            </a:pPr>
            <a:r>
              <a:rPr lang="en-GB" sz="1900" dirty="0">
                <a:solidFill>
                  <a:schemeClr val="tx1"/>
                </a:solidFill>
                <a:latin typeface="Calibri" panose="020F0502020204030204" pitchFamily="34" charset="0"/>
                <a:cs typeface="Calibri" panose="020F0502020204030204" pitchFamily="34" charset="0"/>
              </a:rPr>
              <a:t>Children under 16 are least likely to try vapes. 10.4% of 11-15 year olds have tried vaping, compared to 29.1% of 16-17 year olds. Among 18 year olds 40.8% report having tried a vape</a:t>
            </a:r>
          </a:p>
          <a:p>
            <a:pPr marL="257168" indent="-257168">
              <a:spcBef>
                <a:spcPts val="0"/>
              </a:spcBef>
              <a:buSzPts val="1000"/>
              <a:buFont typeface="Symbol" panose="05050102010706020507" pitchFamily="18" charset="2"/>
              <a:buChar char=""/>
              <a:tabLst>
                <a:tab pos="342892" algn="l"/>
              </a:tabLst>
            </a:pPr>
            <a:endParaRPr lang="en-GB" sz="1900" dirty="0">
              <a:solidFill>
                <a:schemeClr val="tx1"/>
              </a:solidFill>
              <a:latin typeface="Calibri" panose="020F0502020204030204" pitchFamily="34" charset="0"/>
              <a:cs typeface="Calibri" panose="020F0502020204030204" pitchFamily="34" charset="0"/>
            </a:endParaRPr>
          </a:p>
          <a:p>
            <a:pPr marL="257168" indent="-257168">
              <a:spcBef>
                <a:spcPts val="0"/>
              </a:spcBef>
              <a:buSzPts val="1000"/>
              <a:buFont typeface="Symbol" panose="05050102010706020507" pitchFamily="18" charset="2"/>
              <a:buChar char=""/>
              <a:tabLst>
                <a:tab pos="342892" algn="l"/>
              </a:tabLst>
            </a:pPr>
            <a:r>
              <a:rPr lang="en-GB" sz="1900" dirty="0">
                <a:solidFill>
                  <a:schemeClr val="tx1"/>
                </a:solidFill>
                <a:latin typeface="Calibri" panose="020F0502020204030204" pitchFamily="34" charset="0"/>
                <a:cs typeface="Calibri" panose="020F0502020204030204" pitchFamily="34" charset="0"/>
              </a:rPr>
              <a:t>Use of vaping among 11-17 year olds who have never smoked remains low and largely experimental, while 7.5% of never smokers have tried an e-cigarette in 2022 only 1.7% report at least monthly use</a:t>
            </a:r>
          </a:p>
          <a:p>
            <a:pPr marL="0" indent="0">
              <a:spcBef>
                <a:spcPts val="0"/>
              </a:spcBef>
              <a:buSzPts val="1000"/>
              <a:buNone/>
              <a:tabLst>
                <a:tab pos="342892" algn="l"/>
              </a:tabLst>
            </a:pPr>
            <a:endParaRPr lang="en-GB" sz="1900" dirty="0">
              <a:solidFill>
                <a:srgbClr val="202020"/>
              </a:solidFill>
              <a:latin typeface="Helvetica" panose="020B0604020202020204" pitchFamily="34" charset="0"/>
              <a:ea typeface="Calibri" panose="020F0502020204030204" pitchFamily="34" charset="0"/>
            </a:endParaRPr>
          </a:p>
          <a:p>
            <a:pPr marL="0" indent="0">
              <a:spcBef>
                <a:spcPts val="0"/>
              </a:spcBef>
              <a:buSzPts val="1000"/>
              <a:buNone/>
              <a:tabLst>
                <a:tab pos="342892" algn="l"/>
              </a:tabLst>
            </a:pPr>
            <a:r>
              <a:rPr lang="en-GB" sz="1900" dirty="0">
                <a:hlinkClick r:id="rId2"/>
              </a:rPr>
              <a:t>Use-of-e-cigarettes-among-young-people-in-Great-Britain-2022.pdf (ash.org.uk)</a:t>
            </a:r>
            <a:r>
              <a:rPr lang="en-GB" sz="1500" dirty="0">
                <a:solidFill>
                  <a:srgbClr val="202020"/>
                </a:solidFill>
                <a:latin typeface="Helvetica" panose="020B0604020202020204" pitchFamily="34" charset="0"/>
                <a:ea typeface="Calibri" panose="020F0502020204030204" pitchFamily="34" charset="0"/>
              </a:rPr>
              <a:t>	</a:t>
            </a:r>
            <a:endParaRPr lang="en-GB" sz="2100" b="1" dirty="0"/>
          </a:p>
          <a:p>
            <a:pPr>
              <a:spcBef>
                <a:spcPts val="0"/>
              </a:spcBef>
            </a:pPr>
            <a:endParaRPr lang="en-GB" dirty="0"/>
          </a:p>
        </p:txBody>
      </p:sp>
      <p:sp>
        <p:nvSpPr>
          <p:cNvPr id="5" name="Title 1">
            <a:extLst>
              <a:ext uri="{FF2B5EF4-FFF2-40B4-BE49-F238E27FC236}">
                <a16:creationId xmlns:a16="http://schemas.microsoft.com/office/drawing/2014/main" id="{BCF10852-D003-9051-BC67-7F333FEE7CD3}"/>
              </a:ext>
            </a:extLst>
          </p:cNvPr>
          <p:cNvSpPr txBox="1">
            <a:spLocks/>
          </p:cNvSpPr>
          <p:nvPr/>
        </p:nvSpPr>
        <p:spPr>
          <a:xfrm>
            <a:off x="1076960" y="125825"/>
            <a:ext cx="6532880" cy="857250"/>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5"/>
              </a:buClr>
              <a:buSzPts val="4000"/>
              <a:buFont typeface="Calibri"/>
              <a:buNone/>
              <a:defRPr sz="4000" b="0" i="0" u="none" strike="noStrike" cap="none">
                <a:solidFill>
                  <a:schemeClr val="accent5"/>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GB" sz="3200" dirty="0">
                <a:latin typeface="Calibri" panose="020F0502020204030204" pitchFamily="34" charset="0"/>
                <a:cs typeface="Calibri" panose="020F0502020204030204" pitchFamily="34" charset="0"/>
              </a:rPr>
              <a:t>ASH Smokefree GB youth survey on vaping prevalence among CYP: 2022</a:t>
            </a:r>
          </a:p>
        </p:txBody>
      </p:sp>
    </p:spTree>
    <p:extLst>
      <p:ext uri="{BB962C8B-B14F-4D97-AF65-F5344CB8AC3E}">
        <p14:creationId xmlns:p14="http://schemas.microsoft.com/office/powerpoint/2010/main" val="10290535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53"/>
        <p:cNvGrpSpPr/>
        <p:nvPr/>
      </p:nvGrpSpPr>
      <p:grpSpPr>
        <a:xfrm>
          <a:off x="0" y="0"/>
          <a:ext cx="0" cy="0"/>
          <a:chOff x="0" y="0"/>
          <a:chExt cx="0" cy="0"/>
        </a:xfrm>
      </p:grpSpPr>
      <p:sp>
        <p:nvSpPr>
          <p:cNvPr id="254" name="Google Shape;254;p29"/>
          <p:cNvSpPr txBox="1">
            <a:spLocks noGrp="1"/>
          </p:cNvSpPr>
          <p:nvPr>
            <p:ph type="title"/>
          </p:nvPr>
        </p:nvSpPr>
        <p:spPr>
          <a:xfrm>
            <a:off x="457200" y="479667"/>
            <a:ext cx="8229600" cy="85725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accent5"/>
              </a:buClr>
              <a:buSzPts val="4000"/>
              <a:buFont typeface="Calibri"/>
              <a:buNone/>
            </a:pPr>
            <a:r>
              <a:rPr lang="en-GB" dirty="0"/>
              <a:t>Debate and discussion</a:t>
            </a:r>
            <a:endParaRPr dirty="0"/>
          </a:p>
        </p:txBody>
      </p:sp>
      <p:sp>
        <p:nvSpPr>
          <p:cNvPr id="255" name="Google Shape;255;p29"/>
          <p:cNvSpPr txBox="1">
            <a:spLocks noGrp="1"/>
          </p:cNvSpPr>
          <p:nvPr>
            <p:ph type="body" idx="1"/>
          </p:nvPr>
        </p:nvSpPr>
        <p:spPr>
          <a:xfrm>
            <a:off x="457200" y="1439889"/>
            <a:ext cx="8229600" cy="2878538"/>
          </a:xfrm>
          <a:prstGeom prst="rect">
            <a:avLst/>
          </a:prstGeom>
          <a:noFill/>
          <a:ln>
            <a:noFill/>
          </a:ln>
        </p:spPr>
        <p:txBody>
          <a:bodyPr spcFirstLastPara="1" wrap="square" lIns="91425" tIns="45700" rIns="91425" bIns="45700" anchor="t" anchorCtr="0">
            <a:normAutofit lnSpcReduction="10000"/>
          </a:bodyPr>
          <a:lstStyle/>
          <a:p>
            <a:pPr marL="0" lvl="0" indent="0" algn="l" rtl="0">
              <a:spcBef>
                <a:spcPts val="0"/>
              </a:spcBef>
              <a:spcAft>
                <a:spcPts val="0"/>
              </a:spcAft>
              <a:buClr>
                <a:srgbClr val="595959"/>
              </a:buClr>
              <a:buSzPts val="2400"/>
              <a:buNone/>
            </a:pPr>
            <a:r>
              <a:rPr lang="en-GB" dirty="0">
                <a:solidFill>
                  <a:schemeClr val="tx1"/>
                </a:solidFill>
              </a:rPr>
              <a:t>Key questions:</a:t>
            </a:r>
            <a:endParaRPr dirty="0">
              <a:solidFill>
                <a:schemeClr val="tx1"/>
              </a:solidFill>
            </a:endParaRPr>
          </a:p>
          <a:p>
            <a:pPr marL="342900" indent="-342900"/>
            <a:r>
              <a:rPr lang="en-GB" dirty="0">
                <a:solidFill>
                  <a:schemeClr val="tx1"/>
                </a:solidFill>
              </a:rPr>
              <a:t>What do they think about smoking…?</a:t>
            </a:r>
          </a:p>
          <a:p>
            <a:pPr marL="800100" lvl="1" indent="-342900">
              <a:buSzPts val="2400"/>
              <a:buChar char="•"/>
            </a:pPr>
            <a:r>
              <a:rPr lang="en-GB" sz="2400" dirty="0">
                <a:solidFill>
                  <a:schemeClr val="tx1"/>
                </a:solidFill>
              </a:rPr>
              <a:t>…and what do they think about vaping…?</a:t>
            </a:r>
          </a:p>
          <a:p>
            <a:pPr marL="800100" lvl="1" indent="-342900">
              <a:buSzPts val="2400"/>
              <a:buChar char="•"/>
            </a:pPr>
            <a:r>
              <a:rPr lang="en-GB" sz="2400" dirty="0">
                <a:solidFill>
                  <a:schemeClr val="tx1"/>
                </a:solidFill>
              </a:rPr>
              <a:t>…what is the difference?</a:t>
            </a:r>
            <a:endParaRPr sz="2400" dirty="0">
              <a:solidFill>
                <a:schemeClr val="tx1"/>
              </a:solidFill>
            </a:endParaRPr>
          </a:p>
          <a:p>
            <a:pPr marL="342900" lvl="0" indent="-342900" algn="l" rtl="0">
              <a:spcBef>
                <a:spcPts val="1200"/>
              </a:spcBef>
              <a:spcAft>
                <a:spcPts val="0"/>
              </a:spcAft>
              <a:buClr>
                <a:srgbClr val="595959"/>
              </a:buClr>
              <a:buSzPts val="2400"/>
              <a:buChar char="•"/>
            </a:pPr>
            <a:r>
              <a:rPr lang="en-GB" dirty="0">
                <a:solidFill>
                  <a:schemeClr val="tx1"/>
                </a:solidFill>
              </a:rPr>
              <a:t>Do they know people who smoke or vape?</a:t>
            </a:r>
            <a:endParaRPr dirty="0">
              <a:solidFill>
                <a:schemeClr val="tx1"/>
              </a:solidFill>
            </a:endParaRPr>
          </a:p>
          <a:p>
            <a:pPr marL="342900" lvl="0" indent="-342900" algn="l" rtl="0">
              <a:spcBef>
                <a:spcPts val="1200"/>
              </a:spcBef>
              <a:spcAft>
                <a:spcPts val="0"/>
              </a:spcAft>
              <a:buClr>
                <a:srgbClr val="595959"/>
              </a:buClr>
              <a:buSzPts val="2400"/>
              <a:buChar char="•"/>
            </a:pPr>
            <a:r>
              <a:rPr lang="en-GB" dirty="0">
                <a:solidFill>
                  <a:schemeClr val="tx1"/>
                </a:solidFill>
              </a:rPr>
              <a:t>Why do they think people smoke or vape?</a:t>
            </a:r>
            <a:endParaRPr dirty="0">
              <a:solidFill>
                <a:schemeClr val="tx1"/>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59"/>
        <p:cNvGrpSpPr/>
        <p:nvPr/>
      </p:nvGrpSpPr>
      <p:grpSpPr>
        <a:xfrm>
          <a:off x="0" y="0"/>
          <a:ext cx="0" cy="0"/>
          <a:chOff x="0" y="0"/>
          <a:chExt cx="0" cy="0"/>
        </a:xfrm>
      </p:grpSpPr>
      <p:sp>
        <p:nvSpPr>
          <p:cNvPr id="260" name="Google Shape;260;p30"/>
          <p:cNvSpPr txBox="1">
            <a:spLocks noGrp="1"/>
          </p:cNvSpPr>
          <p:nvPr>
            <p:ph type="title"/>
          </p:nvPr>
        </p:nvSpPr>
        <p:spPr>
          <a:xfrm>
            <a:off x="457200" y="479667"/>
            <a:ext cx="8229600" cy="85725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accent5"/>
              </a:buClr>
              <a:buSzPts val="4000"/>
              <a:buFont typeface="Calibri"/>
              <a:buNone/>
            </a:pPr>
            <a:r>
              <a:rPr lang="en-GB" dirty="0"/>
              <a:t>Debate and discussion</a:t>
            </a:r>
            <a:endParaRPr dirty="0"/>
          </a:p>
        </p:txBody>
      </p:sp>
      <p:sp>
        <p:nvSpPr>
          <p:cNvPr id="261" name="Google Shape;261;p30"/>
          <p:cNvSpPr txBox="1">
            <a:spLocks noGrp="1"/>
          </p:cNvSpPr>
          <p:nvPr>
            <p:ph type="body" idx="1"/>
          </p:nvPr>
        </p:nvSpPr>
        <p:spPr>
          <a:xfrm>
            <a:off x="457200" y="1439889"/>
            <a:ext cx="8229600" cy="2878538"/>
          </a:xfrm>
          <a:prstGeom prst="rect">
            <a:avLst/>
          </a:prstGeom>
          <a:noFill/>
          <a:ln>
            <a:noFill/>
          </a:ln>
        </p:spPr>
        <p:txBody>
          <a:bodyPr spcFirstLastPara="1" wrap="square" lIns="91425" tIns="45700" rIns="91425" bIns="45700" anchor="t" anchorCtr="0">
            <a:normAutofit fontScale="92500" lnSpcReduction="20000"/>
          </a:bodyPr>
          <a:lstStyle/>
          <a:p>
            <a:pPr marL="0" lvl="0" indent="0" algn="l" rtl="0">
              <a:spcBef>
                <a:spcPts val="0"/>
              </a:spcBef>
              <a:spcAft>
                <a:spcPts val="0"/>
              </a:spcAft>
              <a:buClr>
                <a:srgbClr val="595959"/>
              </a:buClr>
              <a:buSzPct val="100000"/>
              <a:buNone/>
            </a:pPr>
            <a:r>
              <a:rPr lang="en-GB" sz="2000" dirty="0">
                <a:solidFill>
                  <a:schemeClr val="tx1"/>
                </a:solidFill>
              </a:rPr>
              <a:t>Key questions:</a:t>
            </a:r>
            <a:endParaRPr dirty="0">
              <a:solidFill>
                <a:schemeClr val="tx1"/>
              </a:solidFill>
            </a:endParaRPr>
          </a:p>
          <a:p>
            <a:pPr marL="342900" lvl="0" indent="-342900" algn="l" rtl="0">
              <a:spcBef>
                <a:spcPts val="1200"/>
              </a:spcBef>
              <a:spcAft>
                <a:spcPts val="0"/>
              </a:spcAft>
              <a:buClr>
                <a:srgbClr val="595959"/>
              </a:buClr>
              <a:buSzPct val="100000"/>
              <a:buChar char="•"/>
            </a:pPr>
            <a:r>
              <a:rPr lang="en-GB" sz="2000" dirty="0">
                <a:solidFill>
                  <a:schemeClr val="tx1"/>
                </a:solidFill>
              </a:rPr>
              <a:t>Discuss the different reasons why children may smoke or vape – give examples such as wanting to fit in, curiosity, stress. Talk through effective ways to respond if they ever feel pressured to try either and practise responding together. More information can be found here to support these conversations - </a:t>
            </a:r>
            <a:r>
              <a:rPr lang="en-GB" sz="2000" u="sng" dirty="0">
                <a:solidFill>
                  <a:schemeClr val="tx1"/>
                </a:solidFill>
                <a:hlinkClick r:id="rId3"/>
              </a:rPr>
              <a:t>Feeling pressured to take drugs? Here are 10 ways to deal with it | FRANK (talktofrank.com)</a:t>
            </a:r>
            <a:r>
              <a:rPr lang="en-GB" sz="2000" u="sng" dirty="0">
                <a:solidFill>
                  <a:schemeClr val="tx1"/>
                </a:solidFill>
              </a:rPr>
              <a:t>.</a:t>
            </a:r>
            <a:endParaRPr sz="2000" dirty="0">
              <a:solidFill>
                <a:schemeClr val="tx1"/>
              </a:solidFill>
            </a:endParaRPr>
          </a:p>
          <a:p>
            <a:pPr marL="342900" lvl="0" indent="-342900" algn="l" rtl="0">
              <a:spcBef>
                <a:spcPts val="1200"/>
              </a:spcBef>
              <a:spcAft>
                <a:spcPts val="0"/>
              </a:spcAft>
              <a:buClr>
                <a:srgbClr val="595959"/>
              </a:buClr>
              <a:buSzPct val="100000"/>
              <a:buChar char="•"/>
            </a:pPr>
            <a:r>
              <a:rPr lang="en-GB" sz="2000" dirty="0">
                <a:solidFill>
                  <a:schemeClr val="tx1"/>
                </a:solidFill>
              </a:rPr>
              <a:t>Explain the facts.</a:t>
            </a:r>
            <a:endParaRPr dirty="0">
              <a:solidFill>
                <a:schemeClr val="tx1"/>
              </a:solidFill>
            </a:endParaRPr>
          </a:p>
          <a:p>
            <a:pPr marL="342900" lvl="0" indent="-342900" algn="l" rtl="0">
              <a:spcBef>
                <a:spcPts val="1200"/>
              </a:spcBef>
              <a:spcAft>
                <a:spcPts val="0"/>
              </a:spcAft>
              <a:buClr>
                <a:srgbClr val="595959"/>
              </a:buClr>
              <a:buSzPct val="100000"/>
              <a:buChar char="•"/>
            </a:pPr>
            <a:r>
              <a:rPr lang="en-GB" sz="2000" dirty="0">
                <a:solidFill>
                  <a:schemeClr val="tx1"/>
                </a:solidFill>
              </a:rPr>
              <a:t>Discuss why nicotine vapes are not for non-smokers and children but </a:t>
            </a:r>
            <a:br>
              <a:rPr lang="en-GB" sz="2000" dirty="0">
                <a:solidFill>
                  <a:schemeClr val="tx1"/>
                </a:solidFill>
              </a:rPr>
            </a:br>
            <a:r>
              <a:rPr lang="en-GB" sz="2000" dirty="0">
                <a:solidFill>
                  <a:schemeClr val="tx1"/>
                </a:solidFill>
              </a:rPr>
              <a:t>are an effective quitting aid for adult smokers.</a:t>
            </a:r>
            <a:endParaRPr dirty="0">
              <a:solidFill>
                <a:schemeClr val="tx1"/>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65"/>
        <p:cNvGrpSpPr/>
        <p:nvPr/>
      </p:nvGrpSpPr>
      <p:grpSpPr>
        <a:xfrm>
          <a:off x="0" y="0"/>
          <a:ext cx="0" cy="0"/>
          <a:chOff x="0" y="0"/>
          <a:chExt cx="0" cy="0"/>
        </a:xfrm>
      </p:grpSpPr>
      <p:sp>
        <p:nvSpPr>
          <p:cNvPr id="266" name="Google Shape;266;p31"/>
          <p:cNvSpPr txBox="1">
            <a:spLocks noGrp="1"/>
          </p:cNvSpPr>
          <p:nvPr>
            <p:ph type="title"/>
          </p:nvPr>
        </p:nvSpPr>
        <p:spPr>
          <a:xfrm>
            <a:off x="457200" y="145560"/>
            <a:ext cx="8229600" cy="857250"/>
          </a:xfrm>
        </p:spPr>
        <p:txBody>
          <a:bodyPr/>
          <a:lstStyle/>
          <a:p>
            <a:pPr lvl="0"/>
            <a:r>
              <a:rPr lang="en-GB" dirty="0"/>
              <a:t>Debate and discussion</a:t>
            </a:r>
          </a:p>
        </p:txBody>
      </p:sp>
      <p:sp>
        <p:nvSpPr>
          <p:cNvPr id="267" name="Google Shape;267;p31"/>
          <p:cNvSpPr txBox="1">
            <a:spLocks noGrp="1"/>
          </p:cNvSpPr>
          <p:nvPr>
            <p:ph type="body" idx="1"/>
          </p:nvPr>
        </p:nvSpPr>
        <p:spPr>
          <a:xfrm>
            <a:off x="457200" y="879231"/>
            <a:ext cx="8229600" cy="3336224"/>
          </a:xfrm>
        </p:spPr>
        <p:txBody>
          <a:bodyPr>
            <a:normAutofit fontScale="70000" lnSpcReduction="20000"/>
          </a:bodyPr>
          <a:lstStyle/>
          <a:p>
            <a:pPr marL="76200" lvl="0" indent="0">
              <a:buNone/>
            </a:pPr>
            <a:r>
              <a:rPr lang="en-GB" dirty="0">
                <a:solidFill>
                  <a:schemeClr val="tx1"/>
                </a:solidFill>
              </a:rPr>
              <a:t>If a child confides that they are a smoker or a vaper try to understand why they are smoking or vaping by asking questions like “What do you enjoy about smoking or vaping?” Or “How does smoking or vaping make you feel?”. Understanding this might help you to understand their needs and discuss other ways to meet their needs.  </a:t>
            </a:r>
          </a:p>
          <a:p>
            <a:pPr marL="76200" lvl="0" indent="0">
              <a:buNone/>
            </a:pPr>
            <a:r>
              <a:rPr lang="en-GB" dirty="0">
                <a:solidFill>
                  <a:schemeClr val="tx1"/>
                </a:solidFill>
              </a:rPr>
              <a:t>Make a referral, where appropriate, to the school nurse, pastoral lead, safeguarding lead who can then seek support re: vaping or stopping smoking</a:t>
            </a:r>
          </a:p>
          <a:p>
            <a:pPr marL="76200" lvl="0" indent="0">
              <a:buNone/>
            </a:pPr>
            <a:r>
              <a:rPr lang="en-GB" dirty="0">
                <a:solidFill>
                  <a:schemeClr val="tx1"/>
                </a:solidFill>
              </a:rPr>
              <a:t>Additionally children and young people can be directed to Talk to FRANK telephone support </a:t>
            </a:r>
            <a:r>
              <a:rPr lang="en-GB" b="1" dirty="0">
                <a:solidFill>
                  <a:schemeClr val="tx1"/>
                </a:solidFill>
              </a:rPr>
              <a:t>0300 123 6600</a:t>
            </a:r>
            <a:r>
              <a:rPr lang="en-GB" dirty="0">
                <a:solidFill>
                  <a:schemeClr val="tx1"/>
                </a:solidFill>
              </a:rPr>
              <a:t> for confidential advice</a:t>
            </a:r>
          </a:p>
          <a:p>
            <a:pPr marL="76200" lvl="0" indent="0">
              <a:buNone/>
            </a:pPr>
            <a:r>
              <a:rPr lang="en-GB" dirty="0">
                <a:solidFill>
                  <a:schemeClr val="tx1"/>
                </a:solidFill>
              </a:rPr>
              <a:t>Provide information on the school smoking and vaping policies - children should not be </a:t>
            </a:r>
            <a:br>
              <a:rPr lang="en-GB" dirty="0">
                <a:solidFill>
                  <a:schemeClr val="tx1"/>
                </a:solidFill>
              </a:rPr>
            </a:br>
            <a:r>
              <a:rPr lang="en-GB" dirty="0">
                <a:solidFill>
                  <a:schemeClr val="tx1"/>
                </a:solidFill>
              </a:rPr>
              <a:t>excluded from school for vaping or smoking, unless it is associated with other disruptive behaviour which justifies this.</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271"/>
        <p:cNvGrpSpPr/>
        <p:nvPr/>
      </p:nvGrpSpPr>
      <p:grpSpPr>
        <a:xfrm>
          <a:off x="0" y="0"/>
          <a:ext cx="0" cy="0"/>
          <a:chOff x="0" y="0"/>
          <a:chExt cx="0" cy="0"/>
        </a:xfrm>
      </p:grpSpPr>
      <p:sp>
        <p:nvSpPr>
          <p:cNvPr id="272" name="Google Shape;272;p32"/>
          <p:cNvSpPr txBox="1">
            <a:spLocks noGrp="1"/>
          </p:cNvSpPr>
          <p:nvPr>
            <p:ph type="title"/>
          </p:nvPr>
        </p:nvSpPr>
        <p:spPr/>
        <p:txBody>
          <a:bodyPr/>
          <a:lstStyle/>
          <a:p>
            <a:pPr lvl="0"/>
            <a:r>
              <a:rPr lang="en-GB"/>
              <a:t>Further reading and helpful info</a:t>
            </a:r>
          </a:p>
        </p:txBody>
      </p:sp>
      <p:sp>
        <p:nvSpPr>
          <p:cNvPr id="273" name="Google Shape;273;p32"/>
          <p:cNvSpPr txBox="1">
            <a:spLocks noGrp="1"/>
          </p:cNvSpPr>
          <p:nvPr>
            <p:ph type="body" idx="1"/>
          </p:nvPr>
        </p:nvSpPr>
        <p:spPr>
          <a:xfrm>
            <a:off x="457200" y="1257009"/>
            <a:ext cx="3367454" cy="2878538"/>
          </a:xfrm>
        </p:spPr>
        <p:txBody>
          <a:bodyPr>
            <a:noAutofit/>
          </a:bodyPr>
          <a:lstStyle/>
          <a:p>
            <a:pPr marL="76200" indent="0">
              <a:spcBef>
                <a:spcPts val="0"/>
              </a:spcBef>
              <a:buNone/>
            </a:pPr>
            <a:r>
              <a:rPr lang="en-GB" sz="1600" dirty="0">
                <a:latin typeface="Calibri" panose="020F0502020204030204" pitchFamily="34" charset="0"/>
                <a:cs typeface="Calibri" panose="020F0502020204030204" pitchFamily="34" charset="0"/>
                <a:hlinkClick r:id="rId3"/>
              </a:rPr>
              <a:t>8</a:t>
            </a:r>
            <a:r>
              <a:rPr lang="en-GB" sz="1600" baseline="30000" dirty="0">
                <a:latin typeface="Calibri" panose="020F0502020204030204" pitchFamily="34" charset="0"/>
                <a:cs typeface="Calibri" panose="020F0502020204030204" pitchFamily="34" charset="0"/>
                <a:hlinkClick r:id="rId3"/>
              </a:rPr>
              <a:t>th</a:t>
            </a:r>
            <a:r>
              <a:rPr lang="en-GB" sz="1600" dirty="0">
                <a:latin typeface="Calibri" panose="020F0502020204030204" pitchFamily="34" charset="0"/>
                <a:cs typeface="Calibri" panose="020F0502020204030204" pitchFamily="34" charset="0"/>
                <a:hlinkClick r:id="rId3"/>
              </a:rPr>
              <a:t> OHID evidence review</a:t>
            </a:r>
            <a:endParaRPr lang="en-GB" sz="1600" dirty="0">
              <a:latin typeface="Calibri" panose="020F0502020204030204" pitchFamily="34" charset="0"/>
              <a:cs typeface="Calibri" panose="020F0502020204030204" pitchFamily="34" charset="0"/>
            </a:endParaRPr>
          </a:p>
          <a:p>
            <a:pPr marL="76200" indent="0">
              <a:spcBef>
                <a:spcPts val="0"/>
              </a:spcBef>
              <a:buNone/>
            </a:pPr>
            <a:endParaRPr lang="en-GB" sz="1600" dirty="0">
              <a:hlinkClick r:id="rId4"/>
            </a:endParaRPr>
          </a:p>
          <a:p>
            <a:pPr marL="76200" indent="0">
              <a:spcBef>
                <a:spcPts val="0"/>
              </a:spcBef>
              <a:buNone/>
            </a:pPr>
            <a:r>
              <a:rPr lang="en-GB" sz="1600" dirty="0">
                <a:hlinkClick r:id="rId4"/>
              </a:rPr>
              <a:t>www.freshquit.co.uk</a:t>
            </a:r>
          </a:p>
          <a:p>
            <a:pPr marL="76200" indent="0">
              <a:spcBef>
                <a:spcPts val="0"/>
              </a:spcBef>
              <a:buNone/>
            </a:pPr>
            <a:endParaRPr lang="en-GB" sz="1600" dirty="0">
              <a:hlinkClick r:id="rId4"/>
            </a:endParaRPr>
          </a:p>
          <a:p>
            <a:pPr marL="76200" indent="0">
              <a:spcBef>
                <a:spcPts val="0"/>
              </a:spcBef>
              <a:buNone/>
            </a:pPr>
            <a:r>
              <a:rPr lang="en-GB" sz="1600" dirty="0">
                <a:hlinkClick r:id="rId5"/>
              </a:rPr>
              <a:t>ADPHNE Position Statement on Nicotine Vaping</a:t>
            </a:r>
            <a:endParaRPr lang="en-GB" sz="1600" dirty="0"/>
          </a:p>
          <a:p>
            <a:pPr marL="76200" indent="0">
              <a:spcBef>
                <a:spcPts val="0"/>
              </a:spcBef>
              <a:buNone/>
            </a:pPr>
            <a:endParaRPr lang="en-GB" sz="1600" dirty="0"/>
          </a:p>
          <a:p>
            <a:pPr marL="76200" indent="0">
              <a:spcBef>
                <a:spcPts val="0"/>
              </a:spcBef>
              <a:buNone/>
            </a:pPr>
            <a:r>
              <a:rPr lang="en-GB" sz="1600" dirty="0">
                <a:hlinkClick r:id="rId6"/>
              </a:rPr>
              <a:t>ADPHNE youth vaping factsheet</a:t>
            </a:r>
            <a:endParaRPr lang="en-GB" sz="1600" dirty="0">
              <a:hlinkClick r:id="rId4"/>
            </a:endParaRPr>
          </a:p>
          <a:p>
            <a:pPr marL="76200" indent="0">
              <a:spcBef>
                <a:spcPts val="0"/>
              </a:spcBef>
              <a:buNone/>
            </a:pPr>
            <a:endParaRPr lang="en-GB" sz="1600" dirty="0">
              <a:hlinkClick r:id="rId7"/>
            </a:endParaRPr>
          </a:p>
          <a:p>
            <a:pPr marL="76200" indent="0">
              <a:spcBef>
                <a:spcPts val="0"/>
              </a:spcBef>
              <a:buNone/>
            </a:pPr>
            <a:r>
              <a:rPr lang="en-GB" sz="1600" dirty="0">
                <a:hlinkClick r:id="rId8" action="ppaction://hlinkfile"/>
              </a:rPr>
              <a:t>OHID Better Health site</a:t>
            </a:r>
            <a:endParaRPr lang="en-GB" sz="1600" dirty="0">
              <a:hlinkClick r:id="rId7"/>
            </a:endParaRPr>
          </a:p>
        </p:txBody>
      </p:sp>
      <p:sp>
        <p:nvSpPr>
          <p:cNvPr id="5" name="TextBox 4"/>
          <p:cNvSpPr txBox="1"/>
          <p:nvPr/>
        </p:nvSpPr>
        <p:spPr>
          <a:xfrm>
            <a:off x="4097215" y="1230923"/>
            <a:ext cx="4246685" cy="2308324"/>
          </a:xfrm>
          <a:prstGeom prst="rect">
            <a:avLst/>
          </a:prstGeom>
          <a:noFill/>
        </p:spPr>
        <p:txBody>
          <a:bodyPr wrap="square" rtlCol="0">
            <a:spAutoFit/>
          </a:bodyPr>
          <a:lstStyle/>
          <a:p>
            <a:r>
              <a:rPr lang="en-GB" sz="1600" dirty="0">
                <a:latin typeface="Calibri" panose="020F0502020204030204" pitchFamily="34" charset="0"/>
                <a:cs typeface="Calibri" panose="020F0502020204030204" pitchFamily="34" charset="0"/>
                <a:hlinkClick r:id="rId9"/>
              </a:rPr>
              <a:t>Use of e-cigarettes among young people – ASH</a:t>
            </a:r>
          </a:p>
          <a:p>
            <a:endParaRPr lang="en-GB" sz="1600" dirty="0">
              <a:latin typeface="Calibri" panose="020F0502020204030204" pitchFamily="34" charset="0"/>
              <a:cs typeface="Calibri" panose="020F0502020204030204" pitchFamily="34" charset="0"/>
              <a:hlinkClick r:id="rId9"/>
            </a:endParaRPr>
          </a:p>
          <a:p>
            <a:r>
              <a:rPr lang="en-GB" sz="1600" dirty="0">
                <a:latin typeface="Calibri" panose="020F0502020204030204" pitchFamily="34" charset="0"/>
                <a:cs typeface="Calibri" panose="020F0502020204030204" pitchFamily="34" charset="0"/>
                <a:hlinkClick r:id="rId9"/>
              </a:rPr>
              <a:t>Vapes | FRANK (talktofrank.com)</a:t>
            </a:r>
            <a:endParaRPr lang="en-GB" sz="1600" dirty="0">
              <a:latin typeface="Calibri" panose="020F0502020204030204" pitchFamily="34" charset="0"/>
              <a:cs typeface="Calibri" panose="020F0502020204030204" pitchFamily="34" charset="0"/>
            </a:endParaRPr>
          </a:p>
          <a:p>
            <a:endParaRPr lang="en-GB" sz="1600" dirty="0">
              <a:latin typeface="Calibri" panose="020F0502020204030204" pitchFamily="34" charset="0"/>
              <a:cs typeface="Calibri" panose="020F0502020204030204" pitchFamily="34" charset="0"/>
              <a:hlinkClick r:id="rId4"/>
            </a:endParaRPr>
          </a:p>
          <a:p>
            <a:r>
              <a:rPr lang="en-GB" sz="1600" dirty="0">
                <a:latin typeface="Calibri" panose="020F0502020204030204" pitchFamily="34" charset="0"/>
                <a:cs typeface="Calibri" panose="020F0502020204030204" pitchFamily="34" charset="0"/>
                <a:hlinkClick r:id="rId4"/>
              </a:rPr>
              <a:t>ASH-brief-for-local-authorities-on-youth-vaping.pdf</a:t>
            </a:r>
            <a:endParaRPr lang="en-GB" sz="1600" dirty="0">
              <a:latin typeface="Calibri" panose="020F0502020204030204" pitchFamily="34" charset="0"/>
              <a:cs typeface="Calibri" panose="020F0502020204030204" pitchFamily="34" charset="0"/>
            </a:endParaRPr>
          </a:p>
          <a:p>
            <a:endParaRPr lang="en-GB" sz="1600" dirty="0">
              <a:latin typeface="Calibri" panose="020F0502020204030204" pitchFamily="34" charset="0"/>
              <a:cs typeface="Calibri" panose="020F0502020204030204" pitchFamily="34" charset="0"/>
              <a:hlinkClick r:id="rId10"/>
            </a:endParaRPr>
          </a:p>
          <a:p>
            <a:r>
              <a:rPr lang="en-GB" sz="1600" dirty="0">
                <a:latin typeface="Calibri" panose="020F0502020204030204" pitchFamily="34" charset="0"/>
                <a:cs typeface="Calibri" panose="020F0502020204030204" pitchFamily="34" charset="0"/>
                <a:hlinkClick r:id="rId10"/>
              </a:rPr>
              <a:t>ASH guidance for schools and colleges</a:t>
            </a:r>
            <a:endParaRPr lang="en-GB" sz="1600" dirty="0">
              <a:latin typeface="Calibri" panose="020F0502020204030204" pitchFamily="34" charset="0"/>
              <a:cs typeface="Calibri" panose="020F0502020204030204" pitchFamily="34" charset="0"/>
            </a:endParaRPr>
          </a:p>
          <a:p>
            <a:endParaRPr lang="en-GB" sz="1600" dirty="0">
              <a:latin typeface="Calibri" panose="020F0502020204030204" pitchFamily="34" charset="0"/>
              <a:cs typeface="Calibri" panose="020F0502020204030204" pitchFamily="34" charset="0"/>
              <a:hlinkClick r:id="rId3"/>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E2788D-D079-0A43-063E-C9D84DA21A20}"/>
              </a:ext>
            </a:extLst>
          </p:cNvPr>
          <p:cNvSpPr>
            <a:spLocks noGrp="1"/>
          </p:cNvSpPr>
          <p:nvPr>
            <p:ph type="title"/>
          </p:nvPr>
        </p:nvSpPr>
        <p:spPr>
          <a:xfrm>
            <a:off x="1305560" y="412759"/>
            <a:ext cx="6532880" cy="857250"/>
          </a:xfrm>
        </p:spPr>
        <p:txBody>
          <a:bodyPr>
            <a:noAutofit/>
          </a:bodyPr>
          <a:lstStyle/>
          <a:p>
            <a:r>
              <a:rPr lang="en-GB" sz="3200" dirty="0">
                <a:effectLst/>
                <a:latin typeface="Calibri" panose="020F0502020204030204" pitchFamily="34" charset="0"/>
                <a:cs typeface="Calibri" panose="020F0502020204030204" pitchFamily="34" charset="0"/>
              </a:rPr>
              <a:t>ASH Smokefree GB youth survey on vaping prevalence among CYP: </a:t>
            </a:r>
            <a:r>
              <a:rPr lang="en-GB" sz="3200" dirty="0">
                <a:latin typeface="Calibri" panose="020F0502020204030204" pitchFamily="34" charset="0"/>
                <a:cs typeface="Calibri" panose="020F0502020204030204" pitchFamily="34" charset="0"/>
              </a:rPr>
              <a:t>2022</a:t>
            </a:r>
          </a:p>
        </p:txBody>
      </p:sp>
      <p:sp>
        <p:nvSpPr>
          <p:cNvPr id="3" name="Content Placeholder 2">
            <a:extLst>
              <a:ext uri="{FF2B5EF4-FFF2-40B4-BE49-F238E27FC236}">
                <a16:creationId xmlns:a16="http://schemas.microsoft.com/office/drawing/2014/main" id="{E2201EA0-1398-E60A-4503-BB4F3AFAC822}"/>
              </a:ext>
            </a:extLst>
          </p:cNvPr>
          <p:cNvSpPr>
            <a:spLocks noGrp="1"/>
          </p:cNvSpPr>
          <p:nvPr>
            <p:ph idx="1"/>
          </p:nvPr>
        </p:nvSpPr>
        <p:spPr>
          <a:xfrm>
            <a:off x="457200" y="1372408"/>
            <a:ext cx="8229600" cy="1995045"/>
          </a:xfrm>
        </p:spPr>
        <p:txBody>
          <a:bodyPr>
            <a:noAutofit/>
          </a:bodyPr>
          <a:lstStyle/>
          <a:p>
            <a:pPr marL="0" indent="0">
              <a:spcBef>
                <a:spcPts val="0"/>
              </a:spcBef>
              <a:buNone/>
            </a:pPr>
            <a:r>
              <a:rPr lang="en-GB" sz="1600" b="1" dirty="0">
                <a:solidFill>
                  <a:schemeClr val="tx1"/>
                </a:solidFill>
                <a:latin typeface="Calibri" panose="020F0502020204030204" pitchFamily="34" charset="0"/>
                <a:ea typeface="Calibri" panose="020F0502020204030204" pitchFamily="34" charset="0"/>
                <a:cs typeface="Calibri" panose="020F0502020204030204" pitchFamily="34" charset="0"/>
              </a:rPr>
              <a:t>Youth use of disposable vapes</a:t>
            </a:r>
            <a:r>
              <a:rPr lang="en-GB" sz="1600" dirty="0">
                <a:solidFill>
                  <a:schemeClr val="tx1"/>
                </a:solidFill>
                <a:latin typeface="Calibri" panose="020F0502020204030204" pitchFamily="34" charset="0"/>
                <a:ea typeface="Calibri" panose="020F0502020204030204" pitchFamily="34" charset="0"/>
                <a:cs typeface="Calibri" panose="020F0502020204030204" pitchFamily="34" charset="0"/>
              </a:rPr>
              <a:t> </a:t>
            </a:r>
          </a:p>
          <a:p>
            <a:pPr marL="0" indent="0">
              <a:spcBef>
                <a:spcPts val="0"/>
              </a:spcBef>
              <a:buNone/>
            </a:pPr>
            <a:r>
              <a:rPr lang="en-GB" sz="1600" dirty="0">
                <a:solidFill>
                  <a:schemeClr val="tx1"/>
                </a:solidFill>
                <a:latin typeface="Calibri" panose="020F0502020204030204" pitchFamily="34" charset="0"/>
                <a:cs typeface="Calibri" panose="020F0502020204030204" pitchFamily="34" charset="0"/>
              </a:rPr>
              <a:t>Single use d</a:t>
            </a:r>
            <a:r>
              <a:rPr lang="en-GB" sz="1600" dirty="0">
                <a:solidFill>
                  <a:schemeClr val="tx1"/>
                </a:solidFill>
                <a:effectLst/>
                <a:latin typeface="Calibri" panose="020F0502020204030204" pitchFamily="34" charset="0"/>
                <a:cs typeface="Calibri" panose="020F0502020204030204" pitchFamily="34" charset="0"/>
              </a:rPr>
              <a:t>isposable vapes are now the most popular product. Fewer than one in ten current vapers under 18 used disposable vapes in 2020, by 2022 it was over half, with Geek Bar and Elf Bar the most popular brands</a:t>
            </a:r>
          </a:p>
          <a:p>
            <a:pPr marL="0" indent="0">
              <a:spcBef>
                <a:spcPts val="0"/>
              </a:spcBef>
              <a:buNone/>
            </a:pPr>
            <a:br>
              <a:rPr lang="en-GB" sz="16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GB" sz="1600" b="1" dirty="0">
                <a:solidFill>
                  <a:schemeClr val="tx1"/>
                </a:solidFill>
                <a:latin typeface="Calibri" panose="020F0502020204030204" pitchFamily="34" charset="0"/>
                <a:ea typeface="Calibri" panose="020F0502020204030204" pitchFamily="34" charset="0"/>
                <a:cs typeface="Calibri" panose="020F0502020204030204" pitchFamily="34" charset="0"/>
              </a:rPr>
              <a:t>Sources of supply</a:t>
            </a:r>
            <a:r>
              <a:rPr lang="en-GB" sz="1600" dirty="0">
                <a:solidFill>
                  <a:schemeClr val="tx1"/>
                </a:solidFill>
                <a:latin typeface="Calibri" panose="020F0502020204030204" pitchFamily="34" charset="0"/>
                <a:ea typeface="Calibri" panose="020F0502020204030204" pitchFamily="34" charset="0"/>
                <a:cs typeface="Calibri" panose="020F0502020204030204" pitchFamily="34" charset="0"/>
              </a:rPr>
              <a:t> </a:t>
            </a:r>
          </a:p>
          <a:p>
            <a:pPr marL="0" indent="0">
              <a:spcBef>
                <a:spcPts val="0"/>
              </a:spcBef>
              <a:buSzPts val="1000"/>
              <a:buNone/>
              <a:tabLst>
                <a:tab pos="342892" algn="l"/>
              </a:tabLst>
            </a:pPr>
            <a:r>
              <a:rPr lang="en-GB" sz="1600" dirty="0">
                <a:solidFill>
                  <a:schemeClr val="tx1"/>
                </a:solidFill>
                <a:latin typeface="Calibri" panose="020F0502020204030204" pitchFamily="34" charset="0"/>
                <a:ea typeface="Times New Roman" panose="02020603050405020304" pitchFamily="18" charset="0"/>
                <a:cs typeface="Calibri" panose="020F0502020204030204" pitchFamily="34" charset="0"/>
              </a:rPr>
              <a:t>Despite it being illegal to sell vapes to under 18s, the most common source of supply for underage vapers is shops (47%)</a:t>
            </a:r>
            <a:endParaRPr lang="en-GB" sz="16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GB" sz="1600" dirty="0">
                <a:solidFill>
                  <a:schemeClr val="tx1"/>
                </a:solidFill>
                <a:latin typeface="Calibri" panose="020F0502020204030204" pitchFamily="34" charset="0"/>
                <a:ea typeface="Calibri" panose="020F0502020204030204" pitchFamily="34" charset="0"/>
                <a:cs typeface="Calibri" panose="020F0502020204030204" pitchFamily="34" charset="0"/>
              </a:rPr>
              <a:t> </a:t>
            </a:r>
            <a:br>
              <a:rPr lang="en-GB" sz="16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GB" sz="1600" b="1" dirty="0">
                <a:solidFill>
                  <a:schemeClr val="tx1"/>
                </a:solidFill>
                <a:latin typeface="Calibri" panose="020F0502020204030204" pitchFamily="34" charset="0"/>
                <a:ea typeface="Calibri" panose="020F0502020204030204" pitchFamily="34" charset="0"/>
                <a:cs typeface="Calibri" panose="020F0502020204030204" pitchFamily="34" charset="0"/>
              </a:rPr>
              <a:t>Promotion of vapes</a:t>
            </a:r>
            <a:r>
              <a:rPr lang="en-GB" sz="1600" dirty="0">
                <a:solidFill>
                  <a:schemeClr val="tx1"/>
                </a:solidFill>
                <a:latin typeface="Calibri" panose="020F0502020204030204" pitchFamily="34" charset="0"/>
                <a:ea typeface="Calibri" panose="020F0502020204030204" pitchFamily="34" charset="0"/>
                <a:cs typeface="Calibri" panose="020F0502020204030204" pitchFamily="34" charset="0"/>
              </a:rPr>
              <a:t> </a:t>
            </a:r>
          </a:p>
          <a:p>
            <a:pPr marL="0" indent="0">
              <a:spcBef>
                <a:spcPts val="0"/>
              </a:spcBef>
              <a:buSzPts val="1000"/>
              <a:buNone/>
              <a:tabLst>
                <a:tab pos="342892" algn="l"/>
              </a:tabLst>
            </a:pPr>
            <a:r>
              <a:rPr lang="en-GB" sz="1600" dirty="0">
                <a:solidFill>
                  <a:schemeClr val="tx1"/>
                </a:solidFill>
                <a:latin typeface="Calibri" panose="020F0502020204030204" pitchFamily="34" charset="0"/>
                <a:ea typeface="Times New Roman" panose="02020603050405020304" pitchFamily="18" charset="0"/>
                <a:cs typeface="Calibri" panose="020F0502020204030204" pitchFamily="34" charset="0"/>
              </a:rPr>
              <a:t>Over half (56%) of 11-17 year olds reported being aware of e-cigarette promotion, most frequently in shops, or online (Tik Tok, then Instagram were most frequently mentioned)</a:t>
            </a:r>
          </a:p>
          <a:p>
            <a:endParaRPr lang="en-GB" sz="1600" dirty="0"/>
          </a:p>
        </p:txBody>
      </p:sp>
    </p:spTree>
    <p:extLst>
      <p:ext uri="{BB962C8B-B14F-4D97-AF65-F5344CB8AC3E}">
        <p14:creationId xmlns:p14="http://schemas.microsoft.com/office/powerpoint/2010/main" val="31864472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3"/>
          <p:cNvSpPr txBox="1">
            <a:spLocks noGrp="1"/>
          </p:cNvSpPr>
          <p:nvPr>
            <p:ph type="title"/>
          </p:nvPr>
        </p:nvSpPr>
        <p:spPr>
          <a:xfrm>
            <a:off x="457200" y="479667"/>
            <a:ext cx="8229600" cy="85725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accent5"/>
              </a:buClr>
              <a:buSzPts val="4000"/>
              <a:buFont typeface="Calibri"/>
              <a:buNone/>
            </a:pPr>
            <a:r>
              <a:rPr lang="en-GB" dirty="0"/>
              <a:t>What is vaping?</a:t>
            </a:r>
            <a:endParaRPr dirty="0"/>
          </a:p>
        </p:txBody>
      </p:sp>
      <p:sp>
        <p:nvSpPr>
          <p:cNvPr id="93" name="Google Shape;93;p3"/>
          <p:cNvSpPr txBox="1">
            <a:spLocks noGrp="1"/>
          </p:cNvSpPr>
          <p:nvPr>
            <p:ph type="body" idx="1"/>
          </p:nvPr>
        </p:nvSpPr>
        <p:spPr>
          <a:xfrm>
            <a:off x="457200" y="1439889"/>
            <a:ext cx="8229600" cy="2878538"/>
          </a:xfrm>
          <a:prstGeom prst="rect">
            <a:avLst/>
          </a:prstGeom>
          <a:noFill/>
          <a:ln>
            <a:noFill/>
          </a:ln>
        </p:spPr>
        <p:txBody>
          <a:bodyPr spcFirstLastPara="1" wrap="square" lIns="91425" tIns="45700" rIns="91425" bIns="45700" anchor="t" anchorCtr="0">
            <a:normAutofit/>
          </a:bodyPr>
          <a:lstStyle/>
          <a:p>
            <a:pPr marL="342900" lvl="0" indent="-342900" algn="l" rtl="0">
              <a:spcBef>
                <a:spcPts val="0"/>
              </a:spcBef>
              <a:spcAft>
                <a:spcPts val="0"/>
              </a:spcAft>
              <a:buClr>
                <a:srgbClr val="595959"/>
              </a:buClr>
              <a:buSzPts val="2400"/>
              <a:buChar char="•"/>
            </a:pPr>
            <a:r>
              <a:rPr lang="en-GB" dirty="0">
                <a:solidFill>
                  <a:schemeClr val="tx1"/>
                </a:solidFill>
              </a:rPr>
              <a:t>Vaping is the use of an electronic device to inhale vapour derived from a heated liquid. </a:t>
            </a:r>
            <a:endParaRPr dirty="0">
              <a:solidFill>
                <a:schemeClr val="tx1"/>
              </a:solidFill>
            </a:endParaRPr>
          </a:p>
          <a:p>
            <a:pPr marL="342900" lvl="0" indent="-342900" algn="l" rtl="0">
              <a:spcBef>
                <a:spcPts val="1200"/>
              </a:spcBef>
              <a:spcAft>
                <a:spcPts val="0"/>
              </a:spcAft>
              <a:buClr>
                <a:srgbClr val="595959"/>
              </a:buClr>
              <a:buSzPts val="2400"/>
              <a:buChar char="•"/>
            </a:pPr>
            <a:r>
              <a:rPr lang="en-GB" dirty="0">
                <a:solidFill>
                  <a:schemeClr val="tx1"/>
                </a:solidFill>
              </a:rPr>
              <a:t>The main ingredients are vegetable glycerine and propylene glycol, but most e-liquids also contain nicotine, which must be no more than 2% or 2 mg per ml, as well as small amounts of flavourings.</a:t>
            </a:r>
            <a:endParaRPr dirty="0">
              <a:solidFill>
                <a:schemeClr val="tx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412358-8531-B5A9-C8DE-2A61714C0713}"/>
              </a:ext>
            </a:extLst>
          </p:cNvPr>
          <p:cNvSpPr>
            <a:spLocks noGrp="1"/>
          </p:cNvSpPr>
          <p:nvPr>
            <p:ph type="title"/>
          </p:nvPr>
        </p:nvSpPr>
        <p:spPr>
          <a:xfrm>
            <a:off x="903122" y="46640"/>
            <a:ext cx="7355342" cy="857250"/>
          </a:xfrm>
        </p:spPr>
        <p:txBody>
          <a:bodyPr>
            <a:normAutofit/>
          </a:bodyPr>
          <a:lstStyle/>
          <a:p>
            <a:r>
              <a:rPr lang="en-GB" i="0" dirty="0">
                <a:effectLst/>
                <a:latin typeface="Calibri" panose="020F0502020204030204" pitchFamily="34" charset="0"/>
                <a:ea typeface="Cambria Math" panose="02040503050406030204" pitchFamily="18" charset="0"/>
                <a:cs typeface="Calibri" panose="020F0502020204030204" pitchFamily="34" charset="0"/>
              </a:rPr>
              <a:t>What is a vape device?</a:t>
            </a:r>
            <a:endParaRPr lang="en-GB"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EE50AE9A-C85E-E09C-84BC-1B4885B162D9}"/>
              </a:ext>
            </a:extLst>
          </p:cNvPr>
          <p:cNvSpPr>
            <a:spLocks noGrp="1"/>
          </p:cNvSpPr>
          <p:nvPr>
            <p:ph idx="1"/>
          </p:nvPr>
        </p:nvSpPr>
        <p:spPr>
          <a:xfrm>
            <a:off x="460504" y="903890"/>
            <a:ext cx="5782034" cy="2277137"/>
          </a:xfrm>
        </p:spPr>
        <p:txBody>
          <a:bodyPr>
            <a:noAutofit/>
          </a:bodyPr>
          <a:lstStyle/>
          <a:p>
            <a:pPr marL="0" indent="0" algn="l">
              <a:spcBef>
                <a:spcPts val="0"/>
              </a:spcBef>
              <a:buNone/>
            </a:pPr>
            <a:r>
              <a:rPr lang="en-GB" sz="1600" b="0" i="0" dirty="0">
                <a:solidFill>
                  <a:schemeClr val="tx1"/>
                </a:solidFill>
                <a:effectLst/>
                <a:latin typeface="Calibri" panose="020F0502020204030204" pitchFamily="34" charset="0"/>
                <a:cs typeface="Calibri" panose="020F0502020204030204" pitchFamily="34" charset="0"/>
              </a:rPr>
              <a:t>There are a variety of vape devices (which are also known as e-cigarettes). Below are the main types of vapes currently available:</a:t>
            </a:r>
          </a:p>
          <a:p>
            <a:pPr marL="285750" indent="-285750">
              <a:spcBef>
                <a:spcPts val="0"/>
              </a:spcBef>
            </a:pPr>
            <a:r>
              <a:rPr lang="en-GB" sz="1600" b="0" i="0" dirty="0">
                <a:solidFill>
                  <a:schemeClr val="tx1"/>
                </a:solidFill>
                <a:effectLst/>
                <a:latin typeface="Calibri" panose="020F0502020204030204" pitchFamily="34" charset="0"/>
                <a:cs typeface="Calibri" panose="020F0502020204030204" pitchFamily="34" charset="0"/>
              </a:rPr>
              <a:t>vape bars shaped like a highlighter pen (usually single use and disposable but sometimes rechargeable and refillable with e-liquid capsules)</a:t>
            </a:r>
          </a:p>
          <a:p>
            <a:pPr marL="285750" indent="-285750">
              <a:spcBef>
                <a:spcPts val="0"/>
              </a:spcBef>
            </a:pPr>
            <a:r>
              <a:rPr lang="en-GB" sz="1600" b="0" i="0" dirty="0">
                <a:solidFill>
                  <a:schemeClr val="tx1"/>
                </a:solidFill>
                <a:effectLst/>
                <a:latin typeface="Calibri" panose="020F0502020204030204" pitchFamily="34" charset="0"/>
                <a:cs typeface="Calibri" panose="020F0502020204030204" pitchFamily="34" charset="0"/>
              </a:rPr>
              <a:t>compact pod devices shaped like a flash drive or pebble (disposable, or rechargeable and refillable with e-liquid capsules)</a:t>
            </a:r>
          </a:p>
          <a:p>
            <a:pPr marL="285750" indent="-285750">
              <a:spcBef>
                <a:spcPts val="0"/>
              </a:spcBef>
            </a:pPr>
            <a:r>
              <a:rPr lang="en-GB" sz="1600" b="0" i="0" dirty="0">
                <a:solidFill>
                  <a:schemeClr val="tx1"/>
                </a:solidFill>
                <a:effectLst/>
                <a:latin typeface="Calibri" panose="020F0502020204030204" pitchFamily="34" charset="0"/>
                <a:cs typeface="Calibri" panose="020F0502020204030204" pitchFamily="34" charset="0"/>
              </a:rPr>
              <a:t>vape pens with a tank you fill with e-liquid, and a replaceable coil and rechargeable battery</a:t>
            </a:r>
          </a:p>
          <a:p>
            <a:pPr marL="285750" indent="-285750">
              <a:spcBef>
                <a:spcPts val="0"/>
              </a:spcBef>
            </a:pPr>
            <a:r>
              <a:rPr lang="en-GB" sz="1600" b="0" i="0" dirty="0">
                <a:solidFill>
                  <a:schemeClr val="tx1"/>
                </a:solidFill>
                <a:effectLst/>
                <a:latin typeface="Calibri" panose="020F0502020204030204" pitchFamily="34" charset="0"/>
                <a:cs typeface="Calibri" panose="020F0502020204030204" pitchFamily="34" charset="0"/>
              </a:rPr>
              <a:t>"</a:t>
            </a:r>
            <a:r>
              <a:rPr lang="en-GB" sz="1600" b="0" i="0" dirty="0" err="1">
                <a:solidFill>
                  <a:schemeClr val="tx1"/>
                </a:solidFill>
                <a:effectLst/>
                <a:latin typeface="Calibri" panose="020F0502020204030204" pitchFamily="34" charset="0"/>
                <a:cs typeface="Calibri" panose="020F0502020204030204" pitchFamily="34" charset="0"/>
              </a:rPr>
              <a:t>cigalikes</a:t>
            </a:r>
            <a:r>
              <a:rPr lang="en-GB" sz="1600" b="0" i="0" dirty="0">
                <a:solidFill>
                  <a:schemeClr val="tx1"/>
                </a:solidFill>
                <a:effectLst/>
                <a:latin typeface="Calibri" panose="020F0502020204030204" pitchFamily="34" charset="0"/>
                <a:cs typeface="Calibri" panose="020F0502020204030204" pitchFamily="34" charset="0"/>
              </a:rPr>
              <a:t>" designed to look like a cigarette (disposable, or rechargeable and refillable with e-liquid capsules)</a:t>
            </a:r>
          </a:p>
          <a:p>
            <a:pPr marL="285750" indent="-285750">
              <a:spcBef>
                <a:spcPts val="0"/>
              </a:spcBef>
            </a:pPr>
            <a:r>
              <a:rPr lang="en-GB" sz="1600" b="0" i="0" dirty="0">
                <a:solidFill>
                  <a:schemeClr val="tx1"/>
                </a:solidFill>
                <a:effectLst/>
                <a:latin typeface="Calibri" panose="020F0502020204030204" pitchFamily="34" charset="0"/>
                <a:cs typeface="Calibri" panose="020F0502020204030204" pitchFamily="34" charset="0"/>
              </a:rPr>
              <a:t>customisable devices with variable power (these are more difficult to use and need more maintenance)</a:t>
            </a:r>
          </a:p>
        </p:txBody>
      </p:sp>
      <p:pic>
        <p:nvPicPr>
          <p:cNvPr id="1026" name="Picture 2" descr="Guide to Disposable Vapes | Vape Superstore">
            <a:extLst>
              <a:ext uri="{FF2B5EF4-FFF2-40B4-BE49-F238E27FC236}">
                <a16:creationId xmlns:a16="http://schemas.microsoft.com/office/drawing/2014/main" id="{C62B3343-17A0-04E9-8FF9-45D957BD93D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16242" y="1027369"/>
            <a:ext cx="2341980" cy="1221814"/>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Elf Bar | Disposable E-Cigs &amp; Vape Pens | Pure E-Liquids">
            <a:extLst>
              <a:ext uri="{FF2B5EF4-FFF2-40B4-BE49-F238E27FC236}">
                <a16:creationId xmlns:a16="http://schemas.microsoft.com/office/drawing/2014/main" id="{5EBED393-D5B6-F58D-B315-A031E21AB4D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82798" y="2950461"/>
            <a:ext cx="1428519" cy="1428519"/>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Vape | Smokefree Norfolk">
            <a:extLst>
              <a:ext uri="{FF2B5EF4-FFF2-40B4-BE49-F238E27FC236}">
                <a16:creationId xmlns:a16="http://schemas.microsoft.com/office/drawing/2014/main" id="{356C07A6-43A6-C46D-0051-F4933CD93FE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39254" y="2393807"/>
            <a:ext cx="1343544" cy="13435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867671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5"/>
          <p:cNvSpPr txBox="1">
            <a:spLocks noGrp="1"/>
          </p:cNvSpPr>
          <p:nvPr>
            <p:ph type="title"/>
          </p:nvPr>
        </p:nvSpPr>
        <p:spPr/>
        <p:txBody>
          <a:bodyPr>
            <a:normAutofit fontScale="90000"/>
          </a:bodyPr>
          <a:lstStyle/>
          <a:p>
            <a:pPr lvl="0"/>
            <a:r>
              <a:rPr lang="en-GB" dirty="0"/>
              <a:t>How do nicotine vapes help smokers quit?</a:t>
            </a:r>
          </a:p>
        </p:txBody>
      </p:sp>
      <p:sp>
        <p:nvSpPr>
          <p:cNvPr id="106" name="Google Shape;106;p5"/>
          <p:cNvSpPr txBox="1">
            <a:spLocks noGrp="1"/>
          </p:cNvSpPr>
          <p:nvPr>
            <p:ph type="body" idx="1"/>
          </p:nvPr>
        </p:nvSpPr>
        <p:spPr/>
        <p:txBody>
          <a:bodyPr>
            <a:normAutofit fontScale="77500" lnSpcReduction="20000"/>
          </a:bodyPr>
          <a:lstStyle/>
          <a:p>
            <a:pPr lvl="0"/>
            <a:r>
              <a:rPr lang="en-GB" dirty="0">
                <a:solidFill>
                  <a:schemeClr val="tx1"/>
                </a:solidFill>
              </a:rPr>
              <a:t>Smoking delivers nicotine rapidly to the brain, which makes it highly addictive.</a:t>
            </a:r>
          </a:p>
          <a:p>
            <a:pPr lvl="0"/>
            <a:r>
              <a:rPr lang="en-GB" dirty="0">
                <a:solidFill>
                  <a:schemeClr val="tx1"/>
                </a:solidFill>
              </a:rPr>
              <a:t>Cravings for nicotine among those addicted can make people feel stressed, restless, irritable and unable to concentrate.</a:t>
            </a:r>
          </a:p>
          <a:p>
            <a:pPr lvl="0"/>
            <a:r>
              <a:rPr lang="en-GB" dirty="0">
                <a:solidFill>
                  <a:schemeClr val="tx1"/>
                </a:solidFill>
              </a:rPr>
              <a:t>Like nicotine patches and gum, vapes containing nicotine are a useful aid to quitting as they deal with the cravings smokers get when they try to stop.</a:t>
            </a:r>
          </a:p>
          <a:p>
            <a:pPr lvl="0"/>
            <a:r>
              <a:rPr lang="en-GB" dirty="0">
                <a:solidFill>
                  <a:schemeClr val="tx1"/>
                </a:solidFill>
              </a:rPr>
              <a:t>Nicotine vapes help smokers quit by replacing some of the nicotine they used to get from cigarettes and also by mimicking the hand-to-mouth action of smoking.</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6"/>
          <p:cNvSpPr txBox="1">
            <a:spLocks noGrp="1"/>
          </p:cNvSpPr>
          <p:nvPr>
            <p:ph type="title"/>
          </p:nvPr>
        </p:nvSpPr>
        <p:spPr>
          <a:xfrm>
            <a:off x="457200" y="479667"/>
            <a:ext cx="8229600" cy="857250"/>
          </a:xfrm>
          <a:prstGeom prst="rect">
            <a:avLst/>
          </a:prstGeom>
          <a:noFill/>
          <a:ln>
            <a:noFill/>
          </a:ln>
        </p:spPr>
        <p:txBody>
          <a:bodyPr spcFirstLastPara="1" wrap="square" lIns="91425" tIns="45700" rIns="91425" bIns="45700" anchor="ctr" anchorCtr="0">
            <a:normAutofit fontScale="90000"/>
          </a:bodyPr>
          <a:lstStyle/>
          <a:p>
            <a:pPr marL="0" lvl="0" indent="0" algn="ctr" rtl="0">
              <a:spcBef>
                <a:spcPts val="0"/>
              </a:spcBef>
              <a:spcAft>
                <a:spcPts val="0"/>
              </a:spcAft>
              <a:buClr>
                <a:schemeClr val="accent5"/>
              </a:buClr>
              <a:buSzPts val="4000"/>
              <a:buFont typeface="Calibri"/>
              <a:buNone/>
            </a:pPr>
            <a:r>
              <a:rPr lang="en-GB" dirty="0"/>
              <a:t>How do nicotine vapes help smokers quit?</a:t>
            </a:r>
            <a:endParaRPr dirty="0"/>
          </a:p>
        </p:txBody>
      </p:sp>
      <p:sp>
        <p:nvSpPr>
          <p:cNvPr id="112" name="Google Shape;112;p6"/>
          <p:cNvSpPr txBox="1">
            <a:spLocks noGrp="1"/>
          </p:cNvSpPr>
          <p:nvPr>
            <p:ph type="body" idx="1"/>
          </p:nvPr>
        </p:nvSpPr>
        <p:spPr>
          <a:xfrm>
            <a:off x="457200" y="1439889"/>
            <a:ext cx="8229600" cy="2878538"/>
          </a:xfrm>
          <a:prstGeom prst="rect">
            <a:avLst/>
          </a:prstGeom>
          <a:noFill/>
          <a:ln>
            <a:noFill/>
          </a:ln>
        </p:spPr>
        <p:txBody>
          <a:bodyPr spcFirstLastPara="1" wrap="square" lIns="91425" tIns="45700" rIns="91425" bIns="45700" anchor="t" anchorCtr="0">
            <a:normAutofit fontScale="92500" lnSpcReduction="20000"/>
          </a:bodyPr>
          <a:lstStyle/>
          <a:p>
            <a:pPr marL="342900" lvl="0" indent="-342900" algn="l" rtl="0">
              <a:spcBef>
                <a:spcPts val="0"/>
              </a:spcBef>
              <a:spcAft>
                <a:spcPts val="0"/>
              </a:spcAft>
              <a:buClr>
                <a:srgbClr val="595959"/>
              </a:buClr>
              <a:buSzPct val="100000"/>
              <a:buChar char="•"/>
            </a:pPr>
            <a:r>
              <a:rPr lang="en-GB" dirty="0">
                <a:solidFill>
                  <a:schemeClr val="tx1"/>
                </a:solidFill>
              </a:rPr>
              <a:t>Nicotine replacement therapy such as gum and patches are licensed by the Medicines and Healthcare products Regulatory Agency for smoking cessation, not just by adults but also by children from age 12 upwards.</a:t>
            </a:r>
            <a:endParaRPr dirty="0">
              <a:solidFill>
                <a:schemeClr val="tx1"/>
              </a:solidFill>
            </a:endParaRPr>
          </a:p>
          <a:p>
            <a:pPr marL="342900" lvl="0" indent="-342900" algn="l" rtl="0">
              <a:spcBef>
                <a:spcPts val="1200"/>
              </a:spcBef>
              <a:spcAft>
                <a:spcPts val="0"/>
              </a:spcAft>
              <a:buClr>
                <a:srgbClr val="595959"/>
              </a:buClr>
              <a:buSzPct val="100000"/>
              <a:buChar char="•"/>
            </a:pPr>
            <a:r>
              <a:rPr lang="en-GB" dirty="0">
                <a:solidFill>
                  <a:schemeClr val="tx1"/>
                </a:solidFill>
              </a:rPr>
              <a:t>Nicotine vapes are not yet licensed as medicines but are proven effective and have become the most popular quitting aid for smokers in recent years. </a:t>
            </a:r>
          </a:p>
          <a:p>
            <a:pPr marL="342900" lvl="0" indent="-342900" algn="l" rtl="0">
              <a:spcBef>
                <a:spcPts val="1200"/>
              </a:spcBef>
              <a:spcAft>
                <a:spcPts val="0"/>
              </a:spcAft>
              <a:buClr>
                <a:srgbClr val="595959"/>
              </a:buClr>
              <a:buSzPct val="100000"/>
              <a:buChar char="•"/>
            </a:pPr>
            <a:r>
              <a:rPr lang="en-GB" dirty="0">
                <a:solidFill>
                  <a:schemeClr val="tx1"/>
                </a:solidFill>
              </a:rPr>
              <a:t>However, vapes are not for recommended non-smokers, particularly children.</a:t>
            </a:r>
            <a:endParaRPr dirty="0">
              <a:solidFill>
                <a:schemeClr val="tx1"/>
              </a:solidFill>
            </a:endParaRPr>
          </a:p>
          <a:p>
            <a:pPr marL="342900" lvl="0" indent="-201930" algn="l" rtl="0">
              <a:spcBef>
                <a:spcPts val="1200"/>
              </a:spcBef>
              <a:spcAft>
                <a:spcPts val="0"/>
              </a:spcAft>
              <a:buClr>
                <a:srgbClr val="595959"/>
              </a:buClr>
              <a:buSzPct val="100000"/>
              <a:buNone/>
            </a:pPr>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7"/>
          <p:cNvSpPr txBox="1">
            <a:spLocks noGrp="1"/>
          </p:cNvSpPr>
          <p:nvPr>
            <p:ph type="title"/>
          </p:nvPr>
        </p:nvSpPr>
        <p:spPr>
          <a:xfrm>
            <a:off x="169817" y="396448"/>
            <a:ext cx="5394960" cy="85725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chemeClr val="accent5"/>
              </a:buClr>
              <a:buSzPts val="2400"/>
              <a:buFont typeface="Calibri"/>
              <a:buNone/>
            </a:pPr>
            <a:r>
              <a:rPr lang="en-GB" sz="2400" dirty="0"/>
              <a:t>What are the concerns with </a:t>
            </a:r>
            <a:br>
              <a:rPr lang="en-GB" sz="2400" dirty="0"/>
            </a:br>
            <a:r>
              <a:rPr lang="en-GB" sz="2400" dirty="0"/>
              <a:t>vaping and children and young people?</a:t>
            </a:r>
            <a:endParaRPr dirty="0"/>
          </a:p>
        </p:txBody>
      </p:sp>
      <p:sp>
        <p:nvSpPr>
          <p:cNvPr id="118" name="Google Shape;118;p7"/>
          <p:cNvSpPr txBox="1">
            <a:spLocks noGrp="1"/>
          </p:cNvSpPr>
          <p:nvPr>
            <p:ph type="body" idx="1"/>
          </p:nvPr>
        </p:nvSpPr>
        <p:spPr>
          <a:xfrm>
            <a:off x="169818" y="1439889"/>
            <a:ext cx="5394960" cy="2878538"/>
          </a:xfrm>
          <a:prstGeom prst="rect">
            <a:avLst/>
          </a:prstGeom>
          <a:noFill/>
          <a:ln>
            <a:noFill/>
          </a:ln>
        </p:spPr>
        <p:txBody>
          <a:bodyPr spcFirstLastPara="1" wrap="square" lIns="91425" tIns="45700" rIns="91425" bIns="45700" anchor="t" anchorCtr="0">
            <a:normAutofit fontScale="70000" lnSpcReduction="20000"/>
          </a:bodyPr>
          <a:lstStyle/>
          <a:p>
            <a:pPr marL="342900" lvl="0" indent="-342900" algn="l" rtl="0">
              <a:spcBef>
                <a:spcPts val="0"/>
              </a:spcBef>
              <a:spcAft>
                <a:spcPts val="0"/>
              </a:spcAft>
              <a:buClr>
                <a:srgbClr val="595959"/>
              </a:buClr>
              <a:buSzPct val="100000"/>
              <a:buChar char="•"/>
            </a:pPr>
            <a:r>
              <a:rPr lang="en-GB" dirty="0">
                <a:solidFill>
                  <a:schemeClr val="tx1"/>
                </a:solidFill>
              </a:rPr>
              <a:t>Most children and young people don’t vape or smoke. </a:t>
            </a:r>
            <a:endParaRPr dirty="0">
              <a:solidFill>
                <a:schemeClr val="tx1"/>
              </a:solidFill>
            </a:endParaRPr>
          </a:p>
          <a:p>
            <a:pPr marL="342900" lvl="0" indent="-342900" algn="l" rtl="0">
              <a:spcBef>
                <a:spcPts val="1200"/>
              </a:spcBef>
              <a:spcAft>
                <a:spcPts val="0"/>
              </a:spcAft>
              <a:buClr>
                <a:srgbClr val="595959"/>
              </a:buClr>
              <a:buSzPct val="100000"/>
              <a:buChar char="•"/>
            </a:pPr>
            <a:r>
              <a:rPr lang="en-GB" dirty="0">
                <a:solidFill>
                  <a:schemeClr val="tx1"/>
                </a:solidFill>
              </a:rPr>
              <a:t>However in 2022 the number of 11–17-year-olds in the UK using vapes and e-cigarettes rose to 7% compared to 4% in 2020. </a:t>
            </a:r>
            <a:endParaRPr dirty="0">
              <a:solidFill>
                <a:schemeClr val="tx1"/>
              </a:solidFill>
            </a:endParaRPr>
          </a:p>
          <a:p>
            <a:pPr marL="342900" lvl="0" indent="-342900" algn="l" rtl="0">
              <a:spcBef>
                <a:spcPts val="1200"/>
              </a:spcBef>
              <a:spcAft>
                <a:spcPts val="0"/>
              </a:spcAft>
              <a:buClr>
                <a:srgbClr val="595959"/>
              </a:buClr>
              <a:buSzPct val="100000"/>
              <a:buChar char="•"/>
            </a:pPr>
            <a:r>
              <a:rPr lang="en-GB" dirty="0">
                <a:solidFill>
                  <a:schemeClr val="tx1"/>
                </a:solidFill>
              </a:rPr>
              <a:t>Regular vaping is mainly confined to children who currently smoke or have done in the past. </a:t>
            </a:r>
            <a:endParaRPr dirty="0">
              <a:solidFill>
                <a:schemeClr val="tx1"/>
              </a:solidFill>
            </a:endParaRPr>
          </a:p>
          <a:p>
            <a:pPr marL="342900" lvl="0" indent="-342900" algn="l" rtl="0">
              <a:spcBef>
                <a:spcPts val="1200"/>
              </a:spcBef>
              <a:spcAft>
                <a:spcPts val="0"/>
              </a:spcAft>
              <a:buClr>
                <a:srgbClr val="595959"/>
              </a:buClr>
              <a:buSzPct val="100000"/>
              <a:buChar char="•"/>
            </a:pPr>
            <a:r>
              <a:rPr lang="en-GB" dirty="0">
                <a:solidFill>
                  <a:schemeClr val="tx1"/>
                </a:solidFill>
              </a:rPr>
              <a:t>The increase in youth vaping has coincided with the arrival on the UK market of a new category of cheap and attractive disposable vapes that have proven particularly popular with children and young people and have been promoted extensively on social media.</a:t>
            </a:r>
            <a:endParaRPr dirty="0">
              <a:solidFill>
                <a:schemeClr val="tx1"/>
              </a:solidFill>
            </a:endParaRPr>
          </a:p>
          <a:p>
            <a:pPr marL="342900" lvl="0" indent="-247650" algn="l" rtl="0">
              <a:spcBef>
                <a:spcPts val="1200"/>
              </a:spcBef>
              <a:spcAft>
                <a:spcPts val="0"/>
              </a:spcAft>
              <a:buClr>
                <a:srgbClr val="595959"/>
              </a:buClr>
              <a:buSzPct val="100000"/>
              <a:buNone/>
            </a:pPr>
            <a:endParaRPr dirty="0"/>
          </a:p>
        </p:txBody>
      </p:sp>
      <p:pic>
        <p:nvPicPr>
          <p:cNvPr id="2" name="Picture 1"/>
          <p:cNvPicPr>
            <a:picLocks noChangeAspect="1"/>
          </p:cNvPicPr>
          <p:nvPr/>
        </p:nvPicPr>
        <p:blipFill>
          <a:blip r:embed="rId3"/>
          <a:stretch>
            <a:fillRect/>
          </a:stretch>
        </p:blipFill>
        <p:spPr>
          <a:xfrm>
            <a:off x="5935150" y="0"/>
            <a:ext cx="3150328" cy="5049694"/>
          </a:xfrm>
          <a:prstGeom prst="rect">
            <a:avLst/>
          </a:prstGeom>
        </p:spPr>
      </p:pic>
    </p:spTree>
  </p:cSld>
  <p:clrMapOvr>
    <a:masterClrMapping/>
  </p:clrMapOvr>
</p:sld>
</file>

<file path=ppt/theme/theme1.xml><?xml version="1.0" encoding="utf-8"?>
<a:theme xmlns:a="http://schemas.openxmlformats.org/drawingml/2006/main" name="Office Theme">
  <a:themeElements>
    <a:clrScheme name="Smokefree Sheffield">
      <a:dk1>
        <a:srgbClr val="000000"/>
      </a:dk1>
      <a:lt1>
        <a:srgbClr val="FFFFFF"/>
      </a:lt1>
      <a:dk2>
        <a:srgbClr val="004057"/>
      </a:dk2>
      <a:lt2>
        <a:srgbClr val="EEECE1"/>
      </a:lt2>
      <a:accent1>
        <a:srgbClr val="6C448D"/>
      </a:accent1>
      <a:accent2>
        <a:srgbClr val="AEC95E"/>
      </a:accent2>
      <a:accent3>
        <a:srgbClr val="2DBBEB"/>
      </a:accent3>
      <a:accent4>
        <a:srgbClr val="43589C"/>
      </a:accent4>
      <a:accent5>
        <a:srgbClr val="F09032"/>
      </a:accent5>
      <a:accent6>
        <a:srgbClr val="FBBF27"/>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ustom 8">
    <a:dk1>
      <a:sysClr val="windowText" lastClr="000000"/>
    </a:dk1>
    <a:lt1>
      <a:sysClr val="window" lastClr="FFFFFF"/>
    </a:lt1>
    <a:dk2>
      <a:srgbClr val="44546A"/>
    </a:dk2>
    <a:lt2>
      <a:srgbClr val="E7E6E6"/>
    </a:lt2>
    <a:accent1>
      <a:srgbClr val="F7971D"/>
    </a:accent1>
    <a:accent2>
      <a:srgbClr val="A5A5A5"/>
    </a:accent2>
    <a:accent3>
      <a:srgbClr val="FFFFFF"/>
    </a:accent3>
    <a:accent4>
      <a:srgbClr val="44546A"/>
    </a:accent4>
    <a:accent5>
      <a:srgbClr val="000000"/>
    </a:accent5>
    <a:accent6>
      <a:srgbClr val="595959"/>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961</TotalTime>
  <Words>2474</Words>
  <Application>Microsoft Office PowerPoint</Application>
  <PresentationFormat>On-screen Show (16:9)</PresentationFormat>
  <Paragraphs>173</Paragraphs>
  <Slides>33</Slides>
  <Notes>30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33</vt:i4>
      </vt:variant>
    </vt:vector>
  </HeadingPairs>
  <TitlesOfParts>
    <vt:vector size="38" baseType="lpstr">
      <vt:lpstr>Arial</vt:lpstr>
      <vt:lpstr>Calibri</vt:lpstr>
      <vt:lpstr>Helvetica</vt:lpstr>
      <vt:lpstr>Symbol</vt:lpstr>
      <vt:lpstr>Office Theme</vt:lpstr>
      <vt:lpstr>Vaping: The Facts Enabling young people to make informed decisions</vt:lpstr>
      <vt:lpstr>Teachers’ Toolkit</vt:lpstr>
      <vt:lpstr>PowerPoint Presentation</vt:lpstr>
      <vt:lpstr>ASH Smokefree GB youth survey on vaping prevalence among CYP: 2022</vt:lpstr>
      <vt:lpstr>What is vaping?</vt:lpstr>
      <vt:lpstr>What is a vape device?</vt:lpstr>
      <vt:lpstr>How do nicotine vapes help smokers quit?</vt:lpstr>
      <vt:lpstr>How do nicotine vapes help smokers quit?</vt:lpstr>
      <vt:lpstr>What are the concerns with  vaping and children and young people?</vt:lpstr>
      <vt:lpstr>Nicotine vapes and dependency  in Children and Young People </vt:lpstr>
      <vt:lpstr>Smoking vs vaping</vt:lpstr>
      <vt:lpstr>Vapes are not harmless</vt:lpstr>
      <vt:lpstr>Question!</vt:lpstr>
      <vt:lpstr>Reasons for vaping by smoking status</vt:lpstr>
      <vt:lpstr>Question!</vt:lpstr>
      <vt:lpstr>PowerPoint Presentation</vt:lpstr>
      <vt:lpstr>Question!</vt:lpstr>
      <vt:lpstr>11-17 year olds who had seen e-cigarettes promoted online, where did they see them?</vt:lpstr>
      <vt:lpstr>The law and vaping </vt:lpstr>
      <vt:lpstr>Regulation of vapes to protect health</vt:lpstr>
      <vt:lpstr>Regulation of vapes to protect health</vt:lpstr>
      <vt:lpstr>Advertising </vt:lpstr>
      <vt:lpstr>How much nicotine is there in vapes compared to cigarettes?</vt:lpstr>
      <vt:lpstr>How much nicotine is there in vapes compared to cigarettes?</vt:lpstr>
      <vt:lpstr>Diacetyl and Popcorn Lung</vt:lpstr>
      <vt:lpstr>How does vaping  harm the environment ?</vt:lpstr>
      <vt:lpstr>What about the impact of tobacco  on the environment?</vt:lpstr>
      <vt:lpstr>Impact of tobacco on the environment</vt:lpstr>
      <vt:lpstr>Our advice</vt:lpstr>
      <vt:lpstr>Debate and discussion</vt:lpstr>
      <vt:lpstr>Debate and discussion</vt:lpstr>
      <vt:lpstr>Debate and discussion</vt:lpstr>
      <vt:lpstr>Further reading and helpful info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Vaping: The Facts</dc:title>
  <dc:creator>Dave Hunter</dc:creator>
  <cp:lastModifiedBy>Lucy Chapman</cp:lastModifiedBy>
  <cp:revision>17</cp:revision>
  <cp:lastPrinted>2023-02-08T09:53:04Z</cp:lastPrinted>
  <dcterms:created xsi:type="dcterms:W3CDTF">2018-04-19T12:55:10Z</dcterms:created>
  <dcterms:modified xsi:type="dcterms:W3CDTF">2023-03-09T13:10:59Z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c8588358-c3f1-4695-a290-e2f70d15689d_Enabled">
    <vt:lpwstr>true</vt:lpwstr>
  </property>
  <property fmtid="{D5CDD505-2E9C-101B-9397-08002B2CF9AE}" pid="3" name="MSIP_Label_c8588358-c3f1-4695-a290-e2f70d15689d_SetDate">
    <vt:lpwstr>2022-02-01T17:59:02Z</vt:lpwstr>
  </property>
  <property fmtid="{D5CDD505-2E9C-101B-9397-08002B2CF9AE}" pid="4" name="MSIP_Label_c8588358-c3f1-4695-a290-e2f70d15689d_Method">
    <vt:lpwstr>Privileged</vt:lpwstr>
  </property>
  <property fmtid="{D5CDD505-2E9C-101B-9397-08002B2CF9AE}" pid="5" name="MSIP_Label_c8588358-c3f1-4695-a290-e2f70d15689d_Name">
    <vt:lpwstr>Official – General</vt:lpwstr>
  </property>
  <property fmtid="{D5CDD505-2E9C-101B-9397-08002B2CF9AE}" pid="6" name="MSIP_Label_c8588358-c3f1-4695-a290-e2f70d15689d_SiteId">
    <vt:lpwstr>a1ba59b9-7204-48d8-a360-7770245ad4a9</vt:lpwstr>
  </property>
  <property fmtid="{D5CDD505-2E9C-101B-9397-08002B2CF9AE}" pid="7" name="MSIP_Label_c8588358-c3f1-4695-a290-e2f70d15689d_ActionId">
    <vt:lpwstr>fa6443df-cb2a-4c3c-bc53-0fd963f9f2e9</vt:lpwstr>
  </property>
  <property fmtid="{D5CDD505-2E9C-101B-9397-08002B2CF9AE}" pid="8" name="MSIP_Label_c8588358-c3f1-4695-a290-e2f70d15689d_ContentBits">
    <vt:lpwstr>0</vt:lpwstr>
  </property>
</Properties>
</file>