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B45"/>
    <a:srgbClr val="FFD444"/>
    <a:srgbClr val="ACC311"/>
    <a:srgbClr val="EA7822"/>
    <a:srgbClr val="876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04AA7-7F50-4942-9468-2A10740EC731}" v="19" dt="2024-07-25T13:44:50.6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27"/>
  </p:normalViewPr>
  <p:slideViewPr>
    <p:cSldViewPr snapToGrid="0">
      <p:cViewPr varScale="1">
        <p:scale>
          <a:sx n="83" d="100"/>
          <a:sy n="83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519" y="320040"/>
            <a:ext cx="8152130" cy="701720"/>
          </a:xfrm>
        </p:spPr>
        <p:txBody>
          <a:bodyPr>
            <a:noAutofit/>
          </a:bodyPr>
          <a:lstStyle>
            <a:lvl1pPr>
              <a:defRPr sz="2700" b="0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20" y="1249681"/>
            <a:ext cx="8152130" cy="312229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black background with text and green and yellow flowers&#10;&#10;Description automatically generated">
            <a:extLst>
              <a:ext uri="{FF2B5EF4-FFF2-40B4-BE49-F238E27FC236}">
                <a16:creationId xmlns:a16="http://schemas.microsoft.com/office/drawing/2014/main" id="{0C7DC0C5-EB05-EF72-EDE5-702CDFAE8B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71" r="37209" b="-6523"/>
          <a:stretch/>
        </p:blipFill>
        <p:spPr bwMode="auto">
          <a:xfrm>
            <a:off x="7999386" y="4897664"/>
            <a:ext cx="730678" cy="217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8C366BED-A421-586F-446C-3A228D1D2961}"/>
              </a:ext>
            </a:extLst>
          </p:cNvPr>
          <p:cNvSpPr txBox="1">
            <a:spLocks/>
          </p:cNvSpPr>
          <p:nvPr userDrawn="1"/>
        </p:nvSpPr>
        <p:spPr>
          <a:xfrm>
            <a:off x="385656" y="4902817"/>
            <a:ext cx="2112447" cy="217151"/>
          </a:xfrm>
          <a:prstGeom prst="rect">
            <a:avLst/>
          </a:prstGeom>
        </p:spPr>
        <p:txBody>
          <a:bodyPr anchor="t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b="1" dirty="0">
                <a:solidFill>
                  <a:srgbClr val="FFD444"/>
                </a:solidFill>
              </a:rPr>
              <a:t>Child Health and Wellbeing Network</a:t>
            </a:r>
            <a:endParaRPr lang="en-US" sz="600" b="1" dirty="0">
              <a:solidFill>
                <a:srgbClr val="FFD4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36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359" y="282459"/>
            <a:ext cx="8133715" cy="1521871"/>
          </a:xfrm>
        </p:spPr>
        <p:txBody>
          <a:bodyPr anchor="t">
            <a:normAutofit/>
          </a:bodyPr>
          <a:lstStyle>
            <a:lvl1pPr algn="l">
              <a:defRPr sz="30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359" y="1852072"/>
            <a:ext cx="8133715" cy="719678"/>
          </a:xfrm>
        </p:spPr>
        <p:txBody>
          <a:bodyPr anchor="t"/>
          <a:lstStyle>
            <a:lvl1pPr marL="0" indent="0" algn="l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 descr="A black background with text and green and yellow flowers&#10;&#10;Description automatically generated">
            <a:extLst>
              <a:ext uri="{FF2B5EF4-FFF2-40B4-BE49-F238E27FC236}">
                <a16:creationId xmlns:a16="http://schemas.microsoft.com/office/drawing/2014/main" id="{AE107B86-FA7E-95F1-70C8-9648538282B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71" r="37209" b="-6523"/>
          <a:stretch/>
        </p:blipFill>
        <p:spPr bwMode="auto">
          <a:xfrm>
            <a:off x="7999386" y="4897664"/>
            <a:ext cx="730678" cy="217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3CE836A-ECF8-A0DE-D5AB-BC04E818B527}"/>
              </a:ext>
            </a:extLst>
          </p:cNvPr>
          <p:cNvSpPr txBox="1">
            <a:spLocks/>
          </p:cNvSpPr>
          <p:nvPr userDrawn="1"/>
        </p:nvSpPr>
        <p:spPr>
          <a:xfrm>
            <a:off x="385656" y="4902817"/>
            <a:ext cx="2112447" cy="217151"/>
          </a:xfrm>
          <a:prstGeom prst="rect">
            <a:avLst/>
          </a:prstGeom>
        </p:spPr>
        <p:txBody>
          <a:bodyPr anchor="t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b="1" dirty="0">
                <a:solidFill>
                  <a:srgbClr val="FFD444"/>
                </a:solidFill>
              </a:rPr>
              <a:t>Child Health and Wellbeing Network</a:t>
            </a:r>
            <a:endParaRPr lang="en-US" sz="600" b="1" dirty="0">
              <a:solidFill>
                <a:srgbClr val="FFD4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96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" y="286789"/>
            <a:ext cx="8131810" cy="996143"/>
          </a:xfrm>
        </p:spPr>
        <p:txBody>
          <a:bodyPr anchor="t">
            <a:normAutofit/>
          </a:bodyPr>
          <a:lstStyle>
            <a:lvl1pPr>
              <a:defRPr sz="27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840" y="1417321"/>
            <a:ext cx="8131810" cy="2918459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 descr="A black background with text and green and yellow flowers&#10;&#10;Description automatically generated">
            <a:extLst>
              <a:ext uri="{FF2B5EF4-FFF2-40B4-BE49-F238E27FC236}">
                <a16:creationId xmlns:a16="http://schemas.microsoft.com/office/drawing/2014/main" id="{6BAC08A7-BD70-A705-F4CD-D8F779864E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71" r="37209" b="-6523"/>
          <a:stretch/>
        </p:blipFill>
        <p:spPr bwMode="auto">
          <a:xfrm>
            <a:off x="7999386" y="4897664"/>
            <a:ext cx="730678" cy="217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6D7993C9-C0A7-63E8-A12C-1364504D3F8D}"/>
              </a:ext>
            </a:extLst>
          </p:cNvPr>
          <p:cNvSpPr txBox="1">
            <a:spLocks/>
          </p:cNvSpPr>
          <p:nvPr userDrawn="1"/>
        </p:nvSpPr>
        <p:spPr>
          <a:xfrm>
            <a:off x="385656" y="4902817"/>
            <a:ext cx="2112447" cy="217151"/>
          </a:xfrm>
          <a:prstGeom prst="rect">
            <a:avLst/>
          </a:prstGeom>
        </p:spPr>
        <p:txBody>
          <a:bodyPr anchor="t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b="1" dirty="0">
                <a:solidFill>
                  <a:srgbClr val="FFD444"/>
                </a:solidFill>
              </a:rPr>
              <a:t>Child Health and Wellbeing Network</a:t>
            </a:r>
            <a:endParaRPr lang="en-US" sz="600" b="1" dirty="0">
              <a:solidFill>
                <a:srgbClr val="FFD4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3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52" y="286143"/>
            <a:ext cx="8182427" cy="735617"/>
          </a:xfrm>
        </p:spPr>
        <p:txBody>
          <a:bodyPr anchor="t">
            <a:noAutofit/>
          </a:bodyPr>
          <a:lstStyle>
            <a:lvl1pPr>
              <a:defRPr sz="27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520" y="1270159"/>
            <a:ext cx="3943350" cy="30105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70159"/>
            <a:ext cx="4094480" cy="30105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black background with text and green and yellow flowers&#10;&#10;Description automatically generated">
            <a:extLst>
              <a:ext uri="{FF2B5EF4-FFF2-40B4-BE49-F238E27FC236}">
                <a16:creationId xmlns:a16="http://schemas.microsoft.com/office/drawing/2014/main" id="{48A1E217-1A69-E929-A090-FFB6D93076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71" r="37209" b="-6523"/>
          <a:stretch/>
        </p:blipFill>
        <p:spPr bwMode="auto">
          <a:xfrm>
            <a:off x="7999386" y="4897664"/>
            <a:ext cx="730678" cy="217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4EF147C-A9EF-030D-F731-4E0C14742399}"/>
              </a:ext>
            </a:extLst>
          </p:cNvPr>
          <p:cNvSpPr txBox="1">
            <a:spLocks/>
          </p:cNvSpPr>
          <p:nvPr userDrawn="1"/>
        </p:nvSpPr>
        <p:spPr>
          <a:xfrm>
            <a:off x="385656" y="4902817"/>
            <a:ext cx="2112447" cy="217151"/>
          </a:xfrm>
          <a:prstGeom prst="rect">
            <a:avLst/>
          </a:prstGeom>
        </p:spPr>
        <p:txBody>
          <a:bodyPr anchor="t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00" b="1" dirty="0">
                <a:solidFill>
                  <a:srgbClr val="FFD444"/>
                </a:solidFill>
              </a:rPr>
              <a:t>Child Health and Wellbeing Network</a:t>
            </a:r>
            <a:endParaRPr lang="en-US" sz="600" b="1" dirty="0">
              <a:solidFill>
                <a:srgbClr val="FFD4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2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053" y="286143"/>
            <a:ext cx="8088446" cy="7356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052" y="1257300"/>
            <a:ext cx="8088447" cy="3035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3CFF2-AB8B-4731-688D-2C0994226CA0}"/>
              </a:ext>
            </a:extLst>
          </p:cNvPr>
          <p:cNvSpPr/>
          <p:nvPr userDrawn="1"/>
        </p:nvSpPr>
        <p:spPr>
          <a:xfrm>
            <a:off x="0" y="4857357"/>
            <a:ext cx="9144000" cy="2977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6699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i="0" kern="1200">
          <a:solidFill>
            <a:srgbClr val="20AB45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view.officeapps.live.com/op/view.aspx?src=https%3A%2F%2Fwww.nenc-healthiertogether.nhs.uk%2Fapplication%2Ffiles%2F4516%2F7360%2F5791%2FPrimary_Care_TITO_Presentation_Short_Version_recorded.pptx&amp;wdOrigin=BROWSELINK" TargetMode="External"/><Relationship Id="rId13" Type="http://schemas.openxmlformats.org/officeDocument/2006/relationships/hyperlink" Target="https://www.youtube.com/watch?feature=shared&amp;v=r3pQLZVVvVA" TargetMode="External"/><Relationship Id="rId18" Type="http://schemas.openxmlformats.org/officeDocument/2006/relationships/hyperlink" Target="https://www.nenc-healthiertogether.nhs.uk/professionals/asthma/external-links-and-other-resources/north-east-and-cumbria-paediatric-asthma-and-allergy-necpaac" TargetMode="External"/><Relationship Id="rId3" Type="http://schemas.openxmlformats.org/officeDocument/2006/relationships/image" Target="../media/image2.jpg"/><Relationship Id="rId21" Type="http://schemas.openxmlformats.org/officeDocument/2006/relationships/hyperlink" Target="mailto:Louise.dauncey1@nhs.net" TargetMode="External"/><Relationship Id="rId7" Type="http://schemas.openxmlformats.org/officeDocument/2006/relationships/hyperlink" Target="https://view.officeapps.live.com/op/view.aspx?src=https%3A%2F%2Fwww.nenc-healthiertogether.nhs.uk%2Fapplication%2Ffiles%2F7516%2F7360%2F4397%2FSchools_Presentation_-_Short_Version_recorded.pptx&amp;wdOrigin=BROWSELINK" TargetMode="External"/><Relationship Id="rId12" Type="http://schemas.openxmlformats.org/officeDocument/2006/relationships/hyperlink" Target="https://www.nenc-healthiertogether.nhs.uk/professionals/asthma/beat-asthma-friendly-sports-clubs" TargetMode="External"/><Relationship Id="rId17" Type="http://schemas.openxmlformats.org/officeDocument/2006/relationships/hyperlink" Target="https://us06web.zoom.us/rec/share/sSrmaX0m6QimEiLOZuLM3gCHDSaBlLrDTww-dvWHx_ge0Yc5amDgyFp28VEeEyln.MBWtsXiEdDdEib9r?startTime=1700755183000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www.nenc-healthiertogether.nhs.uk/professionals/asthma/asthma-huddles-north-east-and-north-cumbria-clinical-networks" TargetMode="External"/><Relationship Id="rId20" Type="http://schemas.openxmlformats.org/officeDocument/2006/relationships/hyperlink" Target="https://www.headstartsouthtees.co.uk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nenc-healthiertogether.nhs.uk/application/files/5216/9044/6900/Asthma_National_Rollout_Progress_Report_2022-23.pdf" TargetMode="External"/><Relationship Id="rId11" Type="http://schemas.openxmlformats.org/officeDocument/2006/relationships/hyperlink" Target="https://www.nenc-healthiertogether.nhs.uk/professionals/asthma/schools-and-clubs-resources/beat-asthma-friendly-schools-chwn" TargetMode="External"/><Relationship Id="rId5" Type="http://schemas.openxmlformats.org/officeDocument/2006/relationships/hyperlink" Target="https://www.nenc-healthiertogether.nhs.uk/application/files/3116/5839/2840/CHWN_Asthma_Baseline_Findings_and_Recommendations_Report_June_22.pdf" TargetMode="External"/><Relationship Id="rId15" Type="http://schemas.openxmlformats.org/officeDocument/2006/relationships/hyperlink" Target="https://www.nenc-healthiertogether.nhs.uk/professionals/asthma/asthma-webinars" TargetMode="External"/><Relationship Id="rId10" Type="http://schemas.openxmlformats.org/officeDocument/2006/relationships/hyperlink" Target="https://www.nenc-healthiertogether.nhs.uk/application/files/2416/9944/7658/Secondary_care_asthma_referral_pathway_Final_V_1.3.pdf" TargetMode="External"/><Relationship Id="rId19" Type="http://schemas.openxmlformats.org/officeDocument/2006/relationships/hyperlink" Target="https://www.nenc-healthiertogether.nhs.uk/professionals/asthma/external-links-and-other-resources/ODN-Education-Session-National-Asthma-Bundle-September23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www.nenc-healthiertogether.nhs.uk/professionals/asthma/asthma-referrals-pathway/asthma-primary-care-referral-pathway" TargetMode="External"/><Relationship Id="rId14" Type="http://schemas.openxmlformats.org/officeDocument/2006/relationships/hyperlink" Target="https://www.nenc-healthiertogether.nhs.uk/professionals/asthma/schools-and-clubs-resources" TargetMode="External"/><Relationship Id="rId2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text and green and yellow flowers&#10;&#10;Description automatically generated">
            <a:extLst>
              <a:ext uri="{FF2B5EF4-FFF2-40B4-BE49-F238E27FC236}">
                <a16:creationId xmlns:a16="http://schemas.microsoft.com/office/drawing/2014/main" id="{A3FEF761-E66F-6F8E-F866-8FB12E873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17" y="183147"/>
            <a:ext cx="1114598" cy="694398"/>
          </a:xfrm>
          <a:prstGeom prst="rect">
            <a:avLst/>
          </a:prstGeom>
        </p:spPr>
      </p:pic>
      <p:pic>
        <p:nvPicPr>
          <p:cNvPr id="7" name="Picture 6" descr="A logo with text on it&#10;&#10;Description automatically generated">
            <a:extLst>
              <a:ext uri="{FF2B5EF4-FFF2-40B4-BE49-F238E27FC236}">
                <a16:creationId xmlns:a16="http://schemas.microsoft.com/office/drawing/2014/main" id="{0536D340-DEFA-EED2-F36D-EA125F1DD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6675" y="74499"/>
            <a:ext cx="1390650" cy="84491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7DB88B-25FD-9192-71C9-345B5949F605}"/>
              </a:ext>
            </a:extLst>
          </p:cNvPr>
          <p:cNvSpPr txBox="1"/>
          <p:nvPr/>
        </p:nvSpPr>
        <p:spPr>
          <a:xfrm>
            <a:off x="2598844" y="161830"/>
            <a:ext cx="44418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20AB45"/>
                </a:solidFill>
                <a:latin typeface="Gilroy ExtraBold" panose="00000900000000000000" pitchFamily="50" charset="0"/>
              </a:rPr>
              <a:t>#AskAboutAsthma 2024 </a:t>
            </a:r>
          </a:p>
          <a:p>
            <a:r>
              <a:rPr lang="en-GB" sz="2000" dirty="0">
                <a:solidFill>
                  <a:srgbClr val="20AB45"/>
                </a:solidFill>
                <a:latin typeface="Gilroy ExtraBold" panose="00000900000000000000" pitchFamily="50" charset="0"/>
              </a:rPr>
              <a:t>North East and North Cumbria ICB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7907513-D052-62F6-4C7F-43400BA666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115" y="4623296"/>
            <a:ext cx="6559767" cy="17621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6F77407-1CC6-AA89-1FDB-881FF751EC3A}"/>
              </a:ext>
            </a:extLst>
          </p:cNvPr>
          <p:cNvSpPr txBox="1"/>
          <p:nvPr/>
        </p:nvSpPr>
        <p:spPr>
          <a:xfrm>
            <a:off x="157086" y="1083683"/>
            <a:ext cx="2081289" cy="34009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20AB45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20AB45"/>
                </a:solidFill>
                <a:latin typeface="Gilroy ExtraBold" panose="00000900000000000000" pitchFamily="50" charset="0"/>
                <a:cs typeface="Arial" panose="020B0604020202020204" pitchFamily="34" charset="0"/>
              </a:rPr>
              <a:t>The NENC context</a:t>
            </a:r>
          </a:p>
          <a:p>
            <a:endParaRPr lang="en-GB" sz="1400" b="1" dirty="0">
              <a:solidFill>
                <a:srgbClr val="20AB45"/>
              </a:solidFill>
              <a:latin typeface="Gilroy ExtraBold" panose="000009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NENC ICB </a:t>
            </a:r>
            <a:r>
              <a:rPr lang="en-GB" sz="900" b="1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significantly higher rates of asthma admissions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for young people aged 10-18 in relation to England's average </a:t>
            </a:r>
          </a:p>
          <a:p>
            <a:pPr algn="just"/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NENC ICB has </a:t>
            </a:r>
            <a:r>
              <a:rPr lang="en-GB" sz="900" b="1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significantly higher rates of A&amp;E attendances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across all age ranges compared to the England average </a:t>
            </a:r>
          </a:p>
          <a:p>
            <a:pPr algn="just"/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The NENC region as a whole has a </a:t>
            </a:r>
            <a:r>
              <a:rPr lang="en-GB" sz="900" b="1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proportion (29.4%) living in the 20% most deprived areas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of England than the national average (20.2%)</a:t>
            </a:r>
          </a:p>
          <a:p>
            <a:pPr algn="just"/>
            <a:endParaRPr lang="en-GB" sz="900" dirty="0"/>
          </a:p>
          <a:p>
            <a:pPr algn="just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Ten years on from NRAD’s publication, barely any improvements have been made and </a:t>
            </a:r>
            <a:r>
              <a:rPr lang="en-GB" sz="900" b="1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asthma deaths have increased by almost 25%.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52C3C8-A08B-BA79-51C0-DA8A2619A589}"/>
              </a:ext>
            </a:extLst>
          </p:cNvPr>
          <p:cNvSpPr txBox="1"/>
          <p:nvPr/>
        </p:nvSpPr>
        <p:spPr>
          <a:xfrm>
            <a:off x="2396535" y="1114460"/>
            <a:ext cx="6252165" cy="3339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20AB45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20AB45"/>
                </a:solidFill>
                <a:latin typeface="Gilroy ExtraBold" panose="00000900000000000000" pitchFamily="50" charset="0"/>
                <a:cs typeface="Arial" panose="020B0604020202020204" pitchFamily="34" charset="0"/>
              </a:rPr>
              <a:t>Our Achievements &amp; Plans: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Project to bring together education-based intervention and roll-out of national bundle continues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Multi-disciplinary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team in place, including newly recruited primary care colleagues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Baselining project complete,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report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progress report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published. Further questionnaire into Community Pharmacy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Standardised educational resources have been developed –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Headteachers/SENCOs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TITO</a:t>
            </a:r>
            <a:endParaRPr lang="en-GB" sz="900" dirty="0">
              <a:solidFill>
                <a:srgbClr val="20AB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Targeted work into primary care services identified as outliers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Pathways and resources developed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primary to secondary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secondary to tertiary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– currently working on digitisation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Roll out of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Beat Asthma Friendly Schools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(BAFS) - 16 schools on board in pilot (5000+ CYP). MELISSA bus visit for 70+ CYP 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Launched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Beat Asthma Friendly Clubs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(BAFC) and delivered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webinar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and school resources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created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Programme of clinical webinars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delivered;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Asthma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Huddle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Schools North East Webinar</a:t>
            </a:r>
            <a:endParaRPr lang="en-GB" sz="900" dirty="0">
              <a:solidFill>
                <a:srgbClr val="20AB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Conference delivered June 23.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Conference resources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published 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Operational Delivery Network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 Session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secondary care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North Cumbria system-wide education – two-day event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Various engagement events including </a:t>
            </a:r>
            <a:r>
              <a:rPr lang="en-GB" sz="900" dirty="0">
                <a:solidFill>
                  <a:srgbClr val="20AB4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Headstart South Tees </a:t>
            </a: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conference and World Asthma Day stand at James Cook University Hospital, Middlesbrough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Close links with PANNEC (Paediatric Asthma Network North East and Cumbria)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Establishment of NENC Respiratory Specialist Nurses Community of Practice, collaborative development of discharge checklist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RCPCH poster presentation regarding the BAFS work</a:t>
            </a:r>
          </a:p>
          <a:p>
            <a:pPr marL="171446" indent="-171446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Housing Working Group established, developing NENC regional approach to rehousing and a Beat Asthma Friendly Housing pledge for registered providers and the private rental sector</a:t>
            </a:r>
            <a:r>
              <a:rPr lang="en-GB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33117A-B71E-816A-E8BA-51CCB80466AB}"/>
              </a:ext>
            </a:extLst>
          </p:cNvPr>
          <p:cNvSpPr txBox="1"/>
          <p:nvPr/>
        </p:nvSpPr>
        <p:spPr>
          <a:xfrm>
            <a:off x="4267200" y="4889456"/>
            <a:ext cx="383380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D44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more information contact </a:t>
            </a:r>
            <a:r>
              <a:rPr lang="en-GB" sz="1000" b="1" dirty="0">
                <a:solidFill>
                  <a:srgbClr val="FFD44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Louise.dauncey1@nhs.net</a:t>
            </a:r>
            <a:r>
              <a:rPr lang="en-GB" sz="1000" b="1" dirty="0">
                <a:solidFill>
                  <a:srgbClr val="FFD44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GB" b="1" dirty="0">
              <a:solidFill>
                <a:srgbClr val="FFD44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 descr="A drawing of a child&#10;&#10;Description automatically generated">
            <a:extLst>
              <a:ext uri="{FF2B5EF4-FFF2-40B4-BE49-F238E27FC236}">
                <a16:creationId xmlns:a16="http://schemas.microsoft.com/office/drawing/2014/main" id="{101638DD-A021-90F5-86B6-2CA300A4A6F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702136" y="82601"/>
            <a:ext cx="831621" cy="83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15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0DB6BDF-DE1A-5E4F-B85F-5A8243B2F450}" vid="{78215106-B0AD-0C40-8C2F-C81B4A6B5170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Child HW Network NENC template wide</Template>
  <TotalTime>83</TotalTime>
  <Words>357</Words>
  <Application>Microsoft Office PowerPoint</Application>
  <PresentationFormat>On-screen Show (16:9)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Gilroy ExtraBold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here</dc:title>
  <dc:subject/>
  <dc:creator>HICKEN, Jennifer (NHS NORTH EAST AND NORTH CUMBRIA ICB - 00P)</dc:creator>
  <cp:keywords/>
  <dc:description/>
  <cp:lastModifiedBy>JONES, Anne (NHS NORTH EAST AND NORTH CUMBRIA ICB - 00P)</cp:lastModifiedBy>
  <cp:revision>2</cp:revision>
  <dcterms:created xsi:type="dcterms:W3CDTF">2024-07-25T12:40:50Z</dcterms:created>
  <dcterms:modified xsi:type="dcterms:W3CDTF">2024-09-09T13:40:35Z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bee351-f8e3-4857-aff9-28d5d50d46ce_Enabled">
    <vt:lpwstr>true</vt:lpwstr>
  </property>
  <property fmtid="{D5CDD505-2E9C-101B-9397-08002B2CF9AE}" pid="3" name="MSIP_Label_5ebee351-f8e3-4857-aff9-28d5d50d46ce_SetDate">
    <vt:lpwstr>2023-10-02T10:59:06Z</vt:lpwstr>
  </property>
  <property fmtid="{D5CDD505-2E9C-101B-9397-08002B2CF9AE}" pid="4" name="MSIP_Label_5ebee351-f8e3-4857-aff9-28d5d50d46ce_Method">
    <vt:lpwstr>Standard</vt:lpwstr>
  </property>
  <property fmtid="{D5CDD505-2E9C-101B-9397-08002B2CF9AE}" pid="5" name="MSIP_Label_5ebee351-f8e3-4857-aff9-28d5d50d46ce_Name">
    <vt:lpwstr>defa4170-0d19-0005-0004-bc88714345d2</vt:lpwstr>
  </property>
  <property fmtid="{D5CDD505-2E9C-101B-9397-08002B2CF9AE}" pid="6" name="MSIP_Label_5ebee351-f8e3-4857-aff9-28d5d50d46ce_SiteId">
    <vt:lpwstr>37b0a967-5720-4e7d-b713-a37ffefe848c</vt:lpwstr>
  </property>
  <property fmtid="{D5CDD505-2E9C-101B-9397-08002B2CF9AE}" pid="7" name="MSIP_Label_5ebee351-f8e3-4857-aff9-28d5d50d46ce_ActionId">
    <vt:lpwstr>2e78c092-972e-45f1-8fc6-ff836b21afff</vt:lpwstr>
  </property>
  <property fmtid="{D5CDD505-2E9C-101B-9397-08002B2CF9AE}" pid="8" name="MSIP_Label_5ebee351-f8e3-4857-aff9-28d5d50d46ce_ContentBits">
    <vt:lpwstr>0</vt:lpwstr>
  </property>
</Properties>
</file>