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</p:sldIdLst>
  <p:sldSz cx="9144000" cy="5143500"/>
  <p:notesSz cx="9144000" cy="51435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78509" y="266827"/>
            <a:ext cx="4526280" cy="391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1" i="0">
                <a:solidFill>
                  <a:srgbClr val="779B2B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1D1D1B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rgbClr val="779B2B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1D1D1B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rgbClr val="779B2B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rgbClr val="779B2B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218123"/>
            <a:ext cx="9144000" cy="492537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6334" y="55625"/>
            <a:ext cx="8771331" cy="1031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1" i="0">
                <a:solidFill>
                  <a:srgbClr val="779B2B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22044" y="978789"/>
            <a:ext cx="6400165" cy="28244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1D1D1B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jpg"/><Relationship Id="rId4" Type="http://schemas.openxmlformats.org/officeDocument/2006/relationships/image" Target="../media/image4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Relationship Id="rId3" Type="http://schemas.openxmlformats.org/officeDocument/2006/relationships/image" Target="../media/image4.pn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g"/><Relationship Id="rId3" Type="http://schemas.openxmlformats.org/officeDocument/2006/relationships/image" Target="../media/image11.jpg"/><Relationship Id="rId4" Type="http://schemas.openxmlformats.org/officeDocument/2006/relationships/image" Target="../media/image12.jpg"/><Relationship Id="rId5" Type="http://schemas.openxmlformats.org/officeDocument/2006/relationships/image" Target="../media/image13.jpg"/><Relationship Id="rId6" Type="http://schemas.openxmlformats.org/officeDocument/2006/relationships/image" Target="../media/image4.pn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Relationship Id="rId3" Type="http://schemas.openxmlformats.org/officeDocument/2006/relationships/image" Target="../media/image4.pn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jpg"/><Relationship Id="rId3" Type="http://schemas.openxmlformats.org/officeDocument/2006/relationships/image" Target="../media/image16.png"/><Relationship Id="rId4" Type="http://schemas.openxmlformats.org/officeDocument/2006/relationships/image" Target="../media/image17.jpg"/><Relationship Id="rId5" Type="http://schemas.openxmlformats.org/officeDocument/2006/relationships/image" Target="../media/image4.png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png"/><Relationship Id="rId3" Type="http://schemas.openxmlformats.org/officeDocument/2006/relationships/image" Target="../media/image4.png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png"/><Relationship Id="rId3" Type="http://schemas.openxmlformats.org/officeDocument/2006/relationships/image" Target="../media/image4.png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Relationship Id="rId3" Type="http://schemas.openxmlformats.org/officeDocument/2006/relationships/image" Target="../media/image21.jpg"/><Relationship Id="rId4" Type="http://schemas.openxmlformats.org/officeDocument/2006/relationships/image" Target="../media/image4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jpg"/><Relationship Id="rId3" Type="http://schemas.openxmlformats.org/officeDocument/2006/relationships/image" Target="../media/image4.png"/></Relationships>
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3.jpg"/><Relationship Id="rId3" Type="http://schemas.openxmlformats.org/officeDocument/2006/relationships/image" Target="../media/image4.png"/></Relationships>

</file>

<file path=ppt/slides/_rels/slide2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4.jpg"/><Relationship Id="rId3" Type="http://schemas.openxmlformats.org/officeDocument/2006/relationships/image" Target="../media/image4.png"/></Relationships>

</file>

<file path=ppt/slides/_rels/slide2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5.jpg"/><Relationship Id="rId3" Type="http://schemas.openxmlformats.org/officeDocument/2006/relationships/image" Target="../media/image4.png"/></Relationships>

</file>

<file path=ppt/slides/_rels/slide2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6.jpg"/><Relationship Id="rId3" Type="http://schemas.openxmlformats.org/officeDocument/2006/relationships/image" Target="../media/image4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g"/><Relationship Id="rId3" Type="http://schemas.openxmlformats.org/officeDocument/2006/relationships/image" Target="../media/image4.png"/></Relationships>

</file>

<file path=ppt/slides/_rels/slide3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7.jpg"/><Relationship Id="rId3" Type="http://schemas.openxmlformats.org/officeDocument/2006/relationships/image" Target="../media/image28.jpg"/><Relationship Id="rId4" Type="http://schemas.openxmlformats.org/officeDocument/2006/relationships/image" Target="../media/image29.jpg"/><Relationship Id="rId5" Type="http://schemas.openxmlformats.org/officeDocument/2006/relationships/image" Target="../media/image4.png"/></Relationships>

</file>

<file path=ppt/slides/_rels/slide3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beatasthma.co.uk/" TargetMode="External"/><Relationship Id="rId3" Type="http://schemas.openxmlformats.org/officeDocument/2006/relationships/hyperlink" Target="https://www.nenc-healthiertogether.nhs.uk/" TargetMode="External"/><Relationship Id="rId4" Type="http://schemas.openxmlformats.org/officeDocument/2006/relationships/hyperlink" Target="https://www.asthma.org.uk/" TargetMode="External"/><Relationship Id="rId5" Type="http://schemas.openxmlformats.org/officeDocument/2006/relationships/hyperlink" Target="https://www.itchysneezywheezy.co.uk/" TargetMode="External"/><Relationship Id="rId6" Type="http://schemas.openxmlformats.org/officeDocument/2006/relationships/image" Target="../media/image30.jpg"/><Relationship Id="rId7" Type="http://schemas.openxmlformats.org/officeDocument/2006/relationships/image" Target="../media/image31.jpg"/><Relationship Id="rId8" Type="http://schemas.openxmlformats.org/officeDocument/2006/relationships/image" Target="../media/image32.jpg"/><Relationship Id="rId9" Type="http://schemas.openxmlformats.org/officeDocument/2006/relationships/image" Target="../media/image33.jpg"/><Relationship Id="rId10" Type="http://schemas.openxmlformats.org/officeDocument/2006/relationships/image" Target="../media/image34.jpg"/><Relationship Id="rId11" Type="http://schemas.openxmlformats.org/officeDocument/2006/relationships/image" Target="../media/image4.png"/></Relationships>

</file>

<file path=ppt/slides/_rels/slide3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5.jpg"/><Relationship Id="rId3" Type="http://schemas.openxmlformats.org/officeDocument/2006/relationships/image" Target="../media/image4.png"/></Relationships>

</file>

<file path=ppt/slides/_rels/slide3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g"/><Relationship Id="rId3" Type="http://schemas.openxmlformats.org/officeDocument/2006/relationships/image" Target="../media/image37.jpg"/><Relationship Id="rId4" Type="http://schemas.openxmlformats.org/officeDocument/2006/relationships/hyperlink" Target="https://nhsjoinourjourney.org.uk/what-we-are-doing/priorities/optimising-health-services/child-health-and-wellbeing-network/" TargetMode="External"/><Relationship Id="rId5" Type="http://schemas.openxmlformats.org/officeDocument/2006/relationships/hyperlink" Target="mailto:england.northernchildnetwork@nhs.net" TargetMode="External"/><Relationship Id="rId6" Type="http://schemas.openxmlformats.org/officeDocument/2006/relationships/image" Target="../media/image4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Relationship Id="rId3" Type="http://schemas.openxmlformats.org/officeDocument/2006/relationships/image" Target="../media/image4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Relationship Id="rId3" Type="http://schemas.openxmlformats.org/officeDocument/2006/relationships/image" Target="../media/image4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Relationship Id="rId3" Type="http://schemas.openxmlformats.org/officeDocument/2006/relationships/image" Target="../media/image4.pn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18123"/>
            <a:ext cx="9144000" cy="4925375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3326129" y="4688230"/>
            <a:ext cx="249174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Follow</a:t>
            </a:r>
            <a:r>
              <a:rPr dirty="0" sz="1400" spc="-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us</a:t>
            </a:r>
            <a:r>
              <a:rPr dirty="0" sz="14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FFFFFF"/>
                </a:solidFill>
                <a:latin typeface="Arial"/>
                <a:cs typeface="Arial"/>
              </a:rPr>
              <a:t>@EveryChildNENC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518030" y="941323"/>
            <a:ext cx="5500370" cy="7575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001F5F"/>
                </a:solidFill>
              </a:rPr>
              <a:t>North</a:t>
            </a:r>
            <a:r>
              <a:rPr dirty="0" sz="2400" spc="-55">
                <a:solidFill>
                  <a:srgbClr val="001F5F"/>
                </a:solidFill>
              </a:rPr>
              <a:t> </a:t>
            </a:r>
            <a:r>
              <a:rPr dirty="0" sz="2400">
                <a:solidFill>
                  <a:srgbClr val="001F5F"/>
                </a:solidFill>
              </a:rPr>
              <a:t>East</a:t>
            </a:r>
            <a:r>
              <a:rPr dirty="0" sz="2400" spc="-55">
                <a:solidFill>
                  <a:srgbClr val="001F5F"/>
                </a:solidFill>
              </a:rPr>
              <a:t> </a:t>
            </a:r>
            <a:r>
              <a:rPr dirty="0" sz="2400">
                <a:solidFill>
                  <a:srgbClr val="001F5F"/>
                </a:solidFill>
              </a:rPr>
              <a:t>and</a:t>
            </a:r>
            <a:r>
              <a:rPr dirty="0" sz="2400" spc="-65">
                <a:solidFill>
                  <a:srgbClr val="001F5F"/>
                </a:solidFill>
              </a:rPr>
              <a:t> </a:t>
            </a:r>
            <a:r>
              <a:rPr dirty="0" sz="2400">
                <a:solidFill>
                  <a:srgbClr val="001F5F"/>
                </a:solidFill>
              </a:rPr>
              <a:t>North</a:t>
            </a:r>
            <a:r>
              <a:rPr dirty="0" sz="2400" spc="-55">
                <a:solidFill>
                  <a:srgbClr val="001F5F"/>
                </a:solidFill>
              </a:rPr>
              <a:t> </a:t>
            </a:r>
            <a:r>
              <a:rPr dirty="0" sz="2400">
                <a:solidFill>
                  <a:srgbClr val="001F5F"/>
                </a:solidFill>
              </a:rPr>
              <a:t>Cumbria’s</a:t>
            </a:r>
            <a:r>
              <a:rPr dirty="0" sz="2400" spc="-60">
                <a:solidFill>
                  <a:srgbClr val="001F5F"/>
                </a:solidFill>
              </a:rPr>
              <a:t> </a:t>
            </a:r>
            <a:r>
              <a:rPr dirty="0" sz="2400" spc="-10">
                <a:solidFill>
                  <a:srgbClr val="001F5F"/>
                </a:solidFill>
              </a:rPr>
              <a:t>Child</a:t>
            </a:r>
            <a:endParaRPr sz="2400"/>
          </a:p>
          <a:p>
            <a:pPr marL="12700">
              <a:lnSpc>
                <a:spcPct val="100000"/>
              </a:lnSpc>
            </a:pPr>
            <a:r>
              <a:rPr dirty="0" sz="2400">
                <a:solidFill>
                  <a:srgbClr val="001F5F"/>
                </a:solidFill>
              </a:rPr>
              <a:t>Health</a:t>
            </a:r>
            <a:r>
              <a:rPr dirty="0" sz="2400" spc="-35">
                <a:solidFill>
                  <a:srgbClr val="001F5F"/>
                </a:solidFill>
              </a:rPr>
              <a:t> </a:t>
            </a:r>
            <a:r>
              <a:rPr dirty="0" sz="2400">
                <a:solidFill>
                  <a:srgbClr val="001F5F"/>
                </a:solidFill>
              </a:rPr>
              <a:t>and</a:t>
            </a:r>
            <a:r>
              <a:rPr dirty="0" sz="2400" spc="-45">
                <a:solidFill>
                  <a:srgbClr val="001F5F"/>
                </a:solidFill>
              </a:rPr>
              <a:t> </a:t>
            </a:r>
            <a:r>
              <a:rPr dirty="0" sz="2400">
                <a:solidFill>
                  <a:srgbClr val="001F5F"/>
                </a:solidFill>
              </a:rPr>
              <a:t>Wellbeing</a:t>
            </a:r>
            <a:r>
              <a:rPr dirty="0" sz="2400" spc="-75">
                <a:solidFill>
                  <a:srgbClr val="001F5F"/>
                </a:solidFill>
              </a:rPr>
              <a:t> </a:t>
            </a:r>
            <a:r>
              <a:rPr dirty="0" sz="2400" spc="-10">
                <a:solidFill>
                  <a:srgbClr val="001F5F"/>
                </a:solidFill>
              </a:rPr>
              <a:t>Network</a:t>
            </a:r>
            <a:endParaRPr sz="2400"/>
          </a:p>
        </p:txBody>
      </p:sp>
      <p:sp>
        <p:nvSpPr>
          <p:cNvPr id="5" name="object 5" descr=""/>
          <p:cNvSpPr txBox="1"/>
          <p:nvPr/>
        </p:nvSpPr>
        <p:spPr>
          <a:xfrm>
            <a:off x="1927098" y="2062733"/>
            <a:ext cx="5374005" cy="15011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R="76200">
              <a:lnSpc>
                <a:spcPct val="100000"/>
              </a:lnSpc>
              <a:spcBef>
                <a:spcPts val="100"/>
              </a:spcBef>
            </a:pPr>
            <a:r>
              <a:rPr dirty="0" sz="2400" b="1" i="1">
                <a:solidFill>
                  <a:srgbClr val="001F5F"/>
                </a:solidFill>
                <a:latin typeface="Arial"/>
                <a:cs typeface="Arial"/>
              </a:rPr>
              <a:t>Feel</a:t>
            </a:r>
            <a:r>
              <a:rPr dirty="0" sz="2400" spc="-70" b="1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b="1" i="1">
                <a:solidFill>
                  <a:srgbClr val="001F5F"/>
                </a:solidFill>
                <a:latin typeface="Arial"/>
                <a:cs typeface="Arial"/>
              </a:rPr>
              <a:t>free</a:t>
            </a:r>
            <a:r>
              <a:rPr dirty="0" sz="2400" spc="-65" b="1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b="1" i="1">
                <a:solidFill>
                  <a:srgbClr val="001F5F"/>
                </a:solidFill>
                <a:latin typeface="Arial"/>
                <a:cs typeface="Arial"/>
              </a:rPr>
              <a:t>to</a:t>
            </a:r>
            <a:r>
              <a:rPr dirty="0" sz="2400" spc="-80" b="1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b="1" i="1">
                <a:solidFill>
                  <a:srgbClr val="001F5F"/>
                </a:solidFill>
                <a:latin typeface="Arial"/>
                <a:cs typeface="Arial"/>
              </a:rPr>
              <a:t>Tweet</a:t>
            </a:r>
            <a:r>
              <a:rPr dirty="0" sz="2400" spc="-80" b="1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10" b="1" i="1">
                <a:solidFill>
                  <a:srgbClr val="001F5F"/>
                </a:solidFill>
                <a:latin typeface="Arial"/>
                <a:cs typeface="Arial"/>
              </a:rPr>
              <a:t>throughout</a:t>
            </a:r>
            <a:endParaRPr sz="2400">
              <a:latin typeface="Arial"/>
              <a:cs typeface="Arial"/>
            </a:endParaRPr>
          </a:p>
          <a:p>
            <a:pPr algn="ctr" marR="76200">
              <a:lnSpc>
                <a:spcPct val="100000"/>
              </a:lnSpc>
            </a:pPr>
            <a:r>
              <a:rPr dirty="0" sz="2000" spc="-10" b="1">
                <a:solidFill>
                  <a:srgbClr val="779B2B"/>
                </a:solidFill>
                <a:latin typeface="Arial"/>
                <a:cs typeface="Arial"/>
              </a:rPr>
              <a:t>@EveryChildNENC</a:t>
            </a:r>
            <a:endParaRPr sz="2000">
              <a:latin typeface="Arial"/>
              <a:cs typeface="Arial"/>
            </a:endParaRPr>
          </a:p>
          <a:p>
            <a:pPr algn="ctr" marL="12700" marR="5080">
              <a:lnSpc>
                <a:spcPct val="100000"/>
              </a:lnSpc>
              <a:spcBef>
                <a:spcPts val="575"/>
              </a:spcBef>
            </a:pPr>
            <a:r>
              <a:rPr dirty="0" sz="2400" b="1" i="1">
                <a:solidFill>
                  <a:srgbClr val="001F5F"/>
                </a:solidFill>
                <a:latin typeface="Arial"/>
                <a:cs typeface="Arial"/>
              </a:rPr>
              <a:t>and</a:t>
            </a:r>
            <a:r>
              <a:rPr dirty="0" sz="2400" spc="-45" b="1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b="1" i="1">
                <a:solidFill>
                  <a:srgbClr val="001F5F"/>
                </a:solidFill>
                <a:latin typeface="Arial"/>
                <a:cs typeface="Arial"/>
              </a:rPr>
              <a:t>join</a:t>
            </a:r>
            <a:r>
              <a:rPr dirty="0" sz="2400" spc="-65" b="1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b="1" i="1">
                <a:solidFill>
                  <a:srgbClr val="001F5F"/>
                </a:solidFill>
                <a:latin typeface="Arial"/>
                <a:cs typeface="Arial"/>
              </a:rPr>
              <a:t>our</a:t>
            </a:r>
            <a:r>
              <a:rPr dirty="0" sz="2400" spc="-40" b="1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b="1" i="1">
                <a:solidFill>
                  <a:srgbClr val="001F5F"/>
                </a:solidFill>
                <a:latin typeface="Arial"/>
                <a:cs typeface="Arial"/>
              </a:rPr>
              <a:t>Network</a:t>
            </a:r>
            <a:r>
              <a:rPr dirty="0" sz="2400" spc="-35" b="1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b="1" i="1">
                <a:solidFill>
                  <a:srgbClr val="001F5F"/>
                </a:solidFill>
                <a:latin typeface="Arial"/>
                <a:cs typeface="Arial"/>
              </a:rPr>
              <a:t>here</a:t>
            </a:r>
            <a:r>
              <a:rPr dirty="0" sz="2400" spc="-30" b="1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b="1" i="1">
                <a:solidFill>
                  <a:srgbClr val="001F5F"/>
                </a:solidFill>
                <a:latin typeface="Arial"/>
                <a:cs typeface="Arial"/>
              </a:rPr>
              <a:t>via</a:t>
            </a:r>
            <a:r>
              <a:rPr dirty="0" sz="2400" spc="-35" b="1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b="1" i="1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dirty="0" sz="2400" spc="-30" b="1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25" b="1" i="1">
                <a:solidFill>
                  <a:srgbClr val="001F5F"/>
                </a:solidFill>
                <a:latin typeface="Arial"/>
                <a:cs typeface="Arial"/>
              </a:rPr>
              <a:t>QR </a:t>
            </a:r>
            <a:r>
              <a:rPr dirty="0" sz="2400" spc="-20" b="1" i="1">
                <a:solidFill>
                  <a:srgbClr val="001F5F"/>
                </a:solidFill>
                <a:latin typeface="Arial"/>
                <a:cs typeface="Arial"/>
              </a:rPr>
              <a:t>code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31996" y="3577869"/>
            <a:ext cx="1080122" cy="1047000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23901" rIns="0" bIns="0" rtlCol="0" vert="horz">
            <a:spAutoFit/>
          </a:bodyPr>
          <a:lstStyle/>
          <a:p>
            <a:pPr marL="804545">
              <a:lnSpc>
                <a:spcPct val="100000"/>
              </a:lnSpc>
              <a:spcBef>
                <a:spcPts val="100"/>
              </a:spcBef>
            </a:pPr>
            <a:r>
              <a:rPr dirty="0" sz="2400"/>
              <a:t>Primary</a:t>
            </a:r>
            <a:r>
              <a:rPr dirty="0" sz="2400" spc="-100"/>
              <a:t> </a:t>
            </a:r>
            <a:r>
              <a:rPr dirty="0" sz="2400"/>
              <a:t>Care</a:t>
            </a:r>
            <a:r>
              <a:rPr dirty="0" sz="2400" spc="-85"/>
              <a:t> </a:t>
            </a:r>
            <a:r>
              <a:rPr dirty="0" sz="2400" spc="-10"/>
              <a:t>Survey</a:t>
            </a:r>
            <a:endParaRPr sz="2400"/>
          </a:p>
        </p:txBody>
      </p:sp>
      <p:sp>
        <p:nvSpPr>
          <p:cNvPr id="3" name="object 3" descr=""/>
          <p:cNvSpPr txBox="1"/>
          <p:nvPr/>
        </p:nvSpPr>
        <p:spPr>
          <a:xfrm>
            <a:off x="282854" y="1168755"/>
            <a:ext cx="4765040" cy="3135630"/>
          </a:xfrm>
          <a:prstGeom prst="rect">
            <a:avLst/>
          </a:prstGeom>
        </p:spPr>
        <p:txBody>
          <a:bodyPr wrap="square" lIns="0" tIns="73660" rIns="0" bIns="0" rtlCol="0" vert="horz">
            <a:spAutoFit/>
          </a:bodyPr>
          <a:lstStyle/>
          <a:p>
            <a:pPr marL="418465" indent="-342265">
              <a:lnSpc>
                <a:spcPct val="100000"/>
              </a:lnSpc>
              <a:spcBef>
                <a:spcPts val="580"/>
              </a:spcBef>
              <a:buChar char="•"/>
              <a:tabLst>
                <a:tab pos="418465" algn="l"/>
              </a:tabLst>
            </a:pPr>
            <a:r>
              <a:rPr dirty="0" sz="2000">
                <a:solidFill>
                  <a:srgbClr val="1D1D1B"/>
                </a:solidFill>
                <a:latin typeface="Arial"/>
                <a:cs typeface="Arial"/>
              </a:rPr>
              <a:t>104</a:t>
            </a:r>
            <a:r>
              <a:rPr dirty="0" sz="2000" spc="-35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1D1D1B"/>
                </a:solidFill>
                <a:latin typeface="Arial"/>
                <a:cs typeface="Arial"/>
              </a:rPr>
              <a:t>responses</a:t>
            </a:r>
            <a:r>
              <a:rPr dirty="0" sz="2000" spc="-4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1D1D1B"/>
                </a:solidFill>
                <a:latin typeface="Arial"/>
                <a:cs typeface="Arial"/>
              </a:rPr>
              <a:t>from</a:t>
            </a:r>
            <a:r>
              <a:rPr dirty="0" sz="2000" spc="-35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1D1D1B"/>
                </a:solidFill>
                <a:latin typeface="Arial"/>
                <a:cs typeface="Arial"/>
              </a:rPr>
              <a:t>across</a:t>
            </a:r>
            <a:r>
              <a:rPr dirty="0" sz="2000" spc="-45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1D1D1B"/>
                </a:solidFill>
                <a:latin typeface="Arial"/>
                <a:cs typeface="Arial"/>
              </a:rPr>
              <a:t>the</a:t>
            </a:r>
            <a:r>
              <a:rPr dirty="0" sz="2000" spc="-25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1D1D1B"/>
                </a:solidFill>
                <a:latin typeface="Arial"/>
                <a:cs typeface="Arial"/>
              </a:rPr>
              <a:t>region</a:t>
            </a:r>
            <a:endParaRPr sz="2000">
              <a:latin typeface="Arial"/>
              <a:cs typeface="Arial"/>
            </a:endParaRPr>
          </a:p>
          <a:p>
            <a:pPr marL="418465" indent="-342265">
              <a:lnSpc>
                <a:spcPct val="100000"/>
              </a:lnSpc>
              <a:spcBef>
                <a:spcPts val="480"/>
              </a:spcBef>
              <a:buChar char="•"/>
              <a:tabLst>
                <a:tab pos="418465" algn="l"/>
              </a:tabLst>
            </a:pPr>
            <a:r>
              <a:rPr dirty="0" sz="2000">
                <a:solidFill>
                  <a:srgbClr val="1D1D1B"/>
                </a:solidFill>
                <a:latin typeface="Arial"/>
                <a:cs typeface="Arial"/>
              </a:rPr>
              <a:t>Online</a:t>
            </a:r>
            <a:r>
              <a:rPr dirty="0" sz="2000" spc="-25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1D1D1B"/>
                </a:solidFill>
                <a:latin typeface="Arial"/>
                <a:cs typeface="Arial"/>
              </a:rPr>
              <a:t>(</a:t>
            </a:r>
            <a:r>
              <a:rPr dirty="0" sz="2000" spc="-25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1D1D1B"/>
                </a:solidFill>
                <a:latin typeface="Arial"/>
                <a:cs typeface="Arial"/>
              </a:rPr>
              <a:t>MS</a:t>
            </a:r>
            <a:r>
              <a:rPr dirty="0" sz="2000" spc="-2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1D1D1B"/>
                </a:solidFill>
                <a:latin typeface="Arial"/>
                <a:cs typeface="Arial"/>
              </a:rPr>
              <a:t>Forms)</a:t>
            </a:r>
            <a:endParaRPr sz="2000">
              <a:latin typeface="Arial"/>
              <a:cs typeface="Arial"/>
            </a:endParaRPr>
          </a:p>
          <a:p>
            <a:pPr marL="419100" marR="172085" indent="-342900">
              <a:lnSpc>
                <a:spcPct val="100000"/>
              </a:lnSpc>
              <a:spcBef>
                <a:spcPts val="480"/>
              </a:spcBef>
              <a:buChar char="•"/>
              <a:tabLst>
                <a:tab pos="419100" algn="l"/>
              </a:tabLst>
            </a:pPr>
            <a:r>
              <a:rPr dirty="0" sz="2000">
                <a:solidFill>
                  <a:srgbClr val="1D1D1B"/>
                </a:solidFill>
                <a:latin typeface="Arial"/>
                <a:cs typeface="Arial"/>
              </a:rPr>
              <a:t>20</a:t>
            </a:r>
            <a:r>
              <a:rPr dirty="0" baseline="25641" sz="1950">
                <a:solidFill>
                  <a:srgbClr val="1D1D1B"/>
                </a:solidFill>
                <a:latin typeface="Arial"/>
                <a:cs typeface="Arial"/>
              </a:rPr>
              <a:t>th</a:t>
            </a:r>
            <a:r>
              <a:rPr dirty="0" baseline="25641" sz="1950" spc="27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1D1D1B"/>
                </a:solidFill>
                <a:latin typeface="Arial"/>
                <a:cs typeface="Arial"/>
              </a:rPr>
              <a:t>December</a:t>
            </a:r>
            <a:r>
              <a:rPr dirty="0" sz="2000" spc="-25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1D1D1B"/>
                </a:solidFill>
                <a:latin typeface="Arial"/>
                <a:cs typeface="Arial"/>
              </a:rPr>
              <a:t>2021</a:t>
            </a:r>
            <a:r>
              <a:rPr dirty="0" sz="2000" spc="-2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1D1D1B"/>
                </a:solidFill>
                <a:latin typeface="Arial"/>
                <a:cs typeface="Arial"/>
              </a:rPr>
              <a:t>to</a:t>
            </a:r>
            <a:r>
              <a:rPr dirty="0" sz="2000" spc="5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1D1D1B"/>
                </a:solidFill>
                <a:latin typeface="Arial"/>
                <a:cs typeface="Arial"/>
              </a:rPr>
              <a:t>13</a:t>
            </a:r>
            <a:r>
              <a:rPr dirty="0" baseline="25641" sz="1950">
                <a:solidFill>
                  <a:srgbClr val="1D1D1B"/>
                </a:solidFill>
                <a:latin typeface="Arial"/>
                <a:cs typeface="Arial"/>
              </a:rPr>
              <a:t>th</a:t>
            </a:r>
            <a:r>
              <a:rPr dirty="0" baseline="25641" sz="1950" spc="27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1D1D1B"/>
                </a:solidFill>
                <a:latin typeface="Arial"/>
                <a:cs typeface="Arial"/>
              </a:rPr>
              <a:t>February </a:t>
            </a:r>
            <a:r>
              <a:rPr dirty="0" sz="2000" spc="-20">
                <a:solidFill>
                  <a:srgbClr val="1D1D1B"/>
                </a:solidFill>
                <a:latin typeface="Arial"/>
                <a:cs typeface="Arial"/>
              </a:rPr>
              <a:t>2022</a:t>
            </a:r>
            <a:endParaRPr sz="2000">
              <a:latin typeface="Arial"/>
              <a:cs typeface="Arial"/>
            </a:endParaRPr>
          </a:p>
          <a:p>
            <a:pPr marL="419100" marR="984250" indent="-342900">
              <a:lnSpc>
                <a:spcPct val="100000"/>
              </a:lnSpc>
              <a:spcBef>
                <a:spcPts val="484"/>
              </a:spcBef>
              <a:buChar char="•"/>
              <a:tabLst>
                <a:tab pos="419100" algn="l"/>
              </a:tabLst>
            </a:pPr>
            <a:r>
              <a:rPr dirty="0" sz="2000">
                <a:solidFill>
                  <a:srgbClr val="1D1D1B"/>
                </a:solidFill>
                <a:latin typeface="Arial"/>
                <a:cs typeface="Arial"/>
              </a:rPr>
              <a:t>Average</a:t>
            </a:r>
            <a:r>
              <a:rPr dirty="0" sz="2000" spc="-6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1D1D1B"/>
                </a:solidFill>
                <a:latin typeface="Arial"/>
                <a:cs typeface="Arial"/>
              </a:rPr>
              <a:t>completion</a:t>
            </a:r>
            <a:r>
              <a:rPr dirty="0" sz="2000" spc="-75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1D1D1B"/>
                </a:solidFill>
                <a:latin typeface="Arial"/>
                <a:cs typeface="Arial"/>
              </a:rPr>
              <a:t>time</a:t>
            </a:r>
            <a:r>
              <a:rPr dirty="0" sz="2000" spc="-55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2000" spc="-20">
                <a:solidFill>
                  <a:srgbClr val="1D1D1B"/>
                </a:solidFill>
                <a:latin typeface="Arial"/>
                <a:cs typeface="Arial"/>
              </a:rPr>
              <a:t>10.5 </a:t>
            </a:r>
            <a:r>
              <a:rPr dirty="0" sz="2000" spc="-10">
                <a:solidFill>
                  <a:srgbClr val="1D1D1B"/>
                </a:solidFill>
                <a:latin typeface="Arial"/>
                <a:cs typeface="Arial"/>
              </a:rPr>
              <a:t>minutes</a:t>
            </a:r>
            <a:endParaRPr sz="2000">
              <a:latin typeface="Arial"/>
              <a:cs typeface="Arial"/>
            </a:endParaRPr>
          </a:p>
          <a:p>
            <a:pPr marL="418465" indent="-342265">
              <a:lnSpc>
                <a:spcPct val="100000"/>
              </a:lnSpc>
              <a:spcBef>
                <a:spcPts val="480"/>
              </a:spcBef>
              <a:buChar char="•"/>
              <a:tabLst>
                <a:tab pos="418465" algn="l"/>
              </a:tabLst>
            </a:pPr>
            <a:r>
              <a:rPr dirty="0" sz="2000">
                <a:solidFill>
                  <a:srgbClr val="1D1D1B"/>
                </a:solidFill>
                <a:latin typeface="Arial"/>
                <a:cs typeface="Arial"/>
              </a:rPr>
              <a:t>Return</a:t>
            </a:r>
            <a:r>
              <a:rPr dirty="0" sz="2000" spc="-4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1D1D1B"/>
                </a:solidFill>
                <a:latin typeface="Arial"/>
                <a:cs typeface="Arial"/>
              </a:rPr>
              <a:t>rate</a:t>
            </a:r>
            <a:r>
              <a:rPr dirty="0" sz="2000" spc="-5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1D1D1B"/>
                </a:solidFill>
                <a:latin typeface="Arial"/>
                <a:cs typeface="Arial"/>
              </a:rPr>
              <a:t>of</a:t>
            </a:r>
            <a:r>
              <a:rPr dirty="0" sz="2000" spc="-25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1D1D1B"/>
                </a:solidFill>
                <a:latin typeface="Arial"/>
                <a:cs typeface="Arial"/>
              </a:rPr>
              <a:t>about</a:t>
            </a:r>
            <a:r>
              <a:rPr dirty="0" sz="2000" spc="-5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1D1D1B"/>
                </a:solidFill>
                <a:latin typeface="Arial"/>
                <a:cs typeface="Arial"/>
              </a:rPr>
              <a:t>18%(around</a:t>
            </a:r>
            <a:r>
              <a:rPr dirty="0" sz="2000" spc="-6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2000" spc="-25">
                <a:solidFill>
                  <a:srgbClr val="1D1D1B"/>
                </a:solidFill>
                <a:latin typeface="Arial"/>
                <a:cs typeface="Arial"/>
              </a:rPr>
              <a:t>570</a:t>
            </a:r>
            <a:endParaRPr sz="2000">
              <a:latin typeface="Arial"/>
              <a:cs typeface="Arial"/>
            </a:endParaRPr>
          </a:p>
          <a:p>
            <a:pPr marL="419100">
              <a:lnSpc>
                <a:spcPct val="100000"/>
              </a:lnSpc>
            </a:pPr>
            <a:r>
              <a:rPr dirty="0" sz="2000">
                <a:solidFill>
                  <a:srgbClr val="1D1D1B"/>
                </a:solidFill>
                <a:latin typeface="Arial"/>
                <a:cs typeface="Arial"/>
              </a:rPr>
              <a:t>GP</a:t>
            </a:r>
            <a:r>
              <a:rPr dirty="0" sz="2000" spc="-8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1D1D1B"/>
                </a:solidFill>
                <a:latin typeface="Arial"/>
                <a:cs typeface="Arial"/>
              </a:rPr>
              <a:t>Practices</a:t>
            </a:r>
            <a:r>
              <a:rPr dirty="0" sz="2000" spc="-35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1D1D1B"/>
                </a:solidFill>
                <a:latin typeface="Arial"/>
                <a:cs typeface="Arial"/>
              </a:rPr>
              <a:t>in</a:t>
            </a:r>
            <a:r>
              <a:rPr dirty="0" sz="2000" spc="-2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1D1D1B"/>
                </a:solidFill>
                <a:latin typeface="Arial"/>
                <a:cs typeface="Arial"/>
              </a:rPr>
              <a:t>NENC)</a:t>
            </a:r>
            <a:endParaRPr sz="2000">
              <a:latin typeface="Arial"/>
              <a:cs typeface="Arial"/>
            </a:endParaRPr>
          </a:p>
          <a:p>
            <a:pPr marL="418465" indent="-342265">
              <a:lnSpc>
                <a:spcPct val="100000"/>
              </a:lnSpc>
              <a:spcBef>
                <a:spcPts val="480"/>
              </a:spcBef>
              <a:buChar char="•"/>
              <a:tabLst>
                <a:tab pos="418465" algn="l"/>
              </a:tabLst>
            </a:pPr>
            <a:r>
              <a:rPr dirty="0" sz="2000">
                <a:solidFill>
                  <a:srgbClr val="1D1D1B"/>
                </a:solidFill>
                <a:latin typeface="Arial"/>
                <a:cs typeface="Arial"/>
              </a:rPr>
              <a:t>All</a:t>
            </a:r>
            <a:r>
              <a:rPr dirty="0" sz="2000" spc="-25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1D1D1B"/>
                </a:solidFill>
                <a:latin typeface="Arial"/>
                <a:cs typeface="Arial"/>
              </a:rPr>
              <a:t>areas</a:t>
            </a:r>
            <a:r>
              <a:rPr dirty="0" sz="2000" spc="-4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1D1D1B"/>
                </a:solidFill>
                <a:latin typeface="Arial"/>
                <a:cs typeface="Arial"/>
              </a:rPr>
              <a:t>represented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96484" y="1779625"/>
            <a:ext cx="3479927" cy="2304288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/>
              <a:t>Demographics</a:t>
            </a:r>
            <a:r>
              <a:rPr dirty="0" sz="2400" spc="-45"/>
              <a:t> </a:t>
            </a:r>
            <a:r>
              <a:rPr dirty="0" sz="2400"/>
              <a:t>of</a:t>
            </a:r>
            <a:r>
              <a:rPr dirty="0" sz="2400" spc="-45"/>
              <a:t> </a:t>
            </a:r>
            <a:r>
              <a:rPr dirty="0" sz="2400" spc="-10"/>
              <a:t>Respondents</a:t>
            </a:r>
            <a:endParaRPr sz="2400"/>
          </a:p>
        </p:txBody>
      </p:sp>
      <p:grpSp>
        <p:nvGrpSpPr>
          <p:cNvPr id="3" name="object 3" descr=""/>
          <p:cNvGrpSpPr/>
          <p:nvPr/>
        </p:nvGrpSpPr>
        <p:grpSpPr>
          <a:xfrm>
            <a:off x="2851898" y="995044"/>
            <a:ext cx="3195955" cy="3182620"/>
            <a:chOff x="2851898" y="995044"/>
            <a:chExt cx="3195955" cy="3182620"/>
          </a:xfrm>
        </p:grpSpPr>
        <p:sp>
          <p:nvSpPr>
            <p:cNvPr id="4" name="object 4" descr=""/>
            <p:cNvSpPr/>
            <p:nvPr/>
          </p:nvSpPr>
          <p:spPr>
            <a:xfrm>
              <a:off x="3621150" y="1020825"/>
              <a:ext cx="2416810" cy="3147060"/>
            </a:xfrm>
            <a:custGeom>
              <a:avLst/>
              <a:gdLst/>
              <a:ahLst/>
              <a:cxnLst/>
              <a:rect l="l" t="t" r="r" b="b"/>
              <a:pathLst>
                <a:path w="2416810" h="3147060">
                  <a:moveTo>
                    <a:pt x="843152" y="0"/>
                  </a:moveTo>
                  <a:lnTo>
                    <a:pt x="843152" y="1573530"/>
                  </a:lnTo>
                  <a:lnTo>
                    <a:pt x="0" y="2902051"/>
                  </a:lnTo>
                  <a:lnTo>
                    <a:pt x="42402" y="2928020"/>
                  </a:lnTo>
                  <a:lnTo>
                    <a:pt x="85513" y="2952590"/>
                  </a:lnTo>
                  <a:lnTo>
                    <a:pt x="129298" y="2975750"/>
                  </a:lnTo>
                  <a:lnTo>
                    <a:pt x="173721" y="2997489"/>
                  </a:lnTo>
                  <a:lnTo>
                    <a:pt x="218748" y="3017799"/>
                  </a:lnTo>
                  <a:lnTo>
                    <a:pt x="264343" y="3036667"/>
                  </a:lnTo>
                  <a:lnTo>
                    <a:pt x="310472" y="3054085"/>
                  </a:lnTo>
                  <a:lnTo>
                    <a:pt x="357101" y="3070042"/>
                  </a:lnTo>
                  <a:lnTo>
                    <a:pt x="404193" y="3084528"/>
                  </a:lnTo>
                  <a:lnTo>
                    <a:pt x="451714" y="3097532"/>
                  </a:lnTo>
                  <a:lnTo>
                    <a:pt x="499630" y="3109045"/>
                  </a:lnTo>
                  <a:lnTo>
                    <a:pt x="547906" y="3119056"/>
                  </a:lnTo>
                  <a:lnTo>
                    <a:pt x="596506" y="3127554"/>
                  </a:lnTo>
                  <a:lnTo>
                    <a:pt x="645395" y="3134531"/>
                  </a:lnTo>
                  <a:lnTo>
                    <a:pt x="694540" y="3139974"/>
                  </a:lnTo>
                  <a:lnTo>
                    <a:pt x="743904" y="3143876"/>
                  </a:lnTo>
                  <a:lnTo>
                    <a:pt x="793453" y="3146224"/>
                  </a:lnTo>
                  <a:lnTo>
                    <a:pt x="843152" y="3147009"/>
                  </a:lnTo>
                  <a:lnTo>
                    <a:pt x="891261" y="3146287"/>
                  </a:lnTo>
                  <a:lnTo>
                    <a:pt x="939010" y="3144137"/>
                  </a:lnTo>
                  <a:lnTo>
                    <a:pt x="986379" y="3140578"/>
                  </a:lnTo>
                  <a:lnTo>
                    <a:pt x="1033348" y="3135631"/>
                  </a:lnTo>
                  <a:lnTo>
                    <a:pt x="1079896" y="3129316"/>
                  </a:lnTo>
                  <a:lnTo>
                    <a:pt x="1126003" y="3121655"/>
                  </a:lnTo>
                  <a:lnTo>
                    <a:pt x="1171647" y="3112668"/>
                  </a:lnTo>
                  <a:lnTo>
                    <a:pt x="1216809" y="3102375"/>
                  </a:lnTo>
                  <a:lnTo>
                    <a:pt x="1261468" y="3090797"/>
                  </a:lnTo>
                  <a:lnTo>
                    <a:pt x="1305602" y="3077955"/>
                  </a:lnTo>
                  <a:lnTo>
                    <a:pt x="1349193" y="3063869"/>
                  </a:lnTo>
                  <a:lnTo>
                    <a:pt x="1392218" y="3048559"/>
                  </a:lnTo>
                  <a:lnTo>
                    <a:pt x="1434658" y="3032047"/>
                  </a:lnTo>
                  <a:lnTo>
                    <a:pt x="1476491" y="3014353"/>
                  </a:lnTo>
                  <a:lnTo>
                    <a:pt x="1517699" y="2995497"/>
                  </a:lnTo>
                  <a:lnTo>
                    <a:pt x="1558258" y="2975500"/>
                  </a:lnTo>
                  <a:lnTo>
                    <a:pt x="1598150" y="2954383"/>
                  </a:lnTo>
                  <a:lnTo>
                    <a:pt x="1637354" y="2932166"/>
                  </a:lnTo>
                  <a:lnTo>
                    <a:pt x="1675849" y="2908870"/>
                  </a:lnTo>
                  <a:lnTo>
                    <a:pt x="1713614" y="2884515"/>
                  </a:lnTo>
                  <a:lnTo>
                    <a:pt x="1750629" y="2859122"/>
                  </a:lnTo>
                  <a:lnTo>
                    <a:pt x="1786873" y="2832712"/>
                  </a:lnTo>
                  <a:lnTo>
                    <a:pt x="1822327" y="2805305"/>
                  </a:lnTo>
                  <a:lnTo>
                    <a:pt x="1856968" y="2776922"/>
                  </a:lnTo>
                  <a:lnTo>
                    <a:pt x="1890777" y="2747582"/>
                  </a:lnTo>
                  <a:lnTo>
                    <a:pt x="1923733" y="2717308"/>
                  </a:lnTo>
                  <a:lnTo>
                    <a:pt x="1955815" y="2686119"/>
                  </a:lnTo>
                  <a:lnTo>
                    <a:pt x="1987004" y="2654037"/>
                  </a:lnTo>
                  <a:lnTo>
                    <a:pt x="2017278" y="2621080"/>
                  </a:lnTo>
                  <a:lnTo>
                    <a:pt x="2046616" y="2587271"/>
                  </a:lnTo>
                  <a:lnTo>
                    <a:pt x="2074999" y="2552630"/>
                  </a:lnTo>
                  <a:lnTo>
                    <a:pt x="2102405" y="2517177"/>
                  </a:lnTo>
                  <a:lnTo>
                    <a:pt x="2128814" y="2480934"/>
                  </a:lnTo>
                  <a:lnTo>
                    <a:pt x="2154206" y="2443919"/>
                  </a:lnTo>
                  <a:lnTo>
                    <a:pt x="2178560" y="2406155"/>
                  </a:lnTo>
                  <a:lnTo>
                    <a:pt x="2201855" y="2367661"/>
                  </a:lnTo>
                  <a:lnTo>
                    <a:pt x="2224071" y="2328459"/>
                  </a:lnTo>
                  <a:lnTo>
                    <a:pt x="2245187" y="2288569"/>
                  </a:lnTo>
                  <a:lnTo>
                    <a:pt x="2265182" y="2248011"/>
                  </a:lnTo>
                  <a:lnTo>
                    <a:pt x="2284037" y="2206806"/>
                  </a:lnTo>
                  <a:lnTo>
                    <a:pt x="2301730" y="2164974"/>
                  </a:lnTo>
                  <a:lnTo>
                    <a:pt x="2318241" y="2122537"/>
                  </a:lnTo>
                  <a:lnTo>
                    <a:pt x="2333550" y="2079515"/>
                  </a:lnTo>
                  <a:lnTo>
                    <a:pt x="2347635" y="2035928"/>
                  </a:lnTo>
                  <a:lnTo>
                    <a:pt x="2360476" y="1991797"/>
                  </a:lnTo>
                  <a:lnTo>
                    <a:pt x="2372053" y="1947142"/>
                  </a:lnTo>
                  <a:lnTo>
                    <a:pt x="2382345" y="1901985"/>
                  </a:lnTo>
                  <a:lnTo>
                    <a:pt x="2391332" y="1856345"/>
                  </a:lnTo>
                  <a:lnTo>
                    <a:pt x="2398992" y="1810243"/>
                  </a:lnTo>
                  <a:lnTo>
                    <a:pt x="2405306" y="1763700"/>
                  </a:lnTo>
                  <a:lnTo>
                    <a:pt x="2410252" y="1716737"/>
                  </a:lnTo>
                  <a:lnTo>
                    <a:pt x="2413811" y="1669374"/>
                  </a:lnTo>
                  <a:lnTo>
                    <a:pt x="2415961" y="1621631"/>
                  </a:lnTo>
                  <a:lnTo>
                    <a:pt x="2416683" y="1573530"/>
                  </a:lnTo>
                  <a:lnTo>
                    <a:pt x="2415961" y="1525421"/>
                  </a:lnTo>
                  <a:lnTo>
                    <a:pt x="2413811" y="1477672"/>
                  </a:lnTo>
                  <a:lnTo>
                    <a:pt x="2410252" y="1430303"/>
                  </a:lnTo>
                  <a:lnTo>
                    <a:pt x="2405306" y="1383334"/>
                  </a:lnTo>
                  <a:lnTo>
                    <a:pt x="2398992" y="1336786"/>
                  </a:lnTo>
                  <a:lnTo>
                    <a:pt x="2391332" y="1290679"/>
                  </a:lnTo>
                  <a:lnTo>
                    <a:pt x="2382345" y="1245035"/>
                  </a:lnTo>
                  <a:lnTo>
                    <a:pt x="2372053" y="1199873"/>
                  </a:lnTo>
                  <a:lnTo>
                    <a:pt x="2360476" y="1155214"/>
                  </a:lnTo>
                  <a:lnTo>
                    <a:pt x="2347635" y="1111080"/>
                  </a:lnTo>
                  <a:lnTo>
                    <a:pt x="2333550" y="1067489"/>
                  </a:lnTo>
                  <a:lnTo>
                    <a:pt x="2318241" y="1024464"/>
                  </a:lnTo>
                  <a:lnTo>
                    <a:pt x="2301730" y="982024"/>
                  </a:lnTo>
                  <a:lnTo>
                    <a:pt x="2284037" y="940191"/>
                  </a:lnTo>
                  <a:lnTo>
                    <a:pt x="2265182" y="898983"/>
                  </a:lnTo>
                  <a:lnTo>
                    <a:pt x="2245187" y="858424"/>
                  </a:lnTo>
                  <a:lnTo>
                    <a:pt x="2224071" y="818532"/>
                  </a:lnTo>
                  <a:lnTo>
                    <a:pt x="2201855" y="779328"/>
                  </a:lnTo>
                  <a:lnTo>
                    <a:pt x="2178560" y="740833"/>
                  </a:lnTo>
                  <a:lnTo>
                    <a:pt x="2154206" y="703068"/>
                  </a:lnTo>
                  <a:lnTo>
                    <a:pt x="2128814" y="666053"/>
                  </a:lnTo>
                  <a:lnTo>
                    <a:pt x="2102405" y="629809"/>
                  </a:lnTo>
                  <a:lnTo>
                    <a:pt x="2074999" y="594355"/>
                  </a:lnTo>
                  <a:lnTo>
                    <a:pt x="2046616" y="559714"/>
                  </a:lnTo>
                  <a:lnTo>
                    <a:pt x="2017278" y="525905"/>
                  </a:lnTo>
                  <a:lnTo>
                    <a:pt x="1987004" y="492949"/>
                  </a:lnTo>
                  <a:lnTo>
                    <a:pt x="1955815" y="460867"/>
                  </a:lnTo>
                  <a:lnTo>
                    <a:pt x="1923733" y="429678"/>
                  </a:lnTo>
                  <a:lnTo>
                    <a:pt x="1890777" y="399404"/>
                  </a:lnTo>
                  <a:lnTo>
                    <a:pt x="1856968" y="370066"/>
                  </a:lnTo>
                  <a:lnTo>
                    <a:pt x="1822327" y="341683"/>
                  </a:lnTo>
                  <a:lnTo>
                    <a:pt x="1786873" y="314277"/>
                  </a:lnTo>
                  <a:lnTo>
                    <a:pt x="1750629" y="287868"/>
                  </a:lnTo>
                  <a:lnTo>
                    <a:pt x="1713614" y="262476"/>
                  </a:lnTo>
                  <a:lnTo>
                    <a:pt x="1675849" y="238122"/>
                  </a:lnTo>
                  <a:lnTo>
                    <a:pt x="1637354" y="214827"/>
                  </a:lnTo>
                  <a:lnTo>
                    <a:pt x="1598150" y="192611"/>
                  </a:lnTo>
                  <a:lnTo>
                    <a:pt x="1558258" y="171495"/>
                  </a:lnTo>
                  <a:lnTo>
                    <a:pt x="1517699" y="151500"/>
                  </a:lnTo>
                  <a:lnTo>
                    <a:pt x="1476491" y="132645"/>
                  </a:lnTo>
                  <a:lnTo>
                    <a:pt x="1434658" y="114952"/>
                  </a:lnTo>
                  <a:lnTo>
                    <a:pt x="1392218" y="98441"/>
                  </a:lnTo>
                  <a:lnTo>
                    <a:pt x="1349193" y="83132"/>
                  </a:lnTo>
                  <a:lnTo>
                    <a:pt x="1305602" y="69047"/>
                  </a:lnTo>
                  <a:lnTo>
                    <a:pt x="1261468" y="56206"/>
                  </a:lnTo>
                  <a:lnTo>
                    <a:pt x="1216809" y="44629"/>
                  </a:lnTo>
                  <a:lnTo>
                    <a:pt x="1171647" y="34337"/>
                  </a:lnTo>
                  <a:lnTo>
                    <a:pt x="1126003" y="25350"/>
                  </a:lnTo>
                  <a:lnTo>
                    <a:pt x="1079896" y="17690"/>
                  </a:lnTo>
                  <a:lnTo>
                    <a:pt x="1033348" y="11376"/>
                  </a:lnTo>
                  <a:lnTo>
                    <a:pt x="986379" y="6430"/>
                  </a:lnTo>
                  <a:lnTo>
                    <a:pt x="939010" y="2871"/>
                  </a:lnTo>
                  <a:lnTo>
                    <a:pt x="891261" y="721"/>
                  </a:lnTo>
                  <a:lnTo>
                    <a:pt x="843152" y="0"/>
                  </a:lnTo>
                  <a:close/>
                </a:path>
              </a:pathLst>
            </a:custGeom>
            <a:solidFill>
              <a:srgbClr val="779B2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3621150" y="1020825"/>
              <a:ext cx="2416810" cy="3147060"/>
            </a:xfrm>
            <a:custGeom>
              <a:avLst/>
              <a:gdLst/>
              <a:ahLst/>
              <a:cxnLst/>
              <a:rect l="l" t="t" r="r" b="b"/>
              <a:pathLst>
                <a:path w="2416810" h="3147060">
                  <a:moveTo>
                    <a:pt x="843152" y="0"/>
                  </a:moveTo>
                  <a:lnTo>
                    <a:pt x="891261" y="721"/>
                  </a:lnTo>
                  <a:lnTo>
                    <a:pt x="939010" y="2871"/>
                  </a:lnTo>
                  <a:lnTo>
                    <a:pt x="986379" y="6430"/>
                  </a:lnTo>
                  <a:lnTo>
                    <a:pt x="1033348" y="11376"/>
                  </a:lnTo>
                  <a:lnTo>
                    <a:pt x="1079896" y="17690"/>
                  </a:lnTo>
                  <a:lnTo>
                    <a:pt x="1126003" y="25350"/>
                  </a:lnTo>
                  <a:lnTo>
                    <a:pt x="1171647" y="34337"/>
                  </a:lnTo>
                  <a:lnTo>
                    <a:pt x="1216809" y="44629"/>
                  </a:lnTo>
                  <a:lnTo>
                    <a:pt x="1261468" y="56206"/>
                  </a:lnTo>
                  <a:lnTo>
                    <a:pt x="1305602" y="69047"/>
                  </a:lnTo>
                  <a:lnTo>
                    <a:pt x="1349193" y="83132"/>
                  </a:lnTo>
                  <a:lnTo>
                    <a:pt x="1392218" y="98441"/>
                  </a:lnTo>
                  <a:lnTo>
                    <a:pt x="1434658" y="114952"/>
                  </a:lnTo>
                  <a:lnTo>
                    <a:pt x="1476491" y="132645"/>
                  </a:lnTo>
                  <a:lnTo>
                    <a:pt x="1517699" y="151500"/>
                  </a:lnTo>
                  <a:lnTo>
                    <a:pt x="1558258" y="171495"/>
                  </a:lnTo>
                  <a:lnTo>
                    <a:pt x="1598150" y="192611"/>
                  </a:lnTo>
                  <a:lnTo>
                    <a:pt x="1637354" y="214827"/>
                  </a:lnTo>
                  <a:lnTo>
                    <a:pt x="1675849" y="238122"/>
                  </a:lnTo>
                  <a:lnTo>
                    <a:pt x="1713614" y="262476"/>
                  </a:lnTo>
                  <a:lnTo>
                    <a:pt x="1750629" y="287868"/>
                  </a:lnTo>
                  <a:lnTo>
                    <a:pt x="1786873" y="314277"/>
                  </a:lnTo>
                  <a:lnTo>
                    <a:pt x="1822327" y="341683"/>
                  </a:lnTo>
                  <a:lnTo>
                    <a:pt x="1856968" y="370066"/>
                  </a:lnTo>
                  <a:lnTo>
                    <a:pt x="1890777" y="399404"/>
                  </a:lnTo>
                  <a:lnTo>
                    <a:pt x="1923733" y="429678"/>
                  </a:lnTo>
                  <a:lnTo>
                    <a:pt x="1955815" y="460867"/>
                  </a:lnTo>
                  <a:lnTo>
                    <a:pt x="1987004" y="492949"/>
                  </a:lnTo>
                  <a:lnTo>
                    <a:pt x="2017278" y="525905"/>
                  </a:lnTo>
                  <a:lnTo>
                    <a:pt x="2046616" y="559714"/>
                  </a:lnTo>
                  <a:lnTo>
                    <a:pt x="2074999" y="594355"/>
                  </a:lnTo>
                  <a:lnTo>
                    <a:pt x="2102405" y="629809"/>
                  </a:lnTo>
                  <a:lnTo>
                    <a:pt x="2128814" y="666053"/>
                  </a:lnTo>
                  <a:lnTo>
                    <a:pt x="2154206" y="703068"/>
                  </a:lnTo>
                  <a:lnTo>
                    <a:pt x="2178560" y="740833"/>
                  </a:lnTo>
                  <a:lnTo>
                    <a:pt x="2201855" y="779328"/>
                  </a:lnTo>
                  <a:lnTo>
                    <a:pt x="2224071" y="818532"/>
                  </a:lnTo>
                  <a:lnTo>
                    <a:pt x="2245187" y="858424"/>
                  </a:lnTo>
                  <a:lnTo>
                    <a:pt x="2265182" y="898983"/>
                  </a:lnTo>
                  <a:lnTo>
                    <a:pt x="2284037" y="940191"/>
                  </a:lnTo>
                  <a:lnTo>
                    <a:pt x="2301730" y="982024"/>
                  </a:lnTo>
                  <a:lnTo>
                    <a:pt x="2318241" y="1024464"/>
                  </a:lnTo>
                  <a:lnTo>
                    <a:pt x="2333550" y="1067489"/>
                  </a:lnTo>
                  <a:lnTo>
                    <a:pt x="2347635" y="1111080"/>
                  </a:lnTo>
                  <a:lnTo>
                    <a:pt x="2360476" y="1155214"/>
                  </a:lnTo>
                  <a:lnTo>
                    <a:pt x="2372053" y="1199873"/>
                  </a:lnTo>
                  <a:lnTo>
                    <a:pt x="2382345" y="1245035"/>
                  </a:lnTo>
                  <a:lnTo>
                    <a:pt x="2391332" y="1290679"/>
                  </a:lnTo>
                  <a:lnTo>
                    <a:pt x="2398992" y="1336786"/>
                  </a:lnTo>
                  <a:lnTo>
                    <a:pt x="2405306" y="1383334"/>
                  </a:lnTo>
                  <a:lnTo>
                    <a:pt x="2410252" y="1430303"/>
                  </a:lnTo>
                  <a:lnTo>
                    <a:pt x="2413811" y="1477672"/>
                  </a:lnTo>
                  <a:lnTo>
                    <a:pt x="2415961" y="1525421"/>
                  </a:lnTo>
                  <a:lnTo>
                    <a:pt x="2416683" y="1573530"/>
                  </a:lnTo>
                  <a:lnTo>
                    <a:pt x="2415961" y="1621631"/>
                  </a:lnTo>
                  <a:lnTo>
                    <a:pt x="2413811" y="1669374"/>
                  </a:lnTo>
                  <a:lnTo>
                    <a:pt x="2410252" y="1716737"/>
                  </a:lnTo>
                  <a:lnTo>
                    <a:pt x="2405306" y="1763700"/>
                  </a:lnTo>
                  <a:lnTo>
                    <a:pt x="2398992" y="1810243"/>
                  </a:lnTo>
                  <a:lnTo>
                    <a:pt x="2391332" y="1856345"/>
                  </a:lnTo>
                  <a:lnTo>
                    <a:pt x="2382345" y="1901985"/>
                  </a:lnTo>
                  <a:lnTo>
                    <a:pt x="2372053" y="1947142"/>
                  </a:lnTo>
                  <a:lnTo>
                    <a:pt x="2360476" y="1991797"/>
                  </a:lnTo>
                  <a:lnTo>
                    <a:pt x="2347635" y="2035928"/>
                  </a:lnTo>
                  <a:lnTo>
                    <a:pt x="2333550" y="2079515"/>
                  </a:lnTo>
                  <a:lnTo>
                    <a:pt x="2318241" y="2122537"/>
                  </a:lnTo>
                  <a:lnTo>
                    <a:pt x="2301730" y="2164974"/>
                  </a:lnTo>
                  <a:lnTo>
                    <a:pt x="2284037" y="2206806"/>
                  </a:lnTo>
                  <a:lnTo>
                    <a:pt x="2265182" y="2248011"/>
                  </a:lnTo>
                  <a:lnTo>
                    <a:pt x="2245187" y="2288569"/>
                  </a:lnTo>
                  <a:lnTo>
                    <a:pt x="2224071" y="2328459"/>
                  </a:lnTo>
                  <a:lnTo>
                    <a:pt x="2201855" y="2367661"/>
                  </a:lnTo>
                  <a:lnTo>
                    <a:pt x="2178560" y="2406155"/>
                  </a:lnTo>
                  <a:lnTo>
                    <a:pt x="2154206" y="2443919"/>
                  </a:lnTo>
                  <a:lnTo>
                    <a:pt x="2128814" y="2480934"/>
                  </a:lnTo>
                  <a:lnTo>
                    <a:pt x="2102405" y="2517177"/>
                  </a:lnTo>
                  <a:lnTo>
                    <a:pt x="2074999" y="2552630"/>
                  </a:lnTo>
                  <a:lnTo>
                    <a:pt x="2046616" y="2587271"/>
                  </a:lnTo>
                  <a:lnTo>
                    <a:pt x="2017278" y="2621080"/>
                  </a:lnTo>
                  <a:lnTo>
                    <a:pt x="1987004" y="2654037"/>
                  </a:lnTo>
                  <a:lnTo>
                    <a:pt x="1955815" y="2686119"/>
                  </a:lnTo>
                  <a:lnTo>
                    <a:pt x="1923733" y="2717308"/>
                  </a:lnTo>
                  <a:lnTo>
                    <a:pt x="1890777" y="2747582"/>
                  </a:lnTo>
                  <a:lnTo>
                    <a:pt x="1856968" y="2776922"/>
                  </a:lnTo>
                  <a:lnTo>
                    <a:pt x="1822327" y="2805305"/>
                  </a:lnTo>
                  <a:lnTo>
                    <a:pt x="1786873" y="2832712"/>
                  </a:lnTo>
                  <a:lnTo>
                    <a:pt x="1750629" y="2859122"/>
                  </a:lnTo>
                  <a:lnTo>
                    <a:pt x="1713614" y="2884515"/>
                  </a:lnTo>
                  <a:lnTo>
                    <a:pt x="1675849" y="2908870"/>
                  </a:lnTo>
                  <a:lnTo>
                    <a:pt x="1637354" y="2932166"/>
                  </a:lnTo>
                  <a:lnTo>
                    <a:pt x="1598150" y="2954383"/>
                  </a:lnTo>
                  <a:lnTo>
                    <a:pt x="1558258" y="2975500"/>
                  </a:lnTo>
                  <a:lnTo>
                    <a:pt x="1517699" y="2995497"/>
                  </a:lnTo>
                  <a:lnTo>
                    <a:pt x="1476491" y="3014353"/>
                  </a:lnTo>
                  <a:lnTo>
                    <a:pt x="1434658" y="3032047"/>
                  </a:lnTo>
                  <a:lnTo>
                    <a:pt x="1392218" y="3048559"/>
                  </a:lnTo>
                  <a:lnTo>
                    <a:pt x="1349193" y="3063869"/>
                  </a:lnTo>
                  <a:lnTo>
                    <a:pt x="1305602" y="3077955"/>
                  </a:lnTo>
                  <a:lnTo>
                    <a:pt x="1261468" y="3090797"/>
                  </a:lnTo>
                  <a:lnTo>
                    <a:pt x="1216809" y="3102375"/>
                  </a:lnTo>
                  <a:lnTo>
                    <a:pt x="1171647" y="3112668"/>
                  </a:lnTo>
                  <a:lnTo>
                    <a:pt x="1126003" y="3121655"/>
                  </a:lnTo>
                  <a:lnTo>
                    <a:pt x="1079896" y="3129316"/>
                  </a:lnTo>
                  <a:lnTo>
                    <a:pt x="1033348" y="3135631"/>
                  </a:lnTo>
                  <a:lnTo>
                    <a:pt x="986379" y="3140578"/>
                  </a:lnTo>
                  <a:lnTo>
                    <a:pt x="939010" y="3144137"/>
                  </a:lnTo>
                  <a:lnTo>
                    <a:pt x="891261" y="3146287"/>
                  </a:lnTo>
                  <a:lnTo>
                    <a:pt x="843152" y="3147009"/>
                  </a:lnTo>
                  <a:lnTo>
                    <a:pt x="793453" y="3146224"/>
                  </a:lnTo>
                  <a:lnTo>
                    <a:pt x="743904" y="3143876"/>
                  </a:lnTo>
                  <a:lnTo>
                    <a:pt x="694540" y="3139974"/>
                  </a:lnTo>
                  <a:lnTo>
                    <a:pt x="645395" y="3134531"/>
                  </a:lnTo>
                  <a:lnTo>
                    <a:pt x="596506" y="3127554"/>
                  </a:lnTo>
                  <a:lnTo>
                    <a:pt x="547906" y="3119056"/>
                  </a:lnTo>
                  <a:lnTo>
                    <a:pt x="499630" y="3109045"/>
                  </a:lnTo>
                  <a:lnTo>
                    <a:pt x="451714" y="3097532"/>
                  </a:lnTo>
                  <a:lnTo>
                    <a:pt x="404193" y="3084528"/>
                  </a:lnTo>
                  <a:lnTo>
                    <a:pt x="357101" y="3070042"/>
                  </a:lnTo>
                  <a:lnTo>
                    <a:pt x="310472" y="3054085"/>
                  </a:lnTo>
                  <a:lnTo>
                    <a:pt x="264343" y="3036667"/>
                  </a:lnTo>
                  <a:lnTo>
                    <a:pt x="218748" y="3017799"/>
                  </a:lnTo>
                  <a:lnTo>
                    <a:pt x="173721" y="2997489"/>
                  </a:lnTo>
                  <a:lnTo>
                    <a:pt x="129298" y="2975750"/>
                  </a:lnTo>
                  <a:lnTo>
                    <a:pt x="85513" y="2952590"/>
                  </a:lnTo>
                  <a:lnTo>
                    <a:pt x="42402" y="2928020"/>
                  </a:lnTo>
                  <a:lnTo>
                    <a:pt x="0" y="2902051"/>
                  </a:lnTo>
                  <a:lnTo>
                    <a:pt x="843152" y="1573530"/>
                  </a:lnTo>
                  <a:lnTo>
                    <a:pt x="843152" y="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2861423" y="2399411"/>
              <a:ext cx="1574165" cy="1525905"/>
            </a:xfrm>
            <a:custGeom>
              <a:avLst/>
              <a:gdLst/>
              <a:ahLst/>
              <a:cxnLst/>
              <a:rect l="l" t="t" r="r" b="b"/>
              <a:pathLst>
                <a:path w="1574164" h="1525904">
                  <a:moveTo>
                    <a:pt x="12458" y="0"/>
                  </a:moveTo>
                  <a:lnTo>
                    <a:pt x="7038" y="49007"/>
                  </a:lnTo>
                  <a:lnTo>
                    <a:pt x="3164" y="97939"/>
                  </a:lnTo>
                  <a:lnTo>
                    <a:pt x="823" y="146764"/>
                  </a:lnTo>
                  <a:lnTo>
                    <a:pt x="0" y="195452"/>
                  </a:lnTo>
                  <a:lnTo>
                    <a:pt x="680" y="243973"/>
                  </a:lnTo>
                  <a:lnTo>
                    <a:pt x="2850" y="292295"/>
                  </a:lnTo>
                  <a:lnTo>
                    <a:pt x="6495" y="340389"/>
                  </a:lnTo>
                  <a:lnTo>
                    <a:pt x="11601" y="388224"/>
                  </a:lnTo>
                  <a:lnTo>
                    <a:pt x="18153" y="435769"/>
                  </a:lnTo>
                  <a:lnTo>
                    <a:pt x="26136" y="482995"/>
                  </a:lnTo>
                  <a:lnTo>
                    <a:pt x="35538" y="529870"/>
                  </a:lnTo>
                  <a:lnTo>
                    <a:pt x="46342" y="576364"/>
                  </a:lnTo>
                  <a:lnTo>
                    <a:pt x="58535" y="622447"/>
                  </a:lnTo>
                  <a:lnTo>
                    <a:pt x="72102" y="668088"/>
                  </a:lnTo>
                  <a:lnTo>
                    <a:pt x="87030" y="713257"/>
                  </a:lnTo>
                  <a:lnTo>
                    <a:pt x="103303" y="757923"/>
                  </a:lnTo>
                  <a:lnTo>
                    <a:pt x="120907" y="802055"/>
                  </a:lnTo>
                  <a:lnTo>
                    <a:pt x="139827" y="845624"/>
                  </a:lnTo>
                  <a:lnTo>
                    <a:pt x="160051" y="888598"/>
                  </a:lnTo>
                  <a:lnTo>
                    <a:pt x="181562" y="930948"/>
                  </a:lnTo>
                  <a:lnTo>
                    <a:pt x="204347" y="972643"/>
                  </a:lnTo>
                  <a:lnTo>
                    <a:pt x="228391" y="1013652"/>
                  </a:lnTo>
                  <a:lnTo>
                    <a:pt x="253681" y="1053944"/>
                  </a:lnTo>
                  <a:lnTo>
                    <a:pt x="280200" y="1093490"/>
                  </a:lnTo>
                  <a:lnTo>
                    <a:pt x="307936" y="1132259"/>
                  </a:lnTo>
                  <a:lnTo>
                    <a:pt x="336874" y="1170221"/>
                  </a:lnTo>
                  <a:lnTo>
                    <a:pt x="366999" y="1207344"/>
                  </a:lnTo>
                  <a:lnTo>
                    <a:pt x="398296" y="1243599"/>
                  </a:lnTo>
                  <a:lnTo>
                    <a:pt x="430753" y="1278954"/>
                  </a:lnTo>
                  <a:lnTo>
                    <a:pt x="464354" y="1313381"/>
                  </a:lnTo>
                  <a:lnTo>
                    <a:pt x="499084" y="1346847"/>
                  </a:lnTo>
                  <a:lnTo>
                    <a:pt x="534930" y="1379323"/>
                  </a:lnTo>
                  <a:lnTo>
                    <a:pt x="571878" y="1410777"/>
                  </a:lnTo>
                  <a:lnTo>
                    <a:pt x="609912" y="1441181"/>
                  </a:lnTo>
                  <a:lnTo>
                    <a:pt x="649018" y="1470502"/>
                  </a:lnTo>
                  <a:lnTo>
                    <a:pt x="689182" y="1498711"/>
                  </a:lnTo>
                  <a:lnTo>
                    <a:pt x="730389" y="1525777"/>
                  </a:lnTo>
                  <a:lnTo>
                    <a:pt x="1573542" y="197231"/>
                  </a:lnTo>
                  <a:lnTo>
                    <a:pt x="12458" y="0"/>
                  </a:lnTo>
                  <a:close/>
                </a:path>
              </a:pathLst>
            </a:custGeom>
            <a:solidFill>
              <a:srgbClr val="7964A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2861423" y="2399411"/>
              <a:ext cx="1574165" cy="1525905"/>
            </a:xfrm>
            <a:custGeom>
              <a:avLst/>
              <a:gdLst/>
              <a:ahLst/>
              <a:cxnLst/>
              <a:rect l="l" t="t" r="r" b="b"/>
              <a:pathLst>
                <a:path w="1574164" h="1525904">
                  <a:moveTo>
                    <a:pt x="730389" y="1525777"/>
                  </a:moveTo>
                  <a:lnTo>
                    <a:pt x="689182" y="1498711"/>
                  </a:lnTo>
                  <a:lnTo>
                    <a:pt x="649018" y="1470502"/>
                  </a:lnTo>
                  <a:lnTo>
                    <a:pt x="609912" y="1441181"/>
                  </a:lnTo>
                  <a:lnTo>
                    <a:pt x="571878" y="1410777"/>
                  </a:lnTo>
                  <a:lnTo>
                    <a:pt x="534930" y="1379323"/>
                  </a:lnTo>
                  <a:lnTo>
                    <a:pt x="499084" y="1346847"/>
                  </a:lnTo>
                  <a:lnTo>
                    <a:pt x="464354" y="1313381"/>
                  </a:lnTo>
                  <a:lnTo>
                    <a:pt x="430753" y="1278954"/>
                  </a:lnTo>
                  <a:lnTo>
                    <a:pt x="398296" y="1243599"/>
                  </a:lnTo>
                  <a:lnTo>
                    <a:pt x="366999" y="1207344"/>
                  </a:lnTo>
                  <a:lnTo>
                    <a:pt x="336874" y="1170221"/>
                  </a:lnTo>
                  <a:lnTo>
                    <a:pt x="307936" y="1132259"/>
                  </a:lnTo>
                  <a:lnTo>
                    <a:pt x="280200" y="1093490"/>
                  </a:lnTo>
                  <a:lnTo>
                    <a:pt x="253681" y="1053944"/>
                  </a:lnTo>
                  <a:lnTo>
                    <a:pt x="228391" y="1013652"/>
                  </a:lnTo>
                  <a:lnTo>
                    <a:pt x="204347" y="972643"/>
                  </a:lnTo>
                  <a:lnTo>
                    <a:pt x="181562" y="930948"/>
                  </a:lnTo>
                  <a:lnTo>
                    <a:pt x="160051" y="888598"/>
                  </a:lnTo>
                  <a:lnTo>
                    <a:pt x="139827" y="845624"/>
                  </a:lnTo>
                  <a:lnTo>
                    <a:pt x="120907" y="802055"/>
                  </a:lnTo>
                  <a:lnTo>
                    <a:pt x="103303" y="757923"/>
                  </a:lnTo>
                  <a:lnTo>
                    <a:pt x="87030" y="713257"/>
                  </a:lnTo>
                  <a:lnTo>
                    <a:pt x="72102" y="668088"/>
                  </a:lnTo>
                  <a:lnTo>
                    <a:pt x="58535" y="622447"/>
                  </a:lnTo>
                  <a:lnTo>
                    <a:pt x="46342" y="576364"/>
                  </a:lnTo>
                  <a:lnTo>
                    <a:pt x="35538" y="529870"/>
                  </a:lnTo>
                  <a:lnTo>
                    <a:pt x="26136" y="482995"/>
                  </a:lnTo>
                  <a:lnTo>
                    <a:pt x="18153" y="435769"/>
                  </a:lnTo>
                  <a:lnTo>
                    <a:pt x="11601" y="388224"/>
                  </a:lnTo>
                  <a:lnTo>
                    <a:pt x="6495" y="340389"/>
                  </a:lnTo>
                  <a:lnTo>
                    <a:pt x="2850" y="292295"/>
                  </a:lnTo>
                  <a:lnTo>
                    <a:pt x="680" y="243973"/>
                  </a:lnTo>
                  <a:lnTo>
                    <a:pt x="0" y="195452"/>
                  </a:lnTo>
                  <a:lnTo>
                    <a:pt x="823" y="146764"/>
                  </a:lnTo>
                  <a:lnTo>
                    <a:pt x="3164" y="97939"/>
                  </a:lnTo>
                  <a:lnTo>
                    <a:pt x="7038" y="49007"/>
                  </a:lnTo>
                  <a:lnTo>
                    <a:pt x="12458" y="0"/>
                  </a:lnTo>
                  <a:lnTo>
                    <a:pt x="1573542" y="197231"/>
                  </a:lnTo>
                  <a:lnTo>
                    <a:pt x="730389" y="1525777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2877692" y="1004569"/>
              <a:ext cx="1561465" cy="1573530"/>
            </a:xfrm>
            <a:custGeom>
              <a:avLst/>
              <a:gdLst/>
              <a:ahLst/>
              <a:cxnLst/>
              <a:rect l="l" t="t" r="r" b="b"/>
              <a:pathLst>
                <a:path w="1561464" h="1573530">
                  <a:moveTo>
                    <a:pt x="1561083" y="0"/>
                  </a:moveTo>
                  <a:lnTo>
                    <a:pt x="1512707" y="733"/>
                  </a:lnTo>
                  <a:lnTo>
                    <a:pt x="1464663" y="2920"/>
                  </a:lnTo>
                  <a:lnTo>
                    <a:pt x="1416974" y="6542"/>
                  </a:lnTo>
                  <a:lnTo>
                    <a:pt x="1369662" y="11577"/>
                  </a:lnTo>
                  <a:lnTo>
                    <a:pt x="1322751" y="18005"/>
                  </a:lnTo>
                  <a:lnTo>
                    <a:pt x="1276263" y="25807"/>
                  </a:lnTo>
                  <a:lnTo>
                    <a:pt x="1230221" y="34963"/>
                  </a:lnTo>
                  <a:lnTo>
                    <a:pt x="1184647" y="45452"/>
                  </a:lnTo>
                  <a:lnTo>
                    <a:pt x="1139564" y="57255"/>
                  </a:lnTo>
                  <a:lnTo>
                    <a:pt x="1094996" y="70351"/>
                  </a:lnTo>
                  <a:lnTo>
                    <a:pt x="1050964" y="84721"/>
                  </a:lnTo>
                  <a:lnTo>
                    <a:pt x="1007491" y="100344"/>
                  </a:lnTo>
                  <a:lnTo>
                    <a:pt x="964601" y="117200"/>
                  </a:lnTo>
                  <a:lnTo>
                    <a:pt x="922316" y="135270"/>
                  </a:lnTo>
                  <a:lnTo>
                    <a:pt x="880658" y="154532"/>
                  </a:lnTo>
                  <a:lnTo>
                    <a:pt x="839650" y="174968"/>
                  </a:lnTo>
                  <a:lnTo>
                    <a:pt x="799316" y="196557"/>
                  </a:lnTo>
                  <a:lnTo>
                    <a:pt x="759678" y="219279"/>
                  </a:lnTo>
                  <a:lnTo>
                    <a:pt x="720758" y="243115"/>
                  </a:lnTo>
                  <a:lnTo>
                    <a:pt x="682579" y="268043"/>
                  </a:lnTo>
                  <a:lnTo>
                    <a:pt x="645164" y="294044"/>
                  </a:lnTo>
                  <a:lnTo>
                    <a:pt x="608536" y="321098"/>
                  </a:lnTo>
                  <a:lnTo>
                    <a:pt x="572717" y="349184"/>
                  </a:lnTo>
                  <a:lnTo>
                    <a:pt x="537731" y="378284"/>
                  </a:lnTo>
                  <a:lnTo>
                    <a:pt x="503599" y="408376"/>
                  </a:lnTo>
                  <a:lnTo>
                    <a:pt x="470345" y="439441"/>
                  </a:lnTo>
                  <a:lnTo>
                    <a:pt x="437991" y="471459"/>
                  </a:lnTo>
                  <a:lnTo>
                    <a:pt x="406561" y="504409"/>
                  </a:lnTo>
                  <a:lnTo>
                    <a:pt x="376076" y="538272"/>
                  </a:lnTo>
                  <a:lnTo>
                    <a:pt x="346560" y="573028"/>
                  </a:lnTo>
                  <a:lnTo>
                    <a:pt x="318035" y="608656"/>
                  </a:lnTo>
                  <a:lnTo>
                    <a:pt x="290524" y="645136"/>
                  </a:lnTo>
                  <a:lnTo>
                    <a:pt x="264050" y="682449"/>
                  </a:lnTo>
                  <a:lnTo>
                    <a:pt x="238635" y="720574"/>
                  </a:lnTo>
                  <a:lnTo>
                    <a:pt x="214302" y="759491"/>
                  </a:lnTo>
                  <a:lnTo>
                    <a:pt x="191074" y="799181"/>
                  </a:lnTo>
                  <a:lnTo>
                    <a:pt x="168974" y="839622"/>
                  </a:lnTo>
                  <a:lnTo>
                    <a:pt x="148024" y="880796"/>
                  </a:lnTo>
                  <a:lnTo>
                    <a:pt x="128248" y="922682"/>
                  </a:lnTo>
                  <a:lnTo>
                    <a:pt x="109667" y="965260"/>
                  </a:lnTo>
                  <a:lnTo>
                    <a:pt x="92304" y="1008510"/>
                  </a:lnTo>
                  <a:lnTo>
                    <a:pt x="76183" y="1052413"/>
                  </a:lnTo>
                  <a:lnTo>
                    <a:pt x="61326" y="1096947"/>
                  </a:lnTo>
                  <a:lnTo>
                    <a:pt x="47756" y="1142092"/>
                  </a:lnTo>
                  <a:lnTo>
                    <a:pt x="35495" y="1187830"/>
                  </a:lnTo>
                  <a:lnTo>
                    <a:pt x="24566" y="1234140"/>
                  </a:lnTo>
                  <a:lnTo>
                    <a:pt x="14992" y="1281001"/>
                  </a:lnTo>
                  <a:lnTo>
                    <a:pt x="6795" y="1328394"/>
                  </a:lnTo>
                  <a:lnTo>
                    <a:pt x="0" y="1376298"/>
                  </a:lnTo>
                  <a:lnTo>
                    <a:pt x="1561083" y="1573529"/>
                  </a:lnTo>
                  <a:lnTo>
                    <a:pt x="1561083" y="0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2877692" y="1004569"/>
              <a:ext cx="1561465" cy="1573530"/>
            </a:xfrm>
            <a:custGeom>
              <a:avLst/>
              <a:gdLst/>
              <a:ahLst/>
              <a:cxnLst/>
              <a:rect l="l" t="t" r="r" b="b"/>
              <a:pathLst>
                <a:path w="1561464" h="1573530">
                  <a:moveTo>
                    <a:pt x="0" y="1376298"/>
                  </a:moveTo>
                  <a:lnTo>
                    <a:pt x="6795" y="1328394"/>
                  </a:lnTo>
                  <a:lnTo>
                    <a:pt x="14992" y="1281001"/>
                  </a:lnTo>
                  <a:lnTo>
                    <a:pt x="24566" y="1234140"/>
                  </a:lnTo>
                  <a:lnTo>
                    <a:pt x="35495" y="1187830"/>
                  </a:lnTo>
                  <a:lnTo>
                    <a:pt x="47756" y="1142092"/>
                  </a:lnTo>
                  <a:lnTo>
                    <a:pt x="61326" y="1096947"/>
                  </a:lnTo>
                  <a:lnTo>
                    <a:pt x="76183" y="1052413"/>
                  </a:lnTo>
                  <a:lnTo>
                    <a:pt x="92304" y="1008510"/>
                  </a:lnTo>
                  <a:lnTo>
                    <a:pt x="109667" y="965260"/>
                  </a:lnTo>
                  <a:lnTo>
                    <a:pt x="128248" y="922682"/>
                  </a:lnTo>
                  <a:lnTo>
                    <a:pt x="148024" y="880796"/>
                  </a:lnTo>
                  <a:lnTo>
                    <a:pt x="168974" y="839622"/>
                  </a:lnTo>
                  <a:lnTo>
                    <a:pt x="191074" y="799181"/>
                  </a:lnTo>
                  <a:lnTo>
                    <a:pt x="214302" y="759491"/>
                  </a:lnTo>
                  <a:lnTo>
                    <a:pt x="238635" y="720574"/>
                  </a:lnTo>
                  <a:lnTo>
                    <a:pt x="264050" y="682449"/>
                  </a:lnTo>
                  <a:lnTo>
                    <a:pt x="290524" y="645136"/>
                  </a:lnTo>
                  <a:lnTo>
                    <a:pt x="318035" y="608656"/>
                  </a:lnTo>
                  <a:lnTo>
                    <a:pt x="346560" y="573028"/>
                  </a:lnTo>
                  <a:lnTo>
                    <a:pt x="376076" y="538272"/>
                  </a:lnTo>
                  <a:lnTo>
                    <a:pt x="406561" y="504409"/>
                  </a:lnTo>
                  <a:lnTo>
                    <a:pt x="437991" y="471459"/>
                  </a:lnTo>
                  <a:lnTo>
                    <a:pt x="470345" y="439441"/>
                  </a:lnTo>
                  <a:lnTo>
                    <a:pt x="503599" y="408376"/>
                  </a:lnTo>
                  <a:lnTo>
                    <a:pt x="537731" y="378284"/>
                  </a:lnTo>
                  <a:lnTo>
                    <a:pt x="572717" y="349184"/>
                  </a:lnTo>
                  <a:lnTo>
                    <a:pt x="608536" y="321098"/>
                  </a:lnTo>
                  <a:lnTo>
                    <a:pt x="645164" y="294044"/>
                  </a:lnTo>
                  <a:lnTo>
                    <a:pt x="682579" y="268043"/>
                  </a:lnTo>
                  <a:lnTo>
                    <a:pt x="720758" y="243115"/>
                  </a:lnTo>
                  <a:lnTo>
                    <a:pt x="759678" y="219279"/>
                  </a:lnTo>
                  <a:lnTo>
                    <a:pt x="799316" y="196557"/>
                  </a:lnTo>
                  <a:lnTo>
                    <a:pt x="839650" y="174968"/>
                  </a:lnTo>
                  <a:lnTo>
                    <a:pt x="880658" y="154532"/>
                  </a:lnTo>
                  <a:lnTo>
                    <a:pt x="922316" y="135270"/>
                  </a:lnTo>
                  <a:lnTo>
                    <a:pt x="964601" y="117200"/>
                  </a:lnTo>
                  <a:lnTo>
                    <a:pt x="1007491" y="100344"/>
                  </a:lnTo>
                  <a:lnTo>
                    <a:pt x="1050964" y="84721"/>
                  </a:lnTo>
                  <a:lnTo>
                    <a:pt x="1094996" y="70351"/>
                  </a:lnTo>
                  <a:lnTo>
                    <a:pt x="1139564" y="57255"/>
                  </a:lnTo>
                  <a:lnTo>
                    <a:pt x="1184647" y="45452"/>
                  </a:lnTo>
                  <a:lnTo>
                    <a:pt x="1230221" y="34963"/>
                  </a:lnTo>
                  <a:lnTo>
                    <a:pt x="1276263" y="25807"/>
                  </a:lnTo>
                  <a:lnTo>
                    <a:pt x="1322751" y="18005"/>
                  </a:lnTo>
                  <a:lnTo>
                    <a:pt x="1369662" y="11577"/>
                  </a:lnTo>
                  <a:lnTo>
                    <a:pt x="1416974" y="6542"/>
                  </a:lnTo>
                  <a:lnTo>
                    <a:pt x="1464663" y="2920"/>
                  </a:lnTo>
                  <a:lnTo>
                    <a:pt x="1512707" y="733"/>
                  </a:lnTo>
                  <a:lnTo>
                    <a:pt x="1561083" y="0"/>
                  </a:lnTo>
                  <a:lnTo>
                    <a:pt x="1561083" y="1573529"/>
                  </a:lnTo>
                  <a:lnTo>
                    <a:pt x="0" y="1376298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 txBox="1"/>
          <p:nvPr/>
        </p:nvSpPr>
        <p:spPr>
          <a:xfrm>
            <a:off x="4617465" y="2429713"/>
            <a:ext cx="1137285" cy="3829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ts val="1405"/>
              </a:lnSpc>
              <a:spcBef>
                <a:spcPts val="100"/>
              </a:spcBef>
            </a:pPr>
            <a:r>
              <a:rPr dirty="0" sz="1200" spc="-10">
                <a:solidFill>
                  <a:srgbClr val="575752"/>
                </a:solidFill>
                <a:latin typeface="Arial"/>
                <a:cs typeface="Arial"/>
              </a:rPr>
              <a:t>Practice/Asthma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ts val="1405"/>
              </a:lnSpc>
            </a:pPr>
            <a:r>
              <a:rPr dirty="0" sz="1200" spc="-10">
                <a:solidFill>
                  <a:srgbClr val="575752"/>
                </a:solidFill>
                <a:latin typeface="Arial"/>
                <a:cs typeface="Arial"/>
              </a:rPr>
              <a:t>Nurses,…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2974085" y="2870454"/>
            <a:ext cx="7118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575752"/>
                </a:solidFill>
                <a:latin typeface="Arial"/>
                <a:cs typeface="Arial"/>
              </a:rPr>
              <a:t>GPs,</a:t>
            </a:r>
            <a:r>
              <a:rPr dirty="0" sz="1200" spc="-45">
                <a:solidFill>
                  <a:srgbClr val="575752"/>
                </a:solidFill>
                <a:latin typeface="Arial"/>
                <a:cs typeface="Arial"/>
              </a:rPr>
              <a:t> </a:t>
            </a:r>
            <a:r>
              <a:rPr dirty="0" sz="1200" spc="-25">
                <a:solidFill>
                  <a:srgbClr val="575752"/>
                </a:solidFill>
                <a:latin typeface="Arial"/>
                <a:cs typeface="Arial"/>
              </a:rPr>
              <a:t>18%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3192526" y="1727072"/>
            <a:ext cx="76390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575752"/>
                </a:solidFill>
                <a:latin typeface="Arial"/>
                <a:cs typeface="Arial"/>
              </a:rPr>
              <a:t>other,</a:t>
            </a:r>
            <a:r>
              <a:rPr dirty="0" sz="1200" spc="-35">
                <a:solidFill>
                  <a:srgbClr val="575752"/>
                </a:solidFill>
                <a:latin typeface="Arial"/>
                <a:cs typeface="Arial"/>
              </a:rPr>
              <a:t> </a:t>
            </a:r>
            <a:r>
              <a:rPr dirty="0" sz="1200" spc="-25">
                <a:solidFill>
                  <a:srgbClr val="575752"/>
                </a:solidFill>
                <a:latin typeface="Arial"/>
                <a:cs typeface="Arial"/>
              </a:rPr>
              <a:t>23%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2043810" y="1185418"/>
            <a:ext cx="510540" cy="30924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50" spc="-20">
                <a:solidFill>
                  <a:srgbClr val="6E6E68"/>
                </a:solidFill>
                <a:latin typeface="Arial"/>
                <a:cs typeface="Arial"/>
              </a:rPr>
              <a:t>Role</a:t>
            </a:r>
            <a:endParaRPr sz="1850">
              <a:latin typeface="Arial"/>
              <a:cs typeface="Arial"/>
            </a:endParaRPr>
          </a:p>
        </p:txBody>
      </p:sp>
      <p:pic>
        <p:nvPicPr>
          <p:cNvPr id="14" name="object 1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78509" y="266827"/>
            <a:ext cx="423926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/>
              <a:t>Organisation</a:t>
            </a:r>
            <a:r>
              <a:rPr dirty="0" sz="2400" spc="-25"/>
              <a:t> </a:t>
            </a:r>
            <a:r>
              <a:rPr dirty="0" sz="2400"/>
              <a:t>and</a:t>
            </a:r>
            <a:r>
              <a:rPr dirty="0" sz="2400" spc="-5"/>
              <a:t> </a:t>
            </a:r>
            <a:r>
              <a:rPr dirty="0" sz="2400" spc="-10"/>
              <a:t>Leadership</a:t>
            </a:r>
            <a:endParaRPr sz="2400"/>
          </a:p>
        </p:txBody>
      </p:sp>
      <p:sp>
        <p:nvSpPr>
          <p:cNvPr id="3" name="object 3" descr=""/>
          <p:cNvSpPr txBox="1"/>
          <p:nvPr/>
        </p:nvSpPr>
        <p:spPr>
          <a:xfrm>
            <a:off x="762406" y="1085468"/>
            <a:ext cx="7062470" cy="34461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Char char="•"/>
              <a:tabLst>
                <a:tab pos="355600" algn="l"/>
              </a:tabLst>
            </a:pPr>
            <a:r>
              <a:rPr dirty="0" sz="2200">
                <a:solidFill>
                  <a:srgbClr val="1D1D1B"/>
                </a:solidFill>
                <a:latin typeface="Arial"/>
                <a:cs typeface="Arial"/>
              </a:rPr>
              <a:t>13%</a:t>
            </a:r>
            <a:r>
              <a:rPr dirty="0" sz="2200" spc="-45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1D1D1B"/>
                </a:solidFill>
                <a:latin typeface="Arial"/>
                <a:cs typeface="Arial"/>
              </a:rPr>
              <a:t>of</a:t>
            </a:r>
            <a:r>
              <a:rPr dirty="0" sz="2200" spc="-45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1D1D1B"/>
                </a:solidFill>
                <a:latin typeface="Arial"/>
                <a:cs typeface="Arial"/>
              </a:rPr>
              <a:t>respondents</a:t>
            </a:r>
            <a:r>
              <a:rPr dirty="0" sz="2200" spc="-5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1D1D1B"/>
                </a:solidFill>
                <a:latin typeface="Arial"/>
                <a:cs typeface="Arial"/>
              </a:rPr>
              <a:t>had</a:t>
            </a:r>
            <a:r>
              <a:rPr dirty="0" sz="2200" spc="-35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1D1D1B"/>
                </a:solidFill>
                <a:latin typeface="Arial"/>
                <a:cs typeface="Arial"/>
              </a:rPr>
              <a:t>a</a:t>
            </a:r>
            <a:r>
              <a:rPr dirty="0" sz="2200" spc="-55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1D1D1B"/>
                </a:solidFill>
                <a:latin typeface="Arial"/>
                <a:cs typeface="Arial"/>
              </a:rPr>
              <a:t>lead</a:t>
            </a:r>
            <a:r>
              <a:rPr dirty="0" sz="2200" spc="-4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1D1D1B"/>
                </a:solidFill>
                <a:latin typeface="Arial"/>
                <a:cs typeface="Arial"/>
              </a:rPr>
              <a:t>role</a:t>
            </a:r>
            <a:r>
              <a:rPr dirty="0" sz="2200" spc="-55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1D1D1B"/>
                </a:solidFill>
                <a:latin typeface="Arial"/>
                <a:cs typeface="Arial"/>
              </a:rPr>
              <a:t>within</a:t>
            </a:r>
            <a:r>
              <a:rPr dirty="0" sz="2200" spc="-5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1D1D1B"/>
                </a:solidFill>
                <a:latin typeface="Arial"/>
                <a:cs typeface="Arial"/>
              </a:rPr>
              <a:t>the</a:t>
            </a:r>
            <a:r>
              <a:rPr dirty="0" sz="2200" spc="-5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1D1D1B"/>
                </a:solidFill>
                <a:latin typeface="Arial"/>
                <a:cs typeface="Arial"/>
              </a:rPr>
              <a:t>CCG</a:t>
            </a:r>
            <a:r>
              <a:rPr dirty="0" sz="2200" spc="-45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2200" spc="-25">
                <a:solidFill>
                  <a:srgbClr val="1D1D1B"/>
                </a:solidFill>
                <a:latin typeface="Arial"/>
                <a:cs typeface="Arial"/>
              </a:rPr>
              <a:t>or </a:t>
            </a:r>
            <a:r>
              <a:rPr dirty="0" sz="2200">
                <a:solidFill>
                  <a:srgbClr val="1D1D1B"/>
                </a:solidFill>
                <a:latin typeface="Arial"/>
                <a:cs typeface="Arial"/>
              </a:rPr>
              <a:t>Primary</a:t>
            </a:r>
            <a:r>
              <a:rPr dirty="0" sz="2200" spc="-55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1D1D1B"/>
                </a:solidFill>
                <a:latin typeface="Arial"/>
                <a:cs typeface="Arial"/>
              </a:rPr>
              <a:t>Care</a:t>
            </a:r>
            <a:r>
              <a:rPr dirty="0" sz="2200" spc="-55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1D1D1B"/>
                </a:solidFill>
                <a:latin typeface="Arial"/>
                <a:cs typeface="Arial"/>
              </a:rPr>
              <a:t>Network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170"/>
              </a:spcBef>
              <a:buClr>
                <a:srgbClr val="1D1D1B"/>
              </a:buClr>
              <a:buFont typeface="Arial"/>
              <a:buChar char="•"/>
            </a:pPr>
            <a:endParaRPr sz="2200">
              <a:latin typeface="Arial"/>
              <a:cs typeface="Arial"/>
            </a:endParaRPr>
          </a:p>
          <a:p>
            <a:pPr marL="355600" marR="391160" indent="-342900">
              <a:lnSpc>
                <a:spcPct val="100000"/>
              </a:lnSpc>
              <a:buChar char="•"/>
              <a:tabLst>
                <a:tab pos="355600" algn="l"/>
              </a:tabLst>
            </a:pPr>
            <a:r>
              <a:rPr dirty="0" sz="2200">
                <a:solidFill>
                  <a:srgbClr val="1D1D1B"/>
                </a:solidFill>
                <a:latin typeface="Arial"/>
                <a:cs typeface="Arial"/>
              </a:rPr>
              <a:t>39%</a:t>
            </a:r>
            <a:r>
              <a:rPr dirty="0" sz="2200" spc="-55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1D1D1B"/>
                </a:solidFill>
                <a:latin typeface="Arial"/>
                <a:cs typeface="Arial"/>
              </a:rPr>
              <a:t>had</a:t>
            </a:r>
            <a:r>
              <a:rPr dirty="0" sz="2200" spc="-6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1D1D1B"/>
                </a:solidFill>
                <a:latin typeface="Arial"/>
                <a:cs typeface="Arial"/>
              </a:rPr>
              <a:t>a</a:t>
            </a:r>
            <a:r>
              <a:rPr dirty="0" sz="2200" spc="-55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1D1D1B"/>
                </a:solidFill>
                <a:latin typeface="Arial"/>
                <a:cs typeface="Arial"/>
              </a:rPr>
              <a:t>designated</a:t>
            </a:r>
            <a:r>
              <a:rPr dirty="0" sz="2200" spc="-55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1D1D1B"/>
                </a:solidFill>
                <a:latin typeface="Arial"/>
                <a:cs typeface="Arial"/>
              </a:rPr>
              <a:t>lead</a:t>
            </a:r>
            <a:r>
              <a:rPr dirty="0" sz="2200" spc="-55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1D1D1B"/>
                </a:solidFill>
                <a:latin typeface="Arial"/>
                <a:cs typeface="Arial"/>
              </a:rPr>
              <a:t>for</a:t>
            </a:r>
            <a:r>
              <a:rPr dirty="0" sz="2200" spc="-4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1D1D1B"/>
                </a:solidFill>
                <a:latin typeface="Arial"/>
                <a:cs typeface="Arial"/>
              </a:rPr>
              <a:t>Children</a:t>
            </a:r>
            <a:r>
              <a:rPr dirty="0" sz="2200" spc="-6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1D1D1B"/>
                </a:solidFill>
                <a:latin typeface="Arial"/>
                <a:cs typeface="Arial"/>
              </a:rPr>
              <a:t>and</a:t>
            </a:r>
            <a:r>
              <a:rPr dirty="0" sz="2200" spc="-85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1D1D1B"/>
                </a:solidFill>
                <a:latin typeface="Arial"/>
                <a:cs typeface="Arial"/>
              </a:rPr>
              <a:t>Young People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165"/>
              </a:spcBef>
              <a:buClr>
                <a:srgbClr val="1D1D1B"/>
              </a:buClr>
              <a:buFont typeface="Arial"/>
              <a:buChar char="•"/>
            </a:pPr>
            <a:endParaRPr sz="22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Char char="•"/>
              <a:tabLst>
                <a:tab pos="354965" algn="l"/>
              </a:tabLst>
            </a:pPr>
            <a:r>
              <a:rPr dirty="0" sz="2200">
                <a:solidFill>
                  <a:srgbClr val="1D1D1B"/>
                </a:solidFill>
                <a:latin typeface="Arial"/>
                <a:cs typeface="Arial"/>
              </a:rPr>
              <a:t>67%</a:t>
            </a:r>
            <a:r>
              <a:rPr dirty="0" sz="2200" spc="-5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1D1D1B"/>
                </a:solidFill>
                <a:latin typeface="Arial"/>
                <a:cs typeface="Arial"/>
              </a:rPr>
              <a:t>had</a:t>
            </a:r>
            <a:r>
              <a:rPr dirty="0" sz="2200" spc="-55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1D1D1B"/>
                </a:solidFill>
                <a:latin typeface="Arial"/>
                <a:cs typeface="Arial"/>
              </a:rPr>
              <a:t>a</a:t>
            </a:r>
            <a:r>
              <a:rPr dirty="0" sz="2200" spc="-55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1D1D1B"/>
                </a:solidFill>
                <a:latin typeface="Arial"/>
                <a:cs typeface="Arial"/>
              </a:rPr>
              <a:t>lead</a:t>
            </a:r>
            <a:r>
              <a:rPr dirty="0" sz="2200" spc="-5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1D1D1B"/>
                </a:solidFill>
                <a:latin typeface="Arial"/>
                <a:cs typeface="Arial"/>
              </a:rPr>
              <a:t>for</a:t>
            </a:r>
            <a:r>
              <a:rPr dirty="0" sz="2200" spc="-4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1D1D1B"/>
                </a:solidFill>
                <a:latin typeface="Arial"/>
                <a:cs typeface="Arial"/>
              </a:rPr>
              <a:t>respiratory</a:t>
            </a:r>
            <a:r>
              <a:rPr dirty="0" sz="2200" spc="-45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1D1D1B"/>
                </a:solidFill>
                <a:latin typeface="Arial"/>
                <a:cs typeface="Arial"/>
              </a:rPr>
              <a:t>conditions</a:t>
            </a:r>
            <a:r>
              <a:rPr dirty="0" sz="2200" spc="-45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1D1D1B"/>
                </a:solidFill>
                <a:latin typeface="Arial"/>
                <a:cs typeface="Arial"/>
              </a:rPr>
              <a:t>in</a:t>
            </a:r>
            <a:r>
              <a:rPr dirty="0" sz="2200" spc="-65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1D1D1B"/>
                </a:solidFill>
                <a:latin typeface="Arial"/>
                <a:cs typeface="Arial"/>
              </a:rPr>
              <a:t>general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170"/>
              </a:spcBef>
              <a:buClr>
                <a:srgbClr val="1D1D1B"/>
              </a:buClr>
              <a:buFont typeface="Arial"/>
              <a:buChar char="•"/>
            </a:pPr>
            <a:endParaRPr sz="22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Char char="•"/>
              <a:tabLst>
                <a:tab pos="354965" algn="l"/>
              </a:tabLst>
            </a:pPr>
            <a:r>
              <a:rPr dirty="0" sz="2200">
                <a:solidFill>
                  <a:srgbClr val="1D1D1B"/>
                </a:solidFill>
                <a:latin typeface="Arial"/>
                <a:cs typeface="Arial"/>
              </a:rPr>
              <a:t>39%</a:t>
            </a:r>
            <a:r>
              <a:rPr dirty="0" sz="2200" spc="-35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1D1D1B"/>
                </a:solidFill>
                <a:latin typeface="Arial"/>
                <a:cs typeface="Arial"/>
              </a:rPr>
              <a:t>have</a:t>
            </a:r>
            <a:r>
              <a:rPr dirty="0" sz="2200" spc="-3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1D1D1B"/>
                </a:solidFill>
                <a:latin typeface="Arial"/>
                <a:cs typeface="Arial"/>
              </a:rPr>
              <a:t>a</a:t>
            </a:r>
            <a:r>
              <a:rPr dirty="0" sz="2200" spc="-4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1D1D1B"/>
                </a:solidFill>
                <a:latin typeface="Arial"/>
                <a:cs typeface="Arial"/>
              </a:rPr>
              <a:t>link</a:t>
            </a:r>
            <a:r>
              <a:rPr dirty="0" sz="2200" spc="-4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1D1D1B"/>
                </a:solidFill>
                <a:latin typeface="Arial"/>
                <a:cs typeface="Arial"/>
              </a:rPr>
              <a:t>pharmacist</a:t>
            </a:r>
            <a:endParaRPr sz="220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23901" rIns="0" bIns="0" rtlCol="0" vert="horz">
            <a:spAutoFit/>
          </a:bodyPr>
          <a:lstStyle/>
          <a:p>
            <a:pPr marL="804545">
              <a:lnSpc>
                <a:spcPct val="100000"/>
              </a:lnSpc>
              <a:spcBef>
                <a:spcPts val="100"/>
              </a:spcBef>
            </a:pPr>
            <a:r>
              <a:rPr dirty="0" sz="2400"/>
              <a:t>Environmental</a:t>
            </a:r>
            <a:r>
              <a:rPr dirty="0" sz="2400" spc="-15"/>
              <a:t> </a:t>
            </a:r>
            <a:r>
              <a:rPr dirty="0" sz="2400" spc="-10"/>
              <a:t>Impacts</a:t>
            </a:r>
            <a:endParaRPr sz="2400"/>
          </a:p>
        </p:txBody>
      </p:sp>
      <p:grpSp>
        <p:nvGrpSpPr>
          <p:cNvPr id="3" name="object 3" descr=""/>
          <p:cNvGrpSpPr/>
          <p:nvPr/>
        </p:nvGrpSpPr>
        <p:grpSpPr>
          <a:xfrm>
            <a:off x="1097127" y="770001"/>
            <a:ext cx="6656705" cy="4171315"/>
            <a:chOff x="1097127" y="770001"/>
            <a:chExt cx="6656705" cy="4171315"/>
          </a:xfrm>
        </p:grpSpPr>
        <p:sp>
          <p:nvSpPr>
            <p:cNvPr id="4" name="object 4" descr=""/>
            <p:cNvSpPr/>
            <p:nvPr/>
          </p:nvSpPr>
          <p:spPr>
            <a:xfrm>
              <a:off x="1109827" y="789178"/>
              <a:ext cx="6631305" cy="4133215"/>
            </a:xfrm>
            <a:custGeom>
              <a:avLst/>
              <a:gdLst/>
              <a:ahLst/>
              <a:cxnLst/>
              <a:rect l="l" t="t" r="r" b="b"/>
              <a:pathLst>
                <a:path w="6631305" h="4133215">
                  <a:moveTo>
                    <a:pt x="6631178" y="0"/>
                  </a:moveTo>
                  <a:lnTo>
                    <a:pt x="0" y="0"/>
                  </a:lnTo>
                  <a:lnTo>
                    <a:pt x="0" y="4132707"/>
                  </a:lnTo>
                  <a:lnTo>
                    <a:pt x="6631178" y="4132707"/>
                  </a:lnTo>
                  <a:lnTo>
                    <a:pt x="663117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1109827" y="789178"/>
              <a:ext cx="6631305" cy="4133215"/>
            </a:xfrm>
            <a:custGeom>
              <a:avLst/>
              <a:gdLst/>
              <a:ahLst/>
              <a:cxnLst/>
              <a:rect l="l" t="t" r="r" b="b"/>
              <a:pathLst>
                <a:path w="6631305" h="4133215">
                  <a:moveTo>
                    <a:pt x="0" y="4132707"/>
                  </a:moveTo>
                  <a:lnTo>
                    <a:pt x="6631178" y="4132707"/>
                  </a:lnTo>
                  <a:lnTo>
                    <a:pt x="6631178" y="0"/>
                  </a:lnTo>
                  <a:lnTo>
                    <a:pt x="0" y="0"/>
                  </a:lnTo>
                  <a:lnTo>
                    <a:pt x="0" y="4132707"/>
                  </a:lnTo>
                  <a:close/>
                </a:path>
              </a:pathLst>
            </a:custGeom>
            <a:ln w="25400">
              <a:solidFill>
                <a:srgbClr val="55701D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9969" y="3591090"/>
              <a:ext cx="2592324" cy="1262405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1525143" y="3586352"/>
              <a:ext cx="2602230" cy="1271905"/>
            </a:xfrm>
            <a:custGeom>
              <a:avLst/>
              <a:gdLst/>
              <a:ahLst/>
              <a:cxnLst/>
              <a:rect l="l" t="t" r="r" b="b"/>
              <a:pathLst>
                <a:path w="2602229" h="1271904">
                  <a:moveTo>
                    <a:pt x="0" y="1271905"/>
                  </a:moveTo>
                  <a:lnTo>
                    <a:pt x="2601849" y="1271905"/>
                  </a:lnTo>
                  <a:lnTo>
                    <a:pt x="2601849" y="0"/>
                  </a:lnTo>
                  <a:lnTo>
                    <a:pt x="0" y="0"/>
                  </a:lnTo>
                  <a:lnTo>
                    <a:pt x="0" y="127190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38212" y="789178"/>
              <a:ext cx="3318764" cy="2870327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22215" y="770001"/>
              <a:ext cx="3203956" cy="2057400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43425" y="2883560"/>
              <a:ext cx="3203955" cy="2057400"/>
            </a:xfrm>
            <a:prstGeom prst="rect">
              <a:avLst/>
            </a:prstGeom>
          </p:spPr>
        </p:pic>
        <p:sp>
          <p:nvSpPr>
            <p:cNvPr id="11" name="object 11" descr=""/>
            <p:cNvSpPr/>
            <p:nvPr/>
          </p:nvSpPr>
          <p:spPr>
            <a:xfrm>
              <a:off x="1259636" y="4731992"/>
              <a:ext cx="3312795" cy="123189"/>
            </a:xfrm>
            <a:custGeom>
              <a:avLst/>
              <a:gdLst/>
              <a:ahLst/>
              <a:cxnLst/>
              <a:rect l="l" t="t" r="r" b="b"/>
              <a:pathLst>
                <a:path w="3312795" h="123189">
                  <a:moveTo>
                    <a:pt x="3312414" y="0"/>
                  </a:moveTo>
                  <a:lnTo>
                    <a:pt x="0" y="0"/>
                  </a:lnTo>
                  <a:lnTo>
                    <a:pt x="0" y="122862"/>
                  </a:lnTo>
                  <a:lnTo>
                    <a:pt x="3312414" y="122862"/>
                  </a:lnTo>
                  <a:lnTo>
                    <a:pt x="331241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2" name="object 12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78509" y="266827"/>
            <a:ext cx="337820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/>
              <a:t>Environmental</a:t>
            </a:r>
            <a:r>
              <a:rPr dirty="0" sz="2400" spc="-15"/>
              <a:t> </a:t>
            </a:r>
            <a:r>
              <a:rPr dirty="0" sz="2400" spc="-10"/>
              <a:t>Impacts</a:t>
            </a:r>
            <a:endParaRPr sz="2400"/>
          </a:p>
        </p:txBody>
      </p:sp>
      <p:sp>
        <p:nvSpPr>
          <p:cNvPr id="3" name="object 3" descr=""/>
          <p:cNvSpPr txBox="1"/>
          <p:nvPr/>
        </p:nvSpPr>
        <p:spPr>
          <a:xfrm>
            <a:off x="1070863" y="869441"/>
            <a:ext cx="6825615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5600" algn="l"/>
              </a:tabLst>
            </a:pPr>
            <a:r>
              <a:rPr dirty="0" sz="2400">
                <a:solidFill>
                  <a:srgbClr val="1D1D1B"/>
                </a:solidFill>
                <a:latin typeface="Arial"/>
                <a:cs typeface="Arial"/>
              </a:rPr>
              <a:t>76%</a:t>
            </a:r>
            <a:r>
              <a:rPr dirty="0" sz="2400" spc="-8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1D1D1B"/>
                </a:solidFill>
                <a:latin typeface="Arial"/>
                <a:cs typeface="Arial"/>
              </a:rPr>
              <a:t>of</a:t>
            </a:r>
            <a:r>
              <a:rPr dirty="0" sz="2400" spc="-8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1D1D1B"/>
                </a:solidFill>
                <a:latin typeface="Arial"/>
                <a:cs typeface="Arial"/>
              </a:rPr>
              <a:t>respondents</a:t>
            </a:r>
            <a:r>
              <a:rPr dirty="0" sz="2400" spc="-7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1D1D1B"/>
                </a:solidFill>
                <a:latin typeface="Arial"/>
                <a:cs typeface="Arial"/>
              </a:rPr>
              <a:t>recorded</a:t>
            </a:r>
            <a:r>
              <a:rPr dirty="0" sz="2400" spc="-7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1D1D1B"/>
                </a:solidFill>
                <a:latin typeface="Arial"/>
                <a:cs typeface="Arial"/>
              </a:rPr>
              <a:t>a</a:t>
            </a:r>
            <a:r>
              <a:rPr dirty="0" sz="2400" spc="-8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1D1D1B"/>
                </a:solidFill>
                <a:latin typeface="Arial"/>
                <a:cs typeface="Arial"/>
              </a:rPr>
              <a:t>smoking</a:t>
            </a:r>
            <a:r>
              <a:rPr dirty="0" sz="2400" spc="-7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1D1D1B"/>
                </a:solidFill>
                <a:latin typeface="Arial"/>
                <a:cs typeface="Arial"/>
              </a:rPr>
              <a:t>history </a:t>
            </a:r>
            <a:r>
              <a:rPr dirty="0" sz="2400">
                <a:solidFill>
                  <a:srgbClr val="1D1D1B"/>
                </a:solidFill>
                <a:latin typeface="Arial"/>
                <a:cs typeface="Arial"/>
              </a:rPr>
              <a:t>in</a:t>
            </a:r>
            <a:r>
              <a:rPr dirty="0" sz="2400" spc="-8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1D1D1B"/>
                </a:solidFill>
                <a:latin typeface="Arial"/>
                <a:cs typeface="Arial"/>
              </a:rPr>
              <a:t>the</a:t>
            </a:r>
            <a:r>
              <a:rPr dirty="0" sz="2400" spc="-7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1D1D1B"/>
                </a:solidFill>
                <a:latin typeface="Arial"/>
                <a:cs typeface="Arial"/>
              </a:rPr>
              <a:t>household</a:t>
            </a:r>
            <a:r>
              <a:rPr dirty="0" sz="2400" spc="-4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1D1D1B"/>
                </a:solidFill>
                <a:latin typeface="Arial"/>
                <a:cs typeface="Arial"/>
              </a:rPr>
              <a:t>routinely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06879" y="1836940"/>
            <a:ext cx="4628134" cy="2692018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953528" y="708063"/>
            <a:ext cx="7291070" cy="3338195"/>
            <a:chOff x="953528" y="708063"/>
            <a:chExt cx="7291070" cy="333819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87341" y="1097800"/>
              <a:ext cx="2615184" cy="2947923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53528" y="708063"/>
              <a:ext cx="7290816" cy="1085176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90167" y="1779142"/>
              <a:ext cx="2353310" cy="20843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23901" rIns="0" bIns="0" rtlCol="0" vert="horz">
            <a:spAutoFit/>
          </a:bodyPr>
          <a:lstStyle/>
          <a:p>
            <a:pPr marL="804545">
              <a:lnSpc>
                <a:spcPct val="100000"/>
              </a:lnSpc>
              <a:spcBef>
                <a:spcPts val="100"/>
              </a:spcBef>
            </a:pPr>
            <a:r>
              <a:rPr dirty="0" sz="2400"/>
              <a:t>Accurate</a:t>
            </a:r>
            <a:r>
              <a:rPr dirty="0" sz="2400" spc="-65"/>
              <a:t> </a:t>
            </a:r>
            <a:r>
              <a:rPr dirty="0" sz="2400"/>
              <a:t>and</a:t>
            </a:r>
            <a:r>
              <a:rPr dirty="0" sz="2400" spc="-85"/>
              <a:t> </a:t>
            </a:r>
            <a:r>
              <a:rPr dirty="0" sz="2400"/>
              <a:t>Early</a:t>
            </a:r>
            <a:r>
              <a:rPr dirty="0" sz="2400" spc="-75"/>
              <a:t> </a:t>
            </a:r>
            <a:r>
              <a:rPr dirty="0" sz="2400" spc="-10"/>
              <a:t>Diagnosis</a:t>
            </a:r>
            <a:endParaRPr sz="2400"/>
          </a:p>
        </p:txBody>
      </p:sp>
      <p:pic>
        <p:nvPicPr>
          <p:cNvPr id="7" name="object 7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23901" rIns="0" bIns="0" rtlCol="0" vert="horz">
            <a:spAutoFit/>
          </a:bodyPr>
          <a:lstStyle/>
          <a:p>
            <a:pPr marL="804545">
              <a:lnSpc>
                <a:spcPct val="100000"/>
              </a:lnSpc>
              <a:spcBef>
                <a:spcPts val="100"/>
              </a:spcBef>
            </a:pPr>
            <a:r>
              <a:rPr dirty="0" sz="2400"/>
              <a:t>Accurate</a:t>
            </a:r>
            <a:r>
              <a:rPr dirty="0" sz="2400" spc="-65"/>
              <a:t> </a:t>
            </a:r>
            <a:r>
              <a:rPr dirty="0" sz="2400"/>
              <a:t>and</a:t>
            </a:r>
            <a:r>
              <a:rPr dirty="0" sz="2400" spc="-85"/>
              <a:t> </a:t>
            </a:r>
            <a:r>
              <a:rPr dirty="0" sz="2400"/>
              <a:t>Early</a:t>
            </a:r>
            <a:r>
              <a:rPr dirty="0" sz="2400" spc="-75"/>
              <a:t> </a:t>
            </a:r>
            <a:r>
              <a:rPr dirty="0" sz="2400" spc="-10"/>
              <a:t>Diagnosis</a:t>
            </a:r>
            <a:endParaRPr sz="2400"/>
          </a:p>
        </p:txBody>
      </p:sp>
      <p:grpSp>
        <p:nvGrpSpPr>
          <p:cNvPr id="3" name="object 3" descr=""/>
          <p:cNvGrpSpPr/>
          <p:nvPr/>
        </p:nvGrpSpPr>
        <p:grpSpPr>
          <a:xfrm>
            <a:off x="0" y="597890"/>
            <a:ext cx="9144000" cy="4330065"/>
            <a:chOff x="0" y="597890"/>
            <a:chExt cx="9144000" cy="4330065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97890"/>
              <a:ext cx="9143999" cy="3773804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18500" y="4317999"/>
              <a:ext cx="609600" cy="6096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23901" rIns="0" bIns="0" rtlCol="0" vert="horz">
            <a:spAutoFit/>
          </a:bodyPr>
          <a:lstStyle/>
          <a:p>
            <a:pPr marL="804545">
              <a:lnSpc>
                <a:spcPct val="100000"/>
              </a:lnSpc>
              <a:spcBef>
                <a:spcPts val="100"/>
              </a:spcBef>
            </a:pPr>
            <a:r>
              <a:rPr dirty="0" sz="2400" spc="-10"/>
              <a:t>Prevention</a:t>
            </a:r>
            <a:endParaRPr sz="24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88707" y="843533"/>
            <a:ext cx="7166609" cy="3910825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78509" y="266827"/>
            <a:ext cx="3612515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/>
              <a:t>Managing</a:t>
            </a:r>
            <a:r>
              <a:rPr dirty="0" sz="2400" spc="-25"/>
              <a:t> </a:t>
            </a:r>
            <a:r>
              <a:rPr dirty="0" sz="2400" spc="-10"/>
              <a:t>Exacerbations</a:t>
            </a:r>
            <a:endParaRPr sz="2400"/>
          </a:p>
        </p:txBody>
      </p:sp>
      <p:sp>
        <p:nvSpPr>
          <p:cNvPr id="3" name="object 3" descr=""/>
          <p:cNvSpPr txBox="1"/>
          <p:nvPr/>
        </p:nvSpPr>
        <p:spPr>
          <a:xfrm>
            <a:off x="78739" y="869442"/>
            <a:ext cx="8523605" cy="344551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200" b="1">
                <a:solidFill>
                  <a:srgbClr val="1D1D1B"/>
                </a:solidFill>
                <a:latin typeface="Arial"/>
                <a:cs typeface="Arial"/>
              </a:rPr>
              <a:t>Majority</a:t>
            </a:r>
            <a:r>
              <a:rPr dirty="0" sz="2200" spc="-30" b="1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1D1D1B"/>
                </a:solidFill>
                <a:latin typeface="Arial"/>
                <a:cs typeface="Arial"/>
              </a:rPr>
              <a:t>(</a:t>
            </a:r>
            <a:r>
              <a:rPr dirty="0" sz="2200" spc="-40" b="1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1D1D1B"/>
                </a:solidFill>
                <a:latin typeface="Arial"/>
                <a:cs typeface="Arial"/>
              </a:rPr>
              <a:t>85%) aware</a:t>
            </a:r>
            <a:r>
              <a:rPr dirty="0" sz="2200" spc="-60" b="1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1D1D1B"/>
                </a:solidFill>
                <a:latin typeface="Arial"/>
                <a:cs typeface="Arial"/>
              </a:rPr>
              <a:t>that</a:t>
            </a:r>
            <a:r>
              <a:rPr dirty="0" sz="2200" spc="-45" b="1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1D1D1B"/>
                </a:solidFill>
                <a:latin typeface="Arial"/>
                <a:cs typeface="Arial"/>
              </a:rPr>
              <a:t>a</a:t>
            </a:r>
            <a:r>
              <a:rPr dirty="0" sz="2200" spc="-55" b="1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1D1D1B"/>
                </a:solidFill>
                <a:latin typeface="Arial"/>
                <a:cs typeface="Arial"/>
              </a:rPr>
              <a:t>48</a:t>
            </a:r>
            <a:r>
              <a:rPr dirty="0" sz="2200" spc="-40" b="1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1D1D1B"/>
                </a:solidFill>
                <a:latin typeface="Arial"/>
                <a:cs typeface="Arial"/>
              </a:rPr>
              <a:t>hours</a:t>
            </a:r>
            <a:r>
              <a:rPr dirty="0" sz="2200" spc="-40" b="1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1D1D1B"/>
                </a:solidFill>
                <a:latin typeface="Arial"/>
                <a:cs typeface="Arial"/>
              </a:rPr>
              <a:t>review</a:t>
            </a:r>
            <a:r>
              <a:rPr dirty="0" sz="2200" spc="-45" b="1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1D1D1B"/>
                </a:solidFill>
                <a:latin typeface="Arial"/>
                <a:cs typeface="Arial"/>
              </a:rPr>
              <a:t>is</a:t>
            </a:r>
            <a:r>
              <a:rPr dirty="0" sz="2200" spc="-60" b="1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2200" spc="-10" b="1">
                <a:solidFill>
                  <a:srgbClr val="1D1D1B"/>
                </a:solidFill>
                <a:latin typeface="Arial"/>
                <a:cs typeface="Arial"/>
              </a:rPr>
              <a:t>recommended </a:t>
            </a:r>
            <a:r>
              <a:rPr dirty="0" sz="2200" b="1">
                <a:solidFill>
                  <a:srgbClr val="1D1D1B"/>
                </a:solidFill>
                <a:latin typeface="Arial"/>
                <a:cs typeface="Arial"/>
              </a:rPr>
              <a:t>post</a:t>
            </a:r>
            <a:r>
              <a:rPr dirty="0" sz="2200" spc="-70" b="1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1D1D1B"/>
                </a:solidFill>
                <a:latin typeface="Arial"/>
                <a:cs typeface="Arial"/>
              </a:rPr>
              <a:t>discharge</a:t>
            </a:r>
            <a:r>
              <a:rPr dirty="0" sz="2200" spc="-75" b="1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1D1D1B"/>
                </a:solidFill>
                <a:latin typeface="Arial"/>
                <a:cs typeface="Arial"/>
              </a:rPr>
              <a:t>after</a:t>
            </a:r>
            <a:r>
              <a:rPr dirty="0" sz="2200" spc="-80" b="1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1D1D1B"/>
                </a:solidFill>
                <a:latin typeface="Arial"/>
                <a:cs typeface="Arial"/>
              </a:rPr>
              <a:t>hospital</a:t>
            </a:r>
            <a:r>
              <a:rPr dirty="0" sz="2200" spc="-55" b="1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2200" spc="-10" b="1">
                <a:solidFill>
                  <a:srgbClr val="1D1D1B"/>
                </a:solidFill>
                <a:latin typeface="Arial"/>
                <a:cs typeface="Arial"/>
              </a:rPr>
              <a:t>attendance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165"/>
              </a:spcBef>
              <a:buClr>
                <a:srgbClr val="1D1D1B"/>
              </a:buClr>
              <a:buFont typeface="Arial"/>
              <a:buChar char="•"/>
            </a:pPr>
            <a:endParaRPr sz="22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</a:tabLst>
            </a:pPr>
            <a:r>
              <a:rPr dirty="0" sz="2200" b="1">
                <a:solidFill>
                  <a:srgbClr val="1D1D1B"/>
                </a:solidFill>
                <a:latin typeface="Arial"/>
                <a:cs typeface="Arial"/>
              </a:rPr>
              <a:t>Only</a:t>
            </a:r>
            <a:r>
              <a:rPr dirty="0" sz="2200" spc="-40" b="1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1D1D1B"/>
                </a:solidFill>
                <a:latin typeface="Arial"/>
                <a:cs typeface="Arial"/>
              </a:rPr>
              <a:t>63%</a:t>
            </a:r>
            <a:r>
              <a:rPr dirty="0" sz="2200" spc="-40" b="1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1D1D1B"/>
                </a:solidFill>
                <a:latin typeface="Arial"/>
                <a:cs typeface="Arial"/>
              </a:rPr>
              <a:t>able</a:t>
            </a:r>
            <a:r>
              <a:rPr dirty="0" sz="2200" spc="-35" b="1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1D1D1B"/>
                </a:solidFill>
                <a:latin typeface="Arial"/>
                <a:cs typeface="Arial"/>
              </a:rPr>
              <a:t>to</a:t>
            </a:r>
            <a:r>
              <a:rPr dirty="0" sz="2200" spc="-30" b="1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1D1D1B"/>
                </a:solidFill>
                <a:latin typeface="Arial"/>
                <a:cs typeface="Arial"/>
              </a:rPr>
              <a:t>offer</a:t>
            </a:r>
            <a:r>
              <a:rPr dirty="0" sz="2200" spc="-40" b="1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2200" spc="-25" b="1">
                <a:solidFill>
                  <a:srgbClr val="1D1D1B"/>
                </a:solidFill>
                <a:latin typeface="Arial"/>
                <a:cs typeface="Arial"/>
              </a:rPr>
              <a:t>it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165"/>
              </a:spcBef>
              <a:buClr>
                <a:srgbClr val="1D1D1B"/>
              </a:buClr>
              <a:buFont typeface="Arial"/>
              <a:buChar char="•"/>
            </a:pPr>
            <a:endParaRPr sz="22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dirty="0" sz="2200" b="1">
                <a:solidFill>
                  <a:srgbClr val="1D1D1B"/>
                </a:solidFill>
                <a:latin typeface="Arial"/>
                <a:cs typeface="Arial"/>
              </a:rPr>
              <a:t>Main</a:t>
            </a:r>
            <a:r>
              <a:rPr dirty="0" sz="2200" spc="-40" b="1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2200" spc="-10" b="1">
                <a:solidFill>
                  <a:srgbClr val="1D1D1B"/>
                </a:solidFill>
                <a:latin typeface="Arial"/>
                <a:cs typeface="Arial"/>
              </a:rPr>
              <a:t>reasons:</a:t>
            </a:r>
            <a:endParaRPr sz="2200">
              <a:latin typeface="Arial"/>
              <a:cs typeface="Arial"/>
            </a:endParaRPr>
          </a:p>
          <a:p>
            <a:pPr lvl="1" marL="1155700" indent="-228600">
              <a:lnSpc>
                <a:spcPct val="100000"/>
              </a:lnSpc>
              <a:spcBef>
                <a:spcPts val="530"/>
              </a:spcBef>
              <a:buChar char="•"/>
              <a:tabLst>
                <a:tab pos="1155700" algn="l"/>
              </a:tabLst>
            </a:pPr>
            <a:r>
              <a:rPr dirty="0" sz="2200" spc="-10">
                <a:solidFill>
                  <a:srgbClr val="1D1D1B"/>
                </a:solidFill>
                <a:latin typeface="Arial"/>
                <a:cs typeface="Arial"/>
              </a:rPr>
              <a:t>CAPACITY</a:t>
            </a:r>
            <a:endParaRPr sz="2200">
              <a:latin typeface="Arial"/>
              <a:cs typeface="Arial"/>
            </a:endParaRPr>
          </a:p>
          <a:p>
            <a:pPr lvl="1" marL="1155700" marR="1673860" indent="-228600">
              <a:lnSpc>
                <a:spcPct val="100000"/>
              </a:lnSpc>
              <a:spcBef>
                <a:spcPts val="525"/>
              </a:spcBef>
              <a:buChar char="•"/>
              <a:tabLst>
                <a:tab pos="1155700" algn="l"/>
              </a:tabLst>
            </a:pPr>
            <a:r>
              <a:rPr dirty="0" sz="2200">
                <a:solidFill>
                  <a:srgbClr val="1D1D1B"/>
                </a:solidFill>
                <a:latin typeface="Arial"/>
                <a:cs typeface="Arial"/>
              </a:rPr>
              <a:t>Sometimes</a:t>
            </a:r>
            <a:r>
              <a:rPr dirty="0" sz="2200" spc="-3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1D1D1B"/>
                </a:solidFill>
                <a:latin typeface="Arial"/>
                <a:cs typeface="Arial"/>
              </a:rPr>
              <a:t>communication</a:t>
            </a:r>
            <a:r>
              <a:rPr dirty="0" sz="2200" spc="-45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1D1D1B"/>
                </a:solidFill>
                <a:latin typeface="Arial"/>
                <a:cs typeface="Arial"/>
              </a:rPr>
              <a:t>raised</a:t>
            </a:r>
            <a:r>
              <a:rPr dirty="0" sz="2200" spc="-55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1D1D1B"/>
                </a:solidFill>
                <a:latin typeface="Arial"/>
                <a:cs typeface="Arial"/>
              </a:rPr>
              <a:t>as</a:t>
            </a:r>
            <a:r>
              <a:rPr dirty="0" sz="2200" spc="-55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1D1D1B"/>
                </a:solidFill>
                <a:latin typeface="Arial"/>
                <a:cs typeface="Arial"/>
              </a:rPr>
              <a:t>an</a:t>
            </a:r>
            <a:r>
              <a:rPr dirty="0" sz="2200" spc="-55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1D1D1B"/>
                </a:solidFill>
                <a:latin typeface="Arial"/>
                <a:cs typeface="Arial"/>
              </a:rPr>
              <a:t>issue </a:t>
            </a:r>
            <a:r>
              <a:rPr dirty="0" sz="2200">
                <a:solidFill>
                  <a:srgbClr val="1D1D1B"/>
                </a:solidFill>
                <a:latin typeface="Arial"/>
                <a:cs typeface="Arial"/>
              </a:rPr>
              <a:t>(especially</a:t>
            </a:r>
            <a:r>
              <a:rPr dirty="0" sz="2200" spc="-5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1D1D1B"/>
                </a:solidFill>
                <a:latin typeface="Arial"/>
                <a:cs typeface="Arial"/>
              </a:rPr>
              <a:t>if</a:t>
            </a:r>
            <a:r>
              <a:rPr dirty="0" sz="2200" spc="-55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1D1D1B"/>
                </a:solidFill>
                <a:latin typeface="Arial"/>
                <a:cs typeface="Arial"/>
              </a:rPr>
              <a:t>seen</a:t>
            </a:r>
            <a:r>
              <a:rPr dirty="0" sz="2200" spc="-4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1D1D1B"/>
                </a:solidFill>
                <a:latin typeface="Arial"/>
                <a:cs typeface="Arial"/>
              </a:rPr>
              <a:t>on</a:t>
            </a:r>
            <a:r>
              <a:rPr dirty="0" sz="2200" spc="-3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1D1D1B"/>
                </a:solidFill>
                <a:latin typeface="Arial"/>
                <a:cs typeface="Arial"/>
              </a:rPr>
              <a:t>a</a:t>
            </a:r>
            <a:r>
              <a:rPr dirty="0" sz="2200" spc="-5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1D1D1B"/>
                </a:solidFill>
                <a:latin typeface="Arial"/>
                <a:cs typeface="Arial"/>
              </a:rPr>
              <a:t>Friday</a:t>
            </a:r>
            <a:r>
              <a:rPr dirty="0" sz="2200" spc="-4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1D1D1B"/>
                </a:solidFill>
                <a:latin typeface="Arial"/>
                <a:cs typeface="Arial"/>
              </a:rPr>
              <a:t>evening)</a:t>
            </a:r>
            <a:endParaRPr sz="220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78509" y="266827"/>
            <a:ext cx="2216785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"/>
              <a:t>Severe</a:t>
            </a:r>
            <a:r>
              <a:rPr dirty="0" sz="2400" spc="-125"/>
              <a:t> </a:t>
            </a:r>
            <a:r>
              <a:rPr dirty="0" sz="2400" spc="-10"/>
              <a:t>Asthma</a:t>
            </a:r>
            <a:endParaRPr sz="2400"/>
          </a:p>
        </p:txBody>
      </p:sp>
      <p:sp>
        <p:nvSpPr>
          <p:cNvPr id="3" name="object 3" descr=""/>
          <p:cNvSpPr txBox="1"/>
          <p:nvPr/>
        </p:nvSpPr>
        <p:spPr>
          <a:xfrm>
            <a:off x="186334" y="941323"/>
            <a:ext cx="8862695" cy="6959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>
                <a:solidFill>
                  <a:srgbClr val="1D1D1B"/>
                </a:solidFill>
                <a:latin typeface="Arial"/>
                <a:cs typeface="Arial"/>
              </a:rPr>
              <a:t>Of</a:t>
            </a:r>
            <a:r>
              <a:rPr dirty="0" sz="2200" spc="-6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1D1D1B"/>
                </a:solidFill>
                <a:latin typeface="Arial"/>
                <a:cs typeface="Arial"/>
              </a:rPr>
              <a:t>those</a:t>
            </a:r>
            <a:r>
              <a:rPr dirty="0" sz="2200" spc="-6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1D1D1B"/>
                </a:solidFill>
                <a:latin typeface="Arial"/>
                <a:cs typeface="Arial"/>
              </a:rPr>
              <a:t>who</a:t>
            </a:r>
            <a:r>
              <a:rPr dirty="0" sz="2200" spc="-6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1D1D1B"/>
                </a:solidFill>
                <a:latin typeface="Arial"/>
                <a:cs typeface="Arial"/>
              </a:rPr>
              <a:t>identified</a:t>
            </a:r>
            <a:r>
              <a:rPr dirty="0" sz="2200" spc="-6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1D1D1B"/>
                </a:solidFill>
                <a:latin typeface="Arial"/>
                <a:cs typeface="Arial"/>
              </a:rPr>
              <a:t>themselves</a:t>
            </a:r>
            <a:r>
              <a:rPr dirty="0" sz="2200" spc="-55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1D1D1B"/>
                </a:solidFill>
                <a:latin typeface="Arial"/>
                <a:cs typeface="Arial"/>
              </a:rPr>
              <a:t>as</a:t>
            </a:r>
            <a:r>
              <a:rPr dirty="0" sz="2200" spc="-6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1D1D1B"/>
                </a:solidFill>
                <a:latin typeface="Arial"/>
                <a:cs typeface="Arial"/>
              </a:rPr>
              <a:t>leads,</a:t>
            </a:r>
            <a:r>
              <a:rPr dirty="0" sz="2200" spc="-7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1D1D1B"/>
                </a:solidFill>
                <a:latin typeface="Arial"/>
                <a:cs typeface="Arial"/>
              </a:rPr>
              <a:t>67%</a:t>
            </a:r>
            <a:r>
              <a:rPr dirty="0" sz="2200" spc="-55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1D1D1B"/>
                </a:solidFill>
                <a:latin typeface="Arial"/>
                <a:cs typeface="Arial"/>
              </a:rPr>
              <a:t>were</a:t>
            </a:r>
            <a:r>
              <a:rPr dirty="0" sz="2200" spc="-55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1D1D1B"/>
                </a:solidFill>
                <a:latin typeface="Arial"/>
                <a:cs typeface="Arial"/>
              </a:rPr>
              <a:t>aware</a:t>
            </a:r>
            <a:r>
              <a:rPr dirty="0" sz="2200" spc="-5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1D1D1B"/>
                </a:solidFill>
                <a:latin typeface="Arial"/>
                <a:cs typeface="Arial"/>
              </a:rPr>
              <a:t>that</a:t>
            </a:r>
            <a:r>
              <a:rPr dirty="0" sz="2200" spc="-65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2200" spc="-20">
                <a:solidFill>
                  <a:srgbClr val="1D1D1B"/>
                </a:solidFill>
                <a:latin typeface="Arial"/>
                <a:cs typeface="Arial"/>
              </a:rPr>
              <a:t>they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2200">
                <a:solidFill>
                  <a:srgbClr val="1D1D1B"/>
                </a:solidFill>
                <a:latin typeface="Arial"/>
                <a:cs typeface="Arial"/>
              </a:rPr>
              <a:t>can</a:t>
            </a:r>
            <a:r>
              <a:rPr dirty="0" sz="2200" spc="-5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1D1D1B"/>
                </a:solidFill>
                <a:latin typeface="Arial"/>
                <a:cs typeface="Arial"/>
              </a:rPr>
              <a:t>refer</a:t>
            </a:r>
            <a:r>
              <a:rPr dirty="0" sz="2200" spc="-4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1D1D1B"/>
                </a:solidFill>
                <a:latin typeface="Arial"/>
                <a:cs typeface="Arial"/>
              </a:rPr>
              <a:t>directly</a:t>
            </a:r>
            <a:r>
              <a:rPr dirty="0" sz="2200" spc="-6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1D1D1B"/>
                </a:solidFill>
                <a:latin typeface="Arial"/>
                <a:cs typeface="Arial"/>
              </a:rPr>
              <a:t>into</a:t>
            </a:r>
            <a:r>
              <a:rPr dirty="0" sz="2200" spc="-55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1D1D1B"/>
                </a:solidFill>
                <a:latin typeface="Arial"/>
                <a:cs typeface="Arial"/>
              </a:rPr>
              <a:t>a</a:t>
            </a:r>
            <a:r>
              <a:rPr dirty="0" sz="2200" spc="-6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1D1D1B"/>
                </a:solidFill>
                <a:latin typeface="Arial"/>
                <a:cs typeface="Arial"/>
              </a:rPr>
              <a:t>severe</a:t>
            </a:r>
            <a:r>
              <a:rPr dirty="0" sz="2200" spc="-45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1D1D1B"/>
                </a:solidFill>
                <a:latin typeface="Arial"/>
                <a:cs typeface="Arial"/>
              </a:rPr>
              <a:t>asthma</a:t>
            </a:r>
            <a:r>
              <a:rPr dirty="0" sz="2200" spc="-4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1D1D1B"/>
                </a:solidFill>
                <a:latin typeface="Arial"/>
                <a:cs typeface="Arial"/>
              </a:rPr>
              <a:t>service</a:t>
            </a:r>
            <a:r>
              <a:rPr dirty="0" sz="2200" spc="-55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1D1D1B"/>
                </a:solidFill>
                <a:latin typeface="Arial"/>
                <a:cs typeface="Arial"/>
              </a:rPr>
              <a:t>in</a:t>
            </a:r>
            <a:r>
              <a:rPr dirty="0" sz="2200" spc="-5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1D1D1B"/>
                </a:solidFill>
                <a:latin typeface="Arial"/>
                <a:cs typeface="Arial"/>
              </a:rPr>
              <a:t>tertiary</a:t>
            </a:r>
            <a:r>
              <a:rPr dirty="0" sz="2200" spc="-5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1D1D1B"/>
                </a:solidFill>
                <a:latin typeface="Arial"/>
                <a:cs typeface="Arial"/>
              </a:rPr>
              <a:t>care</a:t>
            </a:r>
            <a:r>
              <a:rPr dirty="0" sz="2200" spc="-5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1D1D1B"/>
                </a:solidFill>
                <a:latin typeface="Arial"/>
                <a:cs typeface="Arial"/>
              </a:rPr>
              <a:t>if</a:t>
            </a:r>
            <a:r>
              <a:rPr dirty="0" sz="2200" spc="-5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1D1D1B"/>
                </a:solidFill>
                <a:latin typeface="Arial"/>
                <a:cs typeface="Arial"/>
              </a:rPr>
              <a:t>needed</a:t>
            </a:r>
            <a:endParaRPr sz="220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82572" y="1728152"/>
            <a:ext cx="3544442" cy="2455164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96153" y="1788515"/>
            <a:ext cx="2952369" cy="2439416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10109" rIns="0" bIns="0" rtlCol="0" vert="horz">
            <a:spAutoFit/>
          </a:bodyPr>
          <a:lstStyle/>
          <a:p>
            <a:pPr marL="942975">
              <a:lnSpc>
                <a:spcPct val="100000"/>
              </a:lnSpc>
              <a:spcBef>
                <a:spcPts val="95"/>
              </a:spcBef>
            </a:pPr>
            <a:r>
              <a:rPr dirty="0"/>
              <a:t>Child</a:t>
            </a:r>
            <a:r>
              <a:rPr dirty="0" spc="-50"/>
              <a:t> </a:t>
            </a:r>
            <a:r>
              <a:rPr dirty="0"/>
              <a:t>Health</a:t>
            </a:r>
            <a:r>
              <a:rPr dirty="0" spc="-30"/>
              <a:t> </a:t>
            </a:r>
            <a:r>
              <a:rPr dirty="0"/>
              <a:t>and</a:t>
            </a:r>
            <a:r>
              <a:rPr dirty="0" spc="-45"/>
              <a:t> </a:t>
            </a:r>
            <a:r>
              <a:rPr dirty="0"/>
              <a:t>Well</a:t>
            </a:r>
            <a:r>
              <a:rPr dirty="0" spc="-55"/>
              <a:t> </a:t>
            </a:r>
            <a:r>
              <a:rPr dirty="0"/>
              <a:t>Being</a:t>
            </a:r>
            <a:r>
              <a:rPr dirty="0" spc="-45"/>
              <a:t> </a:t>
            </a:r>
            <a:r>
              <a:rPr dirty="0"/>
              <a:t>Network</a:t>
            </a:r>
            <a:r>
              <a:rPr dirty="0" spc="-55"/>
              <a:t> </a:t>
            </a:r>
            <a:r>
              <a:rPr dirty="0" spc="-20"/>
              <a:t>NENC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1126642" y="1676145"/>
            <a:ext cx="4938395" cy="17322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1149350">
              <a:lnSpc>
                <a:spcPct val="100000"/>
              </a:lnSpc>
              <a:spcBef>
                <a:spcPts val="95"/>
              </a:spcBef>
            </a:pPr>
            <a:r>
              <a:rPr dirty="0" u="sng" sz="1600" b="1">
                <a:solidFill>
                  <a:srgbClr val="1D1D1B"/>
                </a:solidFill>
                <a:uFill>
                  <a:solidFill>
                    <a:srgbClr val="1D1D1B"/>
                  </a:solidFill>
                </a:uFill>
                <a:latin typeface="Arial"/>
                <a:cs typeface="Arial"/>
              </a:rPr>
              <a:t>Asthma</a:t>
            </a:r>
            <a:r>
              <a:rPr dirty="0" u="sng" sz="1600" spc="5" b="1">
                <a:solidFill>
                  <a:srgbClr val="1D1D1B"/>
                </a:solidFill>
                <a:uFill>
                  <a:solidFill>
                    <a:srgbClr val="1D1D1B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600" b="1">
                <a:solidFill>
                  <a:srgbClr val="1D1D1B"/>
                </a:solidFill>
                <a:uFill>
                  <a:solidFill>
                    <a:srgbClr val="1D1D1B"/>
                  </a:solidFill>
                </a:uFill>
                <a:latin typeface="Arial"/>
                <a:cs typeface="Arial"/>
              </a:rPr>
              <a:t>Leadership</a:t>
            </a:r>
            <a:r>
              <a:rPr dirty="0" u="sng" sz="1600" spc="-25" b="1">
                <a:solidFill>
                  <a:srgbClr val="1D1D1B"/>
                </a:solidFill>
                <a:uFill>
                  <a:solidFill>
                    <a:srgbClr val="1D1D1B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600" b="1">
                <a:solidFill>
                  <a:srgbClr val="1D1D1B"/>
                </a:solidFill>
                <a:uFill>
                  <a:solidFill>
                    <a:srgbClr val="1D1D1B"/>
                  </a:solidFill>
                </a:uFill>
                <a:latin typeface="Arial"/>
                <a:cs typeface="Arial"/>
              </a:rPr>
              <a:t>Group</a:t>
            </a:r>
            <a:r>
              <a:rPr dirty="0" u="sng" sz="1600" spc="-25" b="1">
                <a:solidFill>
                  <a:srgbClr val="1D1D1B"/>
                </a:solidFill>
                <a:uFill>
                  <a:solidFill>
                    <a:srgbClr val="1D1D1B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600" b="1">
                <a:solidFill>
                  <a:srgbClr val="1D1D1B"/>
                </a:solidFill>
                <a:uFill>
                  <a:solidFill>
                    <a:srgbClr val="1D1D1B"/>
                  </a:solidFill>
                </a:uFill>
                <a:latin typeface="Arial"/>
                <a:cs typeface="Arial"/>
              </a:rPr>
              <a:t>(</a:t>
            </a:r>
            <a:r>
              <a:rPr dirty="0" u="sng" sz="1600" spc="-30" b="1">
                <a:solidFill>
                  <a:srgbClr val="1D1D1B"/>
                </a:solidFill>
                <a:uFill>
                  <a:solidFill>
                    <a:srgbClr val="1D1D1B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600" b="1">
                <a:solidFill>
                  <a:srgbClr val="1D1D1B"/>
                </a:solidFill>
                <a:uFill>
                  <a:solidFill>
                    <a:srgbClr val="1D1D1B"/>
                  </a:solidFill>
                </a:uFill>
                <a:latin typeface="Arial"/>
                <a:cs typeface="Arial"/>
              </a:rPr>
              <a:t>NENC</a:t>
            </a:r>
            <a:r>
              <a:rPr dirty="0" u="sng" sz="1600" spc="-50" b="1">
                <a:solidFill>
                  <a:srgbClr val="1D1D1B"/>
                </a:solidFill>
                <a:uFill>
                  <a:solidFill>
                    <a:srgbClr val="1D1D1B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600" spc="-20" b="1">
                <a:solidFill>
                  <a:srgbClr val="1D1D1B"/>
                </a:solidFill>
                <a:uFill>
                  <a:solidFill>
                    <a:srgbClr val="1D1D1B"/>
                  </a:solidFill>
                </a:uFill>
                <a:latin typeface="Arial"/>
                <a:cs typeface="Arial"/>
              </a:rPr>
              <a:t>ICS)</a:t>
            </a:r>
            <a:r>
              <a:rPr dirty="0" sz="1600" spc="-20" b="1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1D1D1B"/>
                </a:solidFill>
                <a:latin typeface="Arial"/>
                <a:cs typeface="Arial"/>
              </a:rPr>
              <a:t>Dr</a:t>
            </a:r>
            <a:r>
              <a:rPr dirty="0" sz="1600" spc="-60" b="1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1D1D1B"/>
                </a:solidFill>
                <a:latin typeface="Arial"/>
                <a:cs typeface="Arial"/>
              </a:rPr>
              <a:t>Samantha</a:t>
            </a:r>
            <a:r>
              <a:rPr dirty="0" sz="1600" spc="-35" b="1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1D1D1B"/>
                </a:solidFill>
                <a:latin typeface="Arial"/>
                <a:cs typeface="Arial"/>
              </a:rPr>
              <a:t>Moss</a:t>
            </a:r>
            <a:r>
              <a:rPr dirty="0" sz="1600" spc="-35" b="1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1D1D1B"/>
                </a:solidFill>
                <a:latin typeface="Arial"/>
                <a:cs typeface="Arial"/>
              </a:rPr>
              <a:t>(Clinical</a:t>
            </a:r>
            <a:r>
              <a:rPr dirty="0" sz="1600" spc="-20" b="1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1D1D1B"/>
                </a:solidFill>
                <a:latin typeface="Arial"/>
                <a:cs typeface="Arial"/>
              </a:rPr>
              <a:t>Lead)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600" b="1">
                <a:solidFill>
                  <a:srgbClr val="1D1D1B"/>
                </a:solidFill>
                <a:latin typeface="Arial"/>
                <a:cs typeface="Arial"/>
              </a:rPr>
              <a:t>Mrs</a:t>
            </a:r>
            <a:r>
              <a:rPr dirty="0" sz="1600" spc="-45" b="1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1D1D1B"/>
                </a:solidFill>
                <a:latin typeface="Arial"/>
                <a:cs typeface="Arial"/>
              </a:rPr>
              <a:t>Louise</a:t>
            </a:r>
            <a:r>
              <a:rPr dirty="0" sz="1600" spc="-40" b="1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1D1D1B"/>
                </a:solidFill>
                <a:latin typeface="Arial"/>
                <a:cs typeface="Arial"/>
              </a:rPr>
              <a:t>Dauncey</a:t>
            </a:r>
            <a:r>
              <a:rPr dirty="0" sz="1600" spc="-55" b="1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1D1D1B"/>
                </a:solidFill>
                <a:latin typeface="Arial"/>
                <a:cs typeface="Arial"/>
              </a:rPr>
              <a:t>(Delivery</a:t>
            </a:r>
            <a:r>
              <a:rPr dirty="0" sz="1600" spc="-15" b="1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1D1D1B"/>
                </a:solidFill>
                <a:latin typeface="Arial"/>
                <a:cs typeface="Arial"/>
              </a:rPr>
              <a:t>Manager)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dirty="0" sz="1600" b="1">
                <a:solidFill>
                  <a:srgbClr val="1D1D1B"/>
                </a:solidFill>
                <a:latin typeface="Arial"/>
                <a:cs typeface="Arial"/>
              </a:rPr>
              <a:t>Dr</a:t>
            </a:r>
            <a:r>
              <a:rPr dirty="0" sz="1600" spc="-90" b="1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1D1D1B"/>
                </a:solidFill>
                <a:latin typeface="Arial"/>
                <a:cs typeface="Arial"/>
              </a:rPr>
              <a:t>Neelmanee</a:t>
            </a:r>
            <a:r>
              <a:rPr dirty="0" sz="1600" spc="-75" b="1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1D1D1B"/>
                </a:solidFill>
                <a:latin typeface="Arial"/>
                <a:cs typeface="Arial"/>
              </a:rPr>
              <a:t>Ramphul</a:t>
            </a:r>
            <a:r>
              <a:rPr dirty="0" sz="1600" spc="-70" b="1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1D1D1B"/>
                </a:solidFill>
                <a:latin typeface="Arial"/>
                <a:cs typeface="Arial"/>
              </a:rPr>
              <a:t>(Consultant</a:t>
            </a:r>
            <a:r>
              <a:rPr dirty="0" sz="1600" spc="-55" b="1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1D1D1B"/>
                </a:solidFill>
                <a:latin typeface="Arial"/>
                <a:cs typeface="Arial"/>
              </a:rPr>
              <a:t>Paediatrician</a:t>
            </a:r>
            <a:r>
              <a:rPr dirty="0" sz="1600" spc="-65" b="1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600" spc="-50" b="1">
                <a:solidFill>
                  <a:srgbClr val="1D1D1B"/>
                </a:solidFill>
                <a:latin typeface="Arial"/>
                <a:cs typeface="Arial"/>
              </a:rPr>
              <a:t>) </a:t>
            </a:r>
            <a:r>
              <a:rPr dirty="0" sz="1600" b="1">
                <a:solidFill>
                  <a:srgbClr val="1D1D1B"/>
                </a:solidFill>
                <a:latin typeface="Arial"/>
                <a:cs typeface="Arial"/>
              </a:rPr>
              <a:t>Dr</a:t>
            </a:r>
            <a:r>
              <a:rPr dirty="0" sz="1600" spc="-110" b="1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1D1D1B"/>
                </a:solidFill>
                <a:latin typeface="Arial"/>
                <a:cs typeface="Arial"/>
              </a:rPr>
              <a:t>Ahmed</a:t>
            </a:r>
            <a:r>
              <a:rPr dirty="0" sz="1600" spc="-5" b="1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1D1D1B"/>
                </a:solidFill>
                <a:latin typeface="Arial"/>
                <a:cs typeface="Arial"/>
              </a:rPr>
              <a:t>Hegab</a:t>
            </a:r>
            <a:r>
              <a:rPr dirty="0" sz="1600" spc="-50" b="1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1D1D1B"/>
                </a:solidFill>
                <a:latin typeface="Arial"/>
                <a:cs typeface="Arial"/>
              </a:rPr>
              <a:t>(Consultant</a:t>
            </a:r>
            <a:r>
              <a:rPr dirty="0" sz="1600" spc="-25" b="1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1D1D1B"/>
                </a:solidFill>
                <a:latin typeface="Arial"/>
                <a:cs typeface="Arial"/>
              </a:rPr>
              <a:t>Paediatrician)</a:t>
            </a:r>
            <a:endParaRPr sz="1600">
              <a:latin typeface="Arial"/>
              <a:cs typeface="Arial"/>
            </a:endParaRPr>
          </a:p>
          <a:p>
            <a:pPr marL="12700" marR="129539">
              <a:lnSpc>
                <a:spcPct val="100000"/>
              </a:lnSpc>
            </a:pPr>
            <a:r>
              <a:rPr dirty="0" sz="1600" b="1">
                <a:solidFill>
                  <a:srgbClr val="1D1D1B"/>
                </a:solidFill>
                <a:latin typeface="Arial"/>
                <a:cs typeface="Arial"/>
              </a:rPr>
              <a:t>Carol</a:t>
            </a:r>
            <a:r>
              <a:rPr dirty="0" sz="1600" spc="-40" b="1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1D1D1B"/>
                </a:solidFill>
                <a:latin typeface="Arial"/>
                <a:cs typeface="Arial"/>
              </a:rPr>
              <a:t>Barwick</a:t>
            </a:r>
            <a:r>
              <a:rPr dirty="0" sz="1600" spc="-65" b="1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1D1D1B"/>
                </a:solidFill>
                <a:latin typeface="Arial"/>
                <a:cs typeface="Arial"/>
              </a:rPr>
              <a:t>(Lead</a:t>
            </a:r>
            <a:r>
              <a:rPr dirty="0" sz="1600" spc="-30" b="1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1D1D1B"/>
                </a:solidFill>
                <a:latin typeface="Arial"/>
                <a:cs typeface="Arial"/>
              </a:rPr>
              <a:t>Community</a:t>
            </a:r>
            <a:r>
              <a:rPr dirty="0" sz="1600" spc="-65" b="1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1D1D1B"/>
                </a:solidFill>
                <a:latin typeface="Arial"/>
                <a:cs typeface="Arial"/>
              </a:rPr>
              <a:t>Asthma</a:t>
            </a:r>
            <a:r>
              <a:rPr dirty="0" sz="1600" spc="-40" b="1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1D1D1B"/>
                </a:solidFill>
                <a:latin typeface="Arial"/>
                <a:cs typeface="Arial"/>
              </a:rPr>
              <a:t>Advisor) </a:t>
            </a:r>
            <a:r>
              <a:rPr dirty="0" sz="1600" b="1">
                <a:solidFill>
                  <a:srgbClr val="1D1D1B"/>
                </a:solidFill>
                <a:latin typeface="Arial"/>
                <a:cs typeface="Arial"/>
              </a:rPr>
              <a:t>Dr</a:t>
            </a:r>
            <a:r>
              <a:rPr dirty="0" sz="1600" spc="-105" b="1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1D1D1B"/>
                </a:solidFill>
                <a:latin typeface="Arial"/>
                <a:cs typeface="Arial"/>
              </a:rPr>
              <a:t>Andrew</a:t>
            </a:r>
            <a:r>
              <a:rPr dirty="0" sz="1600" spc="10" b="1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1D1D1B"/>
                </a:solidFill>
                <a:latin typeface="Arial"/>
                <a:cs typeface="Arial"/>
              </a:rPr>
              <a:t>Bright</a:t>
            </a:r>
            <a:r>
              <a:rPr dirty="0" sz="1600" spc="-25" b="1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1D1D1B"/>
                </a:solidFill>
                <a:latin typeface="Arial"/>
                <a:cs typeface="Arial"/>
              </a:rPr>
              <a:t>(</a:t>
            </a:r>
            <a:r>
              <a:rPr dirty="0" sz="1600" spc="-95" b="1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1D1D1B"/>
                </a:solidFill>
                <a:latin typeface="Arial"/>
                <a:cs typeface="Arial"/>
              </a:rPr>
              <a:t>Anaphylaxis)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87197" rIns="0" bIns="0" rtlCol="0" vert="horz">
            <a:spAutoFit/>
          </a:bodyPr>
          <a:lstStyle/>
          <a:p>
            <a:pPr marL="948055">
              <a:lnSpc>
                <a:spcPct val="100000"/>
              </a:lnSpc>
              <a:spcBef>
                <a:spcPts val="95"/>
              </a:spcBef>
            </a:pPr>
            <a:r>
              <a:rPr dirty="0" spc="-10"/>
              <a:t>Training</a:t>
            </a:r>
            <a:r>
              <a:rPr dirty="0" spc="-45"/>
              <a:t> </a:t>
            </a:r>
            <a:r>
              <a:rPr dirty="0"/>
              <a:t>and</a:t>
            </a:r>
            <a:r>
              <a:rPr dirty="0" spc="-55"/>
              <a:t> </a:t>
            </a:r>
            <a:r>
              <a:rPr dirty="0" spc="-10"/>
              <a:t>Education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1222044" y="1169289"/>
            <a:ext cx="6565265" cy="24403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4965" marR="29972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</a:tabLst>
            </a:pPr>
            <a:r>
              <a:rPr dirty="0" sz="1800">
                <a:solidFill>
                  <a:srgbClr val="1D1D1B"/>
                </a:solidFill>
                <a:latin typeface="Arial"/>
                <a:cs typeface="Arial"/>
              </a:rPr>
              <a:t>Most</a:t>
            </a:r>
            <a:r>
              <a:rPr dirty="0" sz="1800" spc="-3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1D1D1B"/>
                </a:solidFill>
                <a:latin typeface="Arial"/>
                <a:cs typeface="Arial"/>
              </a:rPr>
              <a:t>respondents</a:t>
            </a:r>
            <a:r>
              <a:rPr dirty="0" sz="1800" spc="-2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1D1D1B"/>
                </a:solidFill>
                <a:latin typeface="Arial"/>
                <a:cs typeface="Arial"/>
              </a:rPr>
              <a:t>(</a:t>
            </a:r>
            <a:r>
              <a:rPr dirty="0" sz="1800" spc="-25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1D1D1B"/>
                </a:solidFill>
                <a:latin typeface="Arial"/>
                <a:cs typeface="Arial"/>
              </a:rPr>
              <a:t>66%)</a:t>
            </a:r>
            <a:r>
              <a:rPr dirty="0" sz="1800" spc="-2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1D1D1B"/>
                </a:solidFill>
                <a:latin typeface="Arial"/>
                <a:cs typeface="Arial"/>
              </a:rPr>
              <a:t>were</a:t>
            </a:r>
            <a:r>
              <a:rPr dirty="0" sz="1800" spc="-5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1D1D1B"/>
                </a:solidFill>
                <a:latin typeface="Arial"/>
                <a:cs typeface="Arial"/>
              </a:rPr>
              <a:t>not</a:t>
            </a:r>
            <a:r>
              <a:rPr dirty="0" sz="1800" spc="-2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1D1D1B"/>
                </a:solidFill>
                <a:latin typeface="Arial"/>
                <a:cs typeface="Arial"/>
              </a:rPr>
              <a:t>aware</a:t>
            </a:r>
            <a:r>
              <a:rPr dirty="0" sz="1800" spc="1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1D1D1B"/>
                </a:solidFill>
                <a:latin typeface="Arial"/>
                <a:cs typeface="Arial"/>
              </a:rPr>
              <a:t>that</a:t>
            </a:r>
            <a:r>
              <a:rPr dirty="0" sz="1800" spc="-25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1D1D1B"/>
                </a:solidFill>
                <a:latin typeface="Arial"/>
                <a:cs typeface="Arial"/>
              </a:rPr>
              <a:t>the</a:t>
            </a:r>
            <a:r>
              <a:rPr dirty="0" sz="1800" spc="-35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1D1D1B"/>
                </a:solidFill>
                <a:latin typeface="Arial"/>
                <a:cs typeface="Arial"/>
              </a:rPr>
              <a:t>National </a:t>
            </a:r>
            <a:r>
              <a:rPr dirty="0" sz="1800">
                <a:solidFill>
                  <a:srgbClr val="1D1D1B"/>
                </a:solidFill>
                <a:latin typeface="Arial"/>
                <a:cs typeface="Arial"/>
              </a:rPr>
              <a:t>Asthma</a:t>
            </a:r>
            <a:r>
              <a:rPr dirty="0" sz="1800" spc="-35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1D1D1B"/>
                </a:solidFill>
                <a:latin typeface="Arial"/>
                <a:cs typeface="Arial"/>
              </a:rPr>
              <a:t>Bundle</a:t>
            </a:r>
            <a:r>
              <a:rPr dirty="0" sz="1800" spc="-2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1D1D1B"/>
                </a:solidFill>
                <a:latin typeface="Arial"/>
                <a:cs typeface="Arial"/>
              </a:rPr>
              <a:t>had</a:t>
            </a:r>
            <a:r>
              <a:rPr dirty="0" sz="1800" spc="-2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1D1D1B"/>
                </a:solidFill>
                <a:latin typeface="Arial"/>
                <a:cs typeface="Arial"/>
              </a:rPr>
              <a:t>been</a:t>
            </a:r>
            <a:r>
              <a:rPr dirty="0" sz="1800" spc="-15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1D1D1B"/>
                </a:solidFill>
                <a:latin typeface="Arial"/>
                <a:cs typeface="Arial"/>
              </a:rPr>
              <a:t>published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55"/>
              </a:spcBef>
              <a:buClr>
                <a:srgbClr val="1D1D1B"/>
              </a:buClr>
              <a:buFont typeface="Arial"/>
              <a:buChar char="•"/>
            </a:pPr>
            <a:endParaRPr sz="1800">
              <a:latin typeface="Arial"/>
              <a:cs typeface="Arial"/>
            </a:endParaRPr>
          </a:p>
          <a:p>
            <a:pPr marL="354965" marR="309245" indent="-342900">
              <a:lnSpc>
                <a:spcPct val="100000"/>
              </a:lnSpc>
              <a:buChar char="•"/>
              <a:tabLst>
                <a:tab pos="354965" algn="l"/>
              </a:tabLst>
            </a:pPr>
            <a:r>
              <a:rPr dirty="0" sz="1800">
                <a:solidFill>
                  <a:srgbClr val="1D1D1B"/>
                </a:solidFill>
                <a:latin typeface="Arial"/>
                <a:cs typeface="Arial"/>
              </a:rPr>
              <a:t>18%</a:t>
            </a:r>
            <a:r>
              <a:rPr dirty="0" sz="1800" spc="-3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1D1D1B"/>
                </a:solidFill>
                <a:latin typeface="Arial"/>
                <a:cs typeface="Arial"/>
              </a:rPr>
              <a:t>had</a:t>
            </a:r>
            <a:r>
              <a:rPr dirty="0" sz="1800" spc="-2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1D1D1B"/>
                </a:solidFill>
                <a:latin typeface="Arial"/>
                <a:cs typeface="Arial"/>
              </a:rPr>
              <a:t>access</a:t>
            </a:r>
            <a:r>
              <a:rPr dirty="0" sz="1800" spc="-15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1D1D1B"/>
                </a:solidFill>
                <a:latin typeface="Arial"/>
                <a:cs typeface="Arial"/>
              </a:rPr>
              <a:t>to</a:t>
            </a:r>
            <a:r>
              <a:rPr dirty="0" sz="1800" spc="-3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1D1D1B"/>
                </a:solidFill>
                <a:latin typeface="Arial"/>
                <a:cs typeface="Arial"/>
              </a:rPr>
              <a:t>paediatric asthma</a:t>
            </a:r>
            <a:r>
              <a:rPr dirty="0" sz="1800" spc="-2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1D1D1B"/>
                </a:solidFill>
                <a:latin typeface="Arial"/>
                <a:cs typeface="Arial"/>
              </a:rPr>
              <a:t>training (</a:t>
            </a:r>
            <a:r>
              <a:rPr dirty="0" sz="1800" spc="-3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1D1D1B"/>
                </a:solidFill>
                <a:latin typeface="Arial"/>
                <a:cs typeface="Arial"/>
              </a:rPr>
              <a:t>7%</a:t>
            </a:r>
            <a:r>
              <a:rPr dirty="0" sz="1800" spc="-15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1D1D1B"/>
                </a:solidFill>
                <a:latin typeface="Arial"/>
                <a:cs typeface="Arial"/>
              </a:rPr>
              <a:t>able</a:t>
            </a:r>
            <a:r>
              <a:rPr dirty="0" sz="1800" spc="-15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1D1D1B"/>
                </a:solidFill>
                <a:latin typeface="Arial"/>
                <a:cs typeface="Arial"/>
              </a:rPr>
              <a:t>to </a:t>
            </a:r>
            <a:r>
              <a:rPr dirty="0" sz="1800">
                <a:solidFill>
                  <a:srgbClr val="1D1D1B"/>
                </a:solidFill>
                <a:latin typeface="Arial"/>
                <a:cs typeface="Arial"/>
              </a:rPr>
              <a:t>access</a:t>
            </a:r>
            <a:r>
              <a:rPr dirty="0" sz="1800" spc="-25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1D1D1B"/>
                </a:solidFill>
                <a:latin typeface="Arial"/>
                <a:cs typeface="Arial"/>
              </a:rPr>
              <a:t>yearly</a:t>
            </a:r>
            <a:r>
              <a:rPr dirty="0" sz="1800" spc="5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1D1D1B"/>
                </a:solidFill>
                <a:latin typeface="Arial"/>
                <a:cs typeface="Arial"/>
              </a:rPr>
              <a:t>or</a:t>
            </a:r>
            <a:r>
              <a:rPr dirty="0" sz="1800" spc="-25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1D1D1B"/>
                </a:solidFill>
                <a:latin typeface="Arial"/>
                <a:cs typeface="Arial"/>
              </a:rPr>
              <a:t>more</a:t>
            </a:r>
            <a:r>
              <a:rPr dirty="0" sz="1800" spc="-35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1D1D1B"/>
                </a:solidFill>
                <a:latin typeface="Arial"/>
                <a:cs typeface="Arial"/>
              </a:rPr>
              <a:t>frequently</a:t>
            </a:r>
            <a:r>
              <a:rPr dirty="0" sz="1800" spc="-15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1D1D1B"/>
                </a:solidFill>
                <a:latin typeface="Arial"/>
                <a:cs typeface="Arial"/>
              </a:rPr>
              <a:t>than</a:t>
            </a:r>
            <a:r>
              <a:rPr dirty="0" sz="1800" spc="-2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1D1D1B"/>
                </a:solidFill>
                <a:latin typeface="Arial"/>
                <a:cs typeface="Arial"/>
              </a:rPr>
              <a:t>yearly)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55"/>
              </a:spcBef>
              <a:buClr>
                <a:srgbClr val="1D1D1B"/>
              </a:buClr>
              <a:buFont typeface="Arial"/>
              <a:buChar char="•"/>
            </a:pP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Char char="•"/>
              <a:tabLst>
                <a:tab pos="354965" algn="l"/>
              </a:tabLst>
            </a:pPr>
            <a:r>
              <a:rPr dirty="0" sz="1800">
                <a:solidFill>
                  <a:srgbClr val="1D1D1B"/>
                </a:solidFill>
                <a:latin typeface="Arial"/>
                <a:cs typeface="Arial"/>
              </a:rPr>
              <a:t>The</a:t>
            </a:r>
            <a:r>
              <a:rPr dirty="0" sz="1800" spc="-45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1D1D1B"/>
                </a:solidFill>
                <a:latin typeface="Arial"/>
                <a:cs typeface="Arial"/>
              </a:rPr>
              <a:t>majority</a:t>
            </a:r>
            <a:r>
              <a:rPr dirty="0" sz="1800" spc="-15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1D1D1B"/>
                </a:solidFill>
                <a:latin typeface="Arial"/>
                <a:cs typeface="Arial"/>
              </a:rPr>
              <a:t>of</a:t>
            </a:r>
            <a:r>
              <a:rPr dirty="0" sz="1800" spc="-25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1D1D1B"/>
                </a:solidFill>
                <a:latin typeface="Arial"/>
                <a:cs typeface="Arial"/>
              </a:rPr>
              <a:t>respondents</a:t>
            </a:r>
            <a:r>
              <a:rPr dirty="0" sz="1800" spc="5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1D1D1B"/>
                </a:solidFill>
                <a:latin typeface="Arial"/>
                <a:cs typeface="Arial"/>
              </a:rPr>
              <a:t>referred</a:t>
            </a:r>
            <a:r>
              <a:rPr dirty="0" sz="1800" spc="-15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1D1D1B"/>
                </a:solidFill>
                <a:latin typeface="Arial"/>
                <a:cs typeface="Arial"/>
              </a:rPr>
              <a:t>to</a:t>
            </a:r>
            <a:r>
              <a:rPr dirty="0" sz="1800" spc="-35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1D1D1B"/>
                </a:solidFill>
                <a:latin typeface="Arial"/>
                <a:cs typeface="Arial"/>
              </a:rPr>
              <a:t>BTS</a:t>
            </a:r>
            <a:r>
              <a:rPr dirty="0" sz="1800" spc="-3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1D1D1B"/>
                </a:solidFill>
                <a:latin typeface="Arial"/>
                <a:cs typeface="Arial"/>
              </a:rPr>
              <a:t>/SIGN</a:t>
            </a:r>
            <a:r>
              <a:rPr dirty="0" sz="1800" spc="-3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1D1D1B"/>
                </a:solidFill>
                <a:latin typeface="Arial"/>
                <a:cs typeface="Arial"/>
              </a:rPr>
              <a:t>and</a:t>
            </a:r>
            <a:r>
              <a:rPr dirty="0" sz="1800" spc="-25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1D1D1B"/>
                </a:solidFill>
                <a:latin typeface="Arial"/>
                <a:cs typeface="Arial"/>
              </a:rPr>
              <a:t>NICE</a:t>
            </a:r>
            <a:endParaRPr sz="1800">
              <a:latin typeface="Arial"/>
              <a:cs typeface="Arial"/>
            </a:endParaRPr>
          </a:p>
          <a:p>
            <a:pPr marL="354965">
              <a:lnSpc>
                <a:spcPct val="100000"/>
              </a:lnSpc>
            </a:pPr>
            <a:r>
              <a:rPr dirty="0" sz="1800">
                <a:solidFill>
                  <a:srgbClr val="1D1D1B"/>
                </a:solidFill>
                <a:latin typeface="Arial"/>
                <a:cs typeface="Arial"/>
              </a:rPr>
              <a:t>guidance</a:t>
            </a:r>
            <a:r>
              <a:rPr dirty="0" sz="1800" spc="-35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1D1D1B"/>
                </a:solidFill>
                <a:latin typeface="Arial"/>
                <a:cs typeface="Arial"/>
              </a:rPr>
              <a:t>when</a:t>
            </a:r>
            <a:r>
              <a:rPr dirty="0" sz="1800" spc="-5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1D1D1B"/>
                </a:solidFill>
                <a:latin typeface="Arial"/>
                <a:cs typeface="Arial"/>
              </a:rPr>
              <a:t>needed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87197" rIns="0" bIns="0" rtlCol="0" vert="horz">
            <a:spAutoFit/>
          </a:bodyPr>
          <a:lstStyle/>
          <a:p>
            <a:pPr marL="948055">
              <a:lnSpc>
                <a:spcPct val="100000"/>
              </a:lnSpc>
              <a:spcBef>
                <a:spcPts val="95"/>
              </a:spcBef>
            </a:pPr>
            <a:r>
              <a:rPr dirty="0"/>
              <a:t>Data</a:t>
            </a:r>
            <a:r>
              <a:rPr dirty="0" spc="-25"/>
              <a:t> </a:t>
            </a:r>
            <a:r>
              <a:rPr dirty="0"/>
              <a:t>and</a:t>
            </a:r>
            <a:r>
              <a:rPr dirty="0" spc="-25"/>
              <a:t> </a:t>
            </a:r>
            <a:r>
              <a:rPr dirty="0" spc="-10"/>
              <a:t>Digital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1121765" y="1132458"/>
            <a:ext cx="6469380" cy="3291204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Char char="•"/>
              <a:tabLst>
                <a:tab pos="355600" algn="l"/>
              </a:tabLst>
            </a:pPr>
            <a:r>
              <a:rPr dirty="0" sz="1700">
                <a:solidFill>
                  <a:srgbClr val="1D1D1B"/>
                </a:solidFill>
                <a:latin typeface="Arial"/>
                <a:cs typeface="Arial"/>
              </a:rPr>
              <a:t>61%</a:t>
            </a:r>
            <a:r>
              <a:rPr dirty="0" sz="1700" spc="-2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1D1D1B"/>
                </a:solidFill>
                <a:latin typeface="Arial"/>
                <a:cs typeface="Arial"/>
              </a:rPr>
              <a:t>had</a:t>
            </a:r>
            <a:r>
              <a:rPr dirty="0" sz="1700" spc="-15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1D1D1B"/>
                </a:solidFill>
                <a:latin typeface="Arial"/>
                <a:cs typeface="Arial"/>
              </a:rPr>
              <a:t>a</a:t>
            </a:r>
            <a:r>
              <a:rPr dirty="0" sz="1700" spc="-15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1D1D1B"/>
                </a:solidFill>
                <a:latin typeface="Arial"/>
                <a:cs typeface="Arial"/>
              </a:rPr>
              <a:t>guideline/policy</a:t>
            </a:r>
            <a:r>
              <a:rPr dirty="0" sz="1700" spc="-45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1D1D1B"/>
                </a:solidFill>
                <a:latin typeface="Arial"/>
                <a:cs typeface="Arial"/>
              </a:rPr>
              <a:t>of</a:t>
            </a:r>
            <a:r>
              <a:rPr dirty="0" sz="1700" spc="-1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1D1D1B"/>
                </a:solidFill>
                <a:latin typeface="Arial"/>
                <a:cs typeface="Arial"/>
              </a:rPr>
              <a:t>when to</a:t>
            </a:r>
            <a:r>
              <a:rPr dirty="0" sz="1700" spc="-15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1D1D1B"/>
                </a:solidFill>
                <a:latin typeface="Arial"/>
                <a:cs typeface="Arial"/>
              </a:rPr>
              <a:t>refer</a:t>
            </a:r>
            <a:r>
              <a:rPr dirty="0" sz="1700" spc="-2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1D1D1B"/>
                </a:solidFill>
                <a:latin typeface="Arial"/>
                <a:cs typeface="Arial"/>
              </a:rPr>
              <a:t>into</a:t>
            </a:r>
            <a:r>
              <a:rPr dirty="0" sz="1700" spc="-15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1D1D1B"/>
                </a:solidFill>
                <a:latin typeface="Arial"/>
                <a:cs typeface="Arial"/>
              </a:rPr>
              <a:t>secondary</a:t>
            </a:r>
            <a:r>
              <a:rPr dirty="0" sz="1700" spc="-1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700" spc="-20">
                <a:solidFill>
                  <a:srgbClr val="1D1D1B"/>
                </a:solidFill>
                <a:latin typeface="Arial"/>
                <a:cs typeface="Arial"/>
              </a:rPr>
              <a:t>care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0"/>
              </a:spcBef>
              <a:buClr>
                <a:srgbClr val="1D1D1B"/>
              </a:buClr>
              <a:buFont typeface="Arial"/>
              <a:buChar char="•"/>
            </a:pPr>
            <a:endParaRPr sz="17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Char char="•"/>
              <a:tabLst>
                <a:tab pos="355600" algn="l"/>
              </a:tabLst>
            </a:pPr>
            <a:r>
              <a:rPr dirty="0" sz="1700">
                <a:solidFill>
                  <a:srgbClr val="1D1D1B"/>
                </a:solidFill>
                <a:latin typeface="Arial"/>
                <a:cs typeface="Arial"/>
              </a:rPr>
              <a:t>50%</a:t>
            </a:r>
            <a:r>
              <a:rPr dirty="0" sz="1700" spc="-35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1D1D1B"/>
                </a:solidFill>
                <a:latin typeface="Arial"/>
                <a:cs typeface="Arial"/>
              </a:rPr>
              <a:t>audit</a:t>
            </a:r>
            <a:r>
              <a:rPr dirty="0" sz="1700" spc="-3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1D1D1B"/>
                </a:solidFill>
                <a:latin typeface="Arial"/>
                <a:cs typeface="Arial"/>
              </a:rPr>
              <a:t>how</a:t>
            </a:r>
            <a:r>
              <a:rPr dirty="0" sz="1700" spc="-35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1D1D1B"/>
                </a:solidFill>
                <a:latin typeface="Arial"/>
                <a:cs typeface="Arial"/>
              </a:rPr>
              <a:t>many</a:t>
            </a:r>
            <a:r>
              <a:rPr dirty="0" sz="1700" spc="-4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1D1D1B"/>
                </a:solidFill>
                <a:latin typeface="Arial"/>
                <a:cs typeface="Arial"/>
              </a:rPr>
              <a:t>annual</a:t>
            </a:r>
            <a:r>
              <a:rPr dirty="0" sz="1700" spc="-2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1D1D1B"/>
                </a:solidFill>
                <a:latin typeface="Arial"/>
                <a:cs typeface="Arial"/>
              </a:rPr>
              <a:t>reviews</a:t>
            </a:r>
            <a:r>
              <a:rPr dirty="0" sz="1700" spc="-3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1D1D1B"/>
                </a:solidFill>
                <a:latin typeface="Arial"/>
                <a:cs typeface="Arial"/>
              </a:rPr>
              <a:t>are</a:t>
            </a:r>
            <a:r>
              <a:rPr dirty="0" sz="1700" spc="-3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1D1D1B"/>
                </a:solidFill>
                <a:latin typeface="Arial"/>
                <a:cs typeface="Arial"/>
              </a:rPr>
              <a:t>conducted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5"/>
              </a:spcBef>
              <a:buClr>
                <a:srgbClr val="1D1D1B"/>
              </a:buClr>
              <a:buFont typeface="Arial"/>
              <a:buChar char="•"/>
            </a:pPr>
            <a:endParaRPr sz="17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5600" algn="l"/>
              </a:tabLst>
            </a:pPr>
            <a:r>
              <a:rPr dirty="0" sz="1700">
                <a:solidFill>
                  <a:srgbClr val="1D1D1B"/>
                </a:solidFill>
                <a:latin typeface="Arial"/>
                <a:cs typeface="Arial"/>
              </a:rPr>
              <a:t>39%</a:t>
            </a:r>
            <a:r>
              <a:rPr dirty="0" sz="1700" spc="-35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1D1D1B"/>
                </a:solidFill>
                <a:latin typeface="Arial"/>
                <a:cs typeface="Arial"/>
              </a:rPr>
              <a:t>audit</a:t>
            </a:r>
            <a:r>
              <a:rPr dirty="0" sz="1700" spc="-3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1D1D1B"/>
                </a:solidFill>
                <a:latin typeface="Arial"/>
                <a:cs typeface="Arial"/>
              </a:rPr>
              <a:t>the</a:t>
            </a:r>
            <a:r>
              <a:rPr dirty="0" sz="1700" spc="-3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1D1D1B"/>
                </a:solidFill>
                <a:latin typeface="Arial"/>
                <a:cs typeface="Arial"/>
              </a:rPr>
              <a:t>number</a:t>
            </a:r>
            <a:r>
              <a:rPr dirty="0" sz="1700" spc="-3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1D1D1B"/>
                </a:solidFill>
                <a:latin typeface="Arial"/>
                <a:cs typeface="Arial"/>
              </a:rPr>
              <a:t>of</a:t>
            </a:r>
            <a:r>
              <a:rPr dirty="0" sz="1700" spc="-2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1D1D1B"/>
                </a:solidFill>
                <a:latin typeface="Arial"/>
                <a:cs typeface="Arial"/>
              </a:rPr>
              <a:t>patients</a:t>
            </a:r>
            <a:r>
              <a:rPr dirty="0" sz="1700" spc="-35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1D1D1B"/>
                </a:solidFill>
                <a:latin typeface="Arial"/>
                <a:cs typeface="Arial"/>
              </a:rPr>
              <a:t>who</a:t>
            </a:r>
            <a:r>
              <a:rPr dirty="0" sz="1700" spc="-15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1D1D1B"/>
                </a:solidFill>
                <a:latin typeface="Arial"/>
                <a:cs typeface="Arial"/>
              </a:rPr>
              <a:t>have</a:t>
            </a:r>
            <a:r>
              <a:rPr dirty="0" sz="1700" spc="-3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1D1D1B"/>
                </a:solidFill>
                <a:latin typeface="Arial"/>
                <a:cs typeface="Arial"/>
              </a:rPr>
              <a:t>a</a:t>
            </a:r>
            <a:r>
              <a:rPr dirty="0" sz="1700" spc="-25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700" spc="-20">
                <a:solidFill>
                  <a:srgbClr val="1D1D1B"/>
                </a:solidFill>
                <a:latin typeface="Arial"/>
                <a:cs typeface="Arial"/>
              </a:rPr>
              <a:t>PAAP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90"/>
              </a:spcBef>
              <a:buClr>
                <a:srgbClr val="1D1D1B"/>
              </a:buClr>
              <a:buFont typeface="Arial"/>
              <a:buChar char="•"/>
            </a:pPr>
            <a:endParaRPr sz="1700">
              <a:latin typeface="Arial"/>
              <a:cs typeface="Arial"/>
            </a:endParaRPr>
          </a:p>
          <a:p>
            <a:pPr marL="355600" marR="5080" indent="-343535">
              <a:lnSpc>
                <a:spcPct val="80000"/>
              </a:lnSpc>
              <a:spcBef>
                <a:spcPts val="5"/>
              </a:spcBef>
              <a:buChar char="•"/>
              <a:tabLst>
                <a:tab pos="355600" algn="l"/>
              </a:tabLst>
            </a:pPr>
            <a:r>
              <a:rPr dirty="0" sz="1700">
                <a:solidFill>
                  <a:srgbClr val="1D1D1B"/>
                </a:solidFill>
                <a:latin typeface="Arial"/>
                <a:cs typeface="Arial"/>
              </a:rPr>
              <a:t>28%</a:t>
            </a:r>
            <a:r>
              <a:rPr dirty="0" sz="1700" spc="-25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1D1D1B"/>
                </a:solidFill>
                <a:latin typeface="Arial"/>
                <a:cs typeface="Arial"/>
              </a:rPr>
              <a:t>audit</a:t>
            </a:r>
            <a:r>
              <a:rPr dirty="0" sz="1700" spc="-2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1D1D1B"/>
                </a:solidFill>
                <a:latin typeface="Arial"/>
                <a:cs typeface="Arial"/>
              </a:rPr>
              <a:t>the</a:t>
            </a:r>
            <a:r>
              <a:rPr dirty="0" sz="1700" spc="-2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1D1D1B"/>
                </a:solidFill>
                <a:latin typeface="Arial"/>
                <a:cs typeface="Arial"/>
              </a:rPr>
              <a:t>number</a:t>
            </a:r>
            <a:r>
              <a:rPr dirty="0" sz="1700" spc="-2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1D1D1B"/>
                </a:solidFill>
                <a:latin typeface="Arial"/>
                <a:cs typeface="Arial"/>
              </a:rPr>
              <a:t>of</a:t>
            </a:r>
            <a:r>
              <a:rPr dirty="0" sz="1700" spc="-5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1D1D1B"/>
                </a:solidFill>
                <a:latin typeface="Arial"/>
                <a:cs typeface="Arial"/>
              </a:rPr>
              <a:t>courses</a:t>
            </a:r>
            <a:r>
              <a:rPr dirty="0" sz="1700" spc="-35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1D1D1B"/>
                </a:solidFill>
                <a:latin typeface="Arial"/>
                <a:cs typeface="Arial"/>
              </a:rPr>
              <a:t>of</a:t>
            </a:r>
            <a:r>
              <a:rPr dirty="0" sz="1700" spc="-2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1D1D1B"/>
                </a:solidFill>
                <a:latin typeface="Arial"/>
                <a:cs typeface="Arial"/>
              </a:rPr>
              <a:t>oral</a:t>
            </a:r>
            <a:r>
              <a:rPr dirty="0" sz="1700" spc="-2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1D1D1B"/>
                </a:solidFill>
                <a:latin typeface="Arial"/>
                <a:cs typeface="Arial"/>
              </a:rPr>
              <a:t>steroids</a:t>
            </a:r>
            <a:r>
              <a:rPr dirty="0" sz="1700" spc="-2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1D1D1B"/>
                </a:solidFill>
                <a:latin typeface="Arial"/>
                <a:cs typeface="Arial"/>
              </a:rPr>
              <a:t>prescribed</a:t>
            </a:r>
            <a:r>
              <a:rPr dirty="0" sz="1700" spc="-2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700" spc="-25">
                <a:solidFill>
                  <a:srgbClr val="1D1D1B"/>
                </a:solidFill>
                <a:latin typeface="Arial"/>
                <a:cs typeface="Arial"/>
              </a:rPr>
              <a:t>per </a:t>
            </a:r>
            <a:r>
              <a:rPr dirty="0" sz="1700">
                <a:solidFill>
                  <a:srgbClr val="1D1D1B"/>
                </a:solidFill>
                <a:latin typeface="Arial"/>
                <a:cs typeface="Arial"/>
              </a:rPr>
              <a:t>patient</a:t>
            </a:r>
            <a:r>
              <a:rPr dirty="0" sz="1700" spc="-1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1D1D1B"/>
                </a:solidFill>
                <a:latin typeface="Arial"/>
                <a:cs typeface="Arial"/>
              </a:rPr>
              <a:t>per</a:t>
            </a:r>
            <a:r>
              <a:rPr dirty="0" sz="1700" spc="-35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1D1D1B"/>
                </a:solidFill>
                <a:latin typeface="Arial"/>
                <a:cs typeface="Arial"/>
              </a:rPr>
              <a:t>year and</a:t>
            </a:r>
            <a:r>
              <a:rPr dirty="0" sz="1700" spc="-2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1D1D1B"/>
                </a:solidFill>
                <a:latin typeface="Arial"/>
                <a:cs typeface="Arial"/>
              </a:rPr>
              <a:t>the</a:t>
            </a:r>
            <a:r>
              <a:rPr dirty="0" sz="1700" spc="-5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1D1D1B"/>
                </a:solidFill>
                <a:latin typeface="Arial"/>
                <a:cs typeface="Arial"/>
              </a:rPr>
              <a:t>number</a:t>
            </a:r>
            <a:r>
              <a:rPr dirty="0" sz="1700" spc="-25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1D1D1B"/>
                </a:solidFill>
                <a:latin typeface="Arial"/>
                <a:cs typeface="Arial"/>
              </a:rPr>
              <a:t>o</a:t>
            </a:r>
            <a:r>
              <a:rPr dirty="0" sz="1700" spc="-25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1D1D1B"/>
                </a:solidFill>
                <a:latin typeface="Arial"/>
                <a:cs typeface="Arial"/>
              </a:rPr>
              <a:t>unscheduled</a:t>
            </a:r>
            <a:r>
              <a:rPr dirty="0" sz="1700" spc="-15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1D1D1B"/>
                </a:solidFill>
                <a:latin typeface="Arial"/>
                <a:cs typeface="Arial"/>
              </a:rPr>
              <a:t>hospital attendances</a:t>
            </a:r>
            <a:r>
              <a:rPr dirty="0" sz="1700">
                <a:solidFill>
                  <a:srgbClr val="1D1D1B"/>
                </a:solidFill>
                <a:latin typeface="Arial"/>
                <a:cs typeface="Arial"/>
              </a:rPr>
              <a:t> per</a:t>
            </a:r>
            <a:r>
              <a:rPr dirty="0" sz="1700" spc="-3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1D1D1B"/>
                </a:solidFill>
                <a:latin typeface="Arial"/>
                <a:cs typeface="Arial"/>
              </a:rPr>
              <a:t>patient</a:t>
            </a:r>
            <a:r>
              <a:rPr dirty="0" sz="1700" spc="-2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1D1D1B"/>
                </a:solidFill>
                <a:latin typeface="Arial"/>
                <a:cs typeface="Arial"/>
              </a:rPr>
              <a:t>per</a:t>
            </a:r>
            <a:r>
              <a:rPr dirty="0" sz="1700" spc="-20">
                <a:solidFill>
                  <a:srgbClr val="1D1D1B"/>
                </a:solidFill>
                <a:latin typeface="Arial"/>
                <a:cs typeface="Arial"/>
              </a:rPr>
              <a:t> year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5"/>
              </a:spcBef>
              <a:buClr>
                <a:srgbClr val="1D1D1B"/>
              </a:buClr>
              <a:buFont typeface="Arial"/>
              <a:buChar char="•"/>
            </a:pPr>
            <a:endParaRPr sz="17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5600" algn="l"/>
              </a:tabLst>
            </a:pPr>
            <a:r>
              <a:rPr dirty="0" sz="1700" spc="-20">
                <a:solidFill>
                  <a:srgbClr val="1D1D1B"/>
                </a:solidFill>
                <a:latin typeface="Arial"/>
                <a:cs typeface="Arial"/>
              </a:rPr>
              <a:t>11%</a:t>
            </a:r>
            <a:r>
              <a:rPr dirty="0" sz="1700" spc="-4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1D1D1B"/>
                </a:solidFill>
                <a:latin typeface="Arial"/>
                <a:cs typeface="Arial"/>
              </a:rPr>
              <a:t>audit</a:t>
            </a:r>
            <a:r>
              <a:rPr dirty="0" sz="1700" spc="-25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1D1D1B"/>
                </a:solidFill>
                <a:latin typeface="Arial"/>
                <a:cs typeface="Arial"/>
              </a:rPr>
              <a:t>the</a:t>
            </a:r>
            <a:r>
              <a:rPr dirty="0" sz="1700" spc="-15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1D1D1B"/>
                </a:solidFill>
                <a:latin typeface="Arial"/>
                <a:cs typeface="Arial"/>
              </a:rPr>
              <a:t>number</a:t>
            </a:r>
            <a:r>
              <a:rPr dirty="0" sz="1700" spc="-25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1D1D1B"/>
                </a:solidFill>
                <a:latin typeface="Arial"/>
                <a:cs typeface="Arial"/>
              </a:rPr>
              <a:t>of</a:t>
            </a:r>
            <a:r>
              <a:rPr dirty="0" sz="1700" spc="-3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1D1D1B"/>
                </a:solidFill>
                <a:latin typeface="Arial"/>
                <a:cs typeface="Arial"/>
              </a:rPr>
              <a:t>48</a:t>
            </a:r>
            <a:r>
              <a:rPr dirty="0" sz="1700" spc="-2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1D1D1B"/>
                </a:solidFill>
                <a:latin typeface="Arial"/>
                <a:cs typeface="Arial"/>
              </a:rPr>
              <a:t>hours</a:t>
            </a:r>
            <a:r>
              <a:rPr dirty="0" sz="1700" spc="-3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1D1D1B"/>
                </a:solidFill>
                <a:latin typeface="Arial"/>
                <a:cs typeface="Arial"/>
              </a:rPr>
              <a:t>review</a:t>
            </a:r>
            <a:r>
              <a:rPr dirty="0" sz="1700" spc="-4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1D1D1B"/>
                </a:solidFill>
                <a:latin typeface="Arial"/>
                <a:cs typeface="Arial"/>
              </a:rPr>
              <a:t>conducted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5"/>
              </a:spcBef>
              <a:buClr>
                <a:srgbClr val="1D1D1B"/>
              </a:buClr>
              <a:buFont typeface="Arial"/>
              <a:buChar char="•"/>
            </a:pPr>
            <a:endParaRPr sz="17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5600" algn="l"/>
              </a:tabLst>
            </a:pPr>
            <a:r>
              <a:rPr dirty="0" sz="1700">
                <a:solidFill>
                  <a:srgbClr val="1D1D1B"/>
                </a:solidFill>
                <a:latin typeface="Arial"/>
                <a:cs typeface="Arial"/>
              </a:rPr>
              <a:t>39%</a:t>
            </a:r>
            <a:r>
              <a:rPr dirty="0" sz="1700" spc="-2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1D1D1B"/>
                </a:solidFill>
                <a:latin typeface="Arial"/>
                <a:cs typeface="Arial"/>
              </a:rPr>
              <a:t>have</a:t>
            </a:r>
            <a:r>
              <a:rPr dirty="0" sz="1700" spc="-1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1D1D1B"/>
                </a:solidFill>
                <a:latin typeface="Arial"/>
                <a:cs typeface="Arial"/>
              </a:rPr>
              <a:t>a</a:t>
            </a:r>
            <a:r>
              <a:rPr dirty="0" sz="1700" spc="-5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1D1D1B"/>
                </a:solidFill>
                <a:latin typeface="Arial"/>
                <a:cs typeface="Arial"/>
              </a:rPr>
              <a:t>link</a:t>
            </a:r>
            <a:r>
              <a:rPr dirty="0" sz="1700" spc="-35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1D1D1B"/>
                </a:solidFill>
                <a:latin typeface="Arial"/>
                <a:cs typeface="Arial"/>
              </a:rPr>
              <a:t>pharmacist</a:t>
            </a:r>
            <a:r>
              <a:rPr dirty="0" sz="1700" spc="-2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1D1D1B"/>
                </a:solidFill>
                <a:latin typeface="Arial"/>
                <a:cs typeface="Arial"/>
              </a:rPr>
              <a:t>who</a:t>
            </a:r>
            <a:r>
              <a:rPr dirty="0" sz="1700" spc="5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1D1D1B"/>
                </a:solidFill>
                <a:latin typeface="Arial"/>
                <a:cs typeface="Arial"/>
              </a:rPr>
              <a:t>can</a:t>
            </a:r>
            <a:r>
              <a:rPr dirty="0" sz="1700" spc="-15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1D1D1B"/>
                </a:solidFill>
                <a:latin typeface="Arial"/>
                <a:cs typeface="Arial"/>
              </a:rPr>
              <a:t>monitor</a:t>
            </a:r>
            <a:r>
              <a:rPr dirty="0" sz="1700" spc="-2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1D1D1B"/>
                </a:solidFill>
                <a:latin typeface="Arial"/>
                <a:cs typeface="Arial"/>
              </a:rPr>
              <a:t>SABA</a:t>
            </a:r>
            <a:r>
              <a:rPr dirty="0" sz="1700" spc="-11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1D1D1B"/>
                </a:solidFill>
                <a:latin typeface="Arial"/>
                <a:cs typeface="Arial"/>
              </a:rPr>
              <a:t>collection</a:t>
            </a:r>
            <a:endParaRPr sz="170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53745" rIns="0" bIns="0" rtlCol="0" vert="horz">
            <a:spAutoFit/>
          </a:bodyPr>
          <a:lstStyle/>
          <a:p>
            <a:pPr marL="1048385">
              <a:lnSpc>
                <a:spcPct val="100000"/>
              </a:lnSpc>
              <a:spcBef>
                <a:spcPts val="95"/>
              </a:spcBef>
            </a:pPr>
            <a:r>
              <a:rPr dirty="0"/>
              <a:t>Positive</a:t>
            </a:r>
            <a:r>
              <a:rPr dirty="0" spc="-55"/>
              <a:t> </a:t>
            </a:r>
            <a:r>
              <a:rPr dirty="0"/>
              <a:t>Findings</a:t>
            </a:r>
            <a:r>
              <a:rPr dirty="0" spc="-25"/>
              <a:t> </a:t>
            </a:r>
            <a:r>
              <a:rPr dirty="0"/>
              <a:t>in</a:t>
            </a:r>
            <a:r>
              <a:rPr dirty="0" spc="-45"/>
              <a:t> </a:t>
            </a:r>
            <a:r>
              <a:rPr dirty="0"/>
              <a:t>Primary</a:t>
            </a:r>
            <a:r>
              <a:rPr dirty="0" spc="-70"/>
              <a:t> </a:t>
            </a:r>
            <a:r>
              <a:rPr dirty="0" spc="-20"/>
              <a:t>Care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1222044" y="1159002"/>
            <a:ext cx="5633085" cy="22758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</a:tabLst>
            </a:pPr>
            <a:r>
              <a:rPr dirty="0" sz="1800">
                <a:solidFill>
                  <a:srgbClr val="1D1D1B"/>
                </a:solidFill>
                <a:latin typeface="Arial"/>
                <a:cs typeface="Arial"/>
              </a:rPr>
              <a:t>Good</a:t>
            </a:r>
            <a:r>
              <a:rPr dirty="0" sz="1800" spc="-25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1D1D1B"/>
                </a:solidFill>
                <a:latin typeface="Arial"/>
                <a:cs typeface="Arial"/>
              </a:rPr>
              <a:t>use</a:t>
            </a:r>
            <a:r>
              <a:rPr dirty="0" sz="1800" spc="-5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1D1D1B"/>
                </a:solidFill>
                <a:latin typeface="Arial"/>
                <a:cs typeface="Arial"/>
              </a:rPr>
              <a:t>of</a:t>
            </a:r>
            <a:r>
              <a:rPr dirty="0" sz="1800" spc="-20">
                <a:solidFill>
                  <a:srgbClr val="1D1D1B"/>
                </a:solidFill>
                <a:latin typeface="Arial"/>
                <a:cs typeface="Arial"/>
              </a:rPr>
              <a:t> PAAP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55"/>
              </a:spcBef>
              <a:buClr>
                <a:srgbClr val="1D1D1B"/>
              </a:buClr>
              <a:buFont typeface="Arial"/>
              <a:buChar char="•"/>
            </a:pP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Char char="•"/>
              <a:tabLst>
                <a:tab pos="354965" algn="l"/>
              </a:tabLst>
            </a:pPr>
            <a:r>
              <a:rPr dirty="0" sz="1800">
                <a:solidFill>
                  <a:srgbClr val="1D1D1B"/>
                </a:solidFill>
                <a:latin typeface="Arial"/>
                <a:cs typeface="Arial"/>
              </a:rPr>
              <a:t>Annual</a:t>
            </a:r>
            <a:r>
              <a:rPr dirty="0" sz="1800" spc="-25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1D1D1B"/>
                </a:solidFill>
                <a:latin typeface="Arial"/>
                <a:cs typeface="Arial"/>
              </a:rPr>
              <a:t>review</a:t>
            </a:r>
            <a:r>
              <a:rPr dirty="0" sz="1800" spc="-25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1D1D1B"/>
                </a:solidFill>
                <a:latin typeface="Arial"/>
                <a:cs typeface="Arial"/>
              </a:rPr>
              <a:t>offered</a:t>
            </a:r>
            <a:r>
              <a:rPr dirty="0" sz="1800" spc="-2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1D1D1B"/>
                </a:solidFill>
                <a:latin typeface="Arial"/>
                <a:cs typeface="Arial"/>
              </a:rPr>
              <a:t>to</a:t>
            </a:r>
            <a:r>
              <a:rPr dirty="0" sz="1800" spc="-3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1D1D1B"/>
                </a:solidFill>
                <a:latin typeface="Arial"/>
                <a:cs typeface="Arial"/>
              </a:rPr>
              <a:t>the</a:t>
            </a:r>
            <a:r>
              <a:rPr dirty="0" sz="1800" spc="-35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1D1D1B"/>
                </a:solidFill>
                <a:latin typeface="Arial"/>
                <a:cs typeface="Arial"/>
              </a:rPr>
              <a:t>majority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55"/>
              </a:spcBef>
              <a:buClr>
                <a:srgbClr val="1D1D1B"/>
              </a:buClr>
              <a:buFont typeface="Arial"/>
              <a:buChar char="•"/>
            </a:pP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Char char="•"/>
              <a:tabLst>
                <a:tab pos="354965" algn="l"/>
              </a:tabLst>
            </a:pPr>
            <a:r>
              <a:rPr dirty="0" sz="1800">
                <a:solidFill>
                  <a:srgbClr val="1D1D1B"/>
                </a:solidFill>
                <a:latin typeface="Arial"/>
                <a:cs typeface="Arial"/>
              </a:rPr>
              <a:t>Families</a:t>
            </a:r>
            <a:r>
              <a:rPr dirty="0" sz="1800" spc="-3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1D1D1B"/>
                </a:solidFill>
                <a:latin typeface="Arial"/>
                <a:cs typeface="Arial"/>
              </a:rPr>
              <a:t>are</a:t>
            </a:r>
            <a:r>
              <a:rPr dirty="0" sz="1800" spc="-4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1D1D1B"/>
                </a:solidFill>
                <a:latin typeface="Arial"/>
                <a:cs typeface="Arial"/>
              </a:rPr>
              <a:t>being</a:t>
            </a:r>
            <a:r>
              <a:rPr dirty="0" sz="1800" spc="-1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1D1D1B"/>
                </a:solidFill>
                <a:latin typeface="Arial"/>
                <a:cs typeface="Arial"/>
              </a:rPr>
              <a:t>directed</a:t>
            </a:r>
            <a:r>
              <a:rPr dirty="0" sz="1800" spc="-25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1D1D1B"/>
                </a:solidFill>
                <a:latin typeface="Arial"/>
                <a:cs typeface="Arial"/>
              </a:rPr>
              <a:t>to</a:t>
            </a:r>
            <a:r>
              <a:rPr dirty="0" sz="1800" spc="-35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1D1D1B"/>
                </a:solidFill>
                <a:latin typeface="Arial"/>
                <a:cs typeface="Arial"/>
              </a:rPr>
              <a:t>web</a:t>
            </a:r>
            <a:r>
              <a:rPr dirty="0" sz="1800" spc="5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1D1D1B"/>
                </a:solidFill>
                <a:latin typeface="Arial"/>
                <a:cs typeface="Arial"/>
              </a:rPr>
              <a:t>based</a:t>
            </a:r>
            <a:r>
              <a:rPr dirty="0" sz="1800" spc="-2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1D1D1B"/>
                </a:solidFill>
                <a:latin typeface="Arial"/>
                <a:cs typeface="Arial"/>
              </a:rPr>
              <a:t>resources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55"/>
              </a:spcBef>
              <a:buClr>
                <a:srgbClr val="1D1D1B"/>
              </a:buClr>
              <a:buFont typeface="Arial"/>
              <a:buChar char="•"/>
            </a:pP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Char char="•"/>
              <a:tabLst>
                <a:tab pos="354965" algn="l"/>
              </a:tabLst>
            </a:pPr>
            <a:r>
              <a:rPr dirty="0" sz="1800">
                <a:solidFill>
                  <a:srgbClr val="1D1D1B"/>
                </a:solidFill>
                <a:latin typeface="Arial"/>
                <a:cs typeface="Arial"/>
              </a:rPr>
              <a:t>Awareness</a:t>
            </a:r>
            <a:r>
              <a:rPr dirty="0" sz="1800" spc="25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1D1D1B"/>
                </a:solidFill>
                <a:latin typeface="Arial"/>
                <a:cs typeface="Arial"/>
              </a:rPr>
              <a:t>of</a:t>
            </a:r>
            <a:r>
              <a:rPr dirty="0" sz="1800" spc="-35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1D1D1B"/>
                </a:solidFill>
                <a:latin typeface="Arial"/>
                <a:cs typeface="Arial"/>
              </a:rPr>
              <a:t>the</a:t>
            </a:r>
            <a:r>
              <a:rPr dirty="0" sz="1800" spc="-35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1D1D1B"/>
                </a:solidFill>
                <a:latin typeface="Arial"/>
                <a:cs typeface="Arial"/>
              </a:rPr>
              <a:t>importance</a:t>
            </a:r>
            <a:r>
              <a:rPr dirty="0" sz="1800" spc="-1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1D1D1B"/>
                </a:solidFill>
                <a:latin typeface="Arial"/>
                <a:cs typeface="Arial"/>
              </a:rPr>
              <a:t>of</a:t>
            </a:r>
            <a:r>
              <a:rPr dirty="0" sz="1800" spc="-35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1D1D1B"/>
                </a:solidFill>
                <a:latin typeface="Arial"/>
                <a:cs typeface="Arial"/>
              </a:rPr>
              <a:t>the</a:t>
            </a:r>
            <a:r>
              <a:rPr dirty="0" sz="1800" spc="-35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1D1D1B"/>
                </a:solidFill>
                <a:latin typeface="Arial"/>
                <a:cs typeface="Arial"/>
              </a:rPr>
              <a:t>48</a:t>
            </a:r>
            <a:r>
              <a:rPr dirty="0" sz="1800" spc="-25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1D1D1B"/>
                </a:solidFill>
                <a:latin typeface="Arial"/>
                <a:cs typeface="Arial"/>
              </a:rPr>
              <a:t>hours</a:t>
            </a:r>
            <a:r>
              <a:rPr dirty="0" sz="1800" spc="-25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1D1D1B"/>
                </a:solidFill>
                <a:latin typeface="Arial"/>
                <a:cs typeface="Arial"/>
              </a:rPr>
              <a:t>review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24788" y="297306"/>
            <a:ext cx="3081655" cy="3606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Areas</a:t>
            </a:r>
            <a:r>
              <a:rPr dirty="0" spc="-60"/>
              <a:t> </a:t>
            </a:r>
            <a:r>
              <a:rPr dirty="0"/>
              <a:t>for</a:t>
            </a:r>
            <a:r>
              <a:rPr dirty="0" spc="-60"/>
              <a:t> </a:t>
            </a:r>
            <a:r>
              <a:rPr dirty="0" spc="-10"/>
              <a:t>Improvement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1224788" y="872997"/>
            <a:ext cx="6224270" cy="329184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5"/>
              </a:spcBef>
              <a:buChar char="•"/>
              <a:tabLst>
                <a:tab pos="354965" algn="l"/>
              </a:tabLst>
            </a:pPr>
            <a:r>
              <a:rPr dirty="0" sz="1700">
                <a:solidFill>
                  <a:srgbClr val="1D1D1B"/>
                </a:solidFill>
                <a:latin typeface="Arial"/>
                <a:cs typeface="Arial"/>
              </a:rPr>
              <a:t>Better access</a:t>
            </a:r>
            <a:r>
              <a:rPr dirty="0" sz="1700" spc="-15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1D1D1B"/>
                </a:solidFill>
                <a:latin typeface="Arial"/>
                <a:cs typeface="Arial"/>
              </a:rPr>
              <a:t>to</a:t>
            </a:r>
            <a:r>
              <a:rPr dirty="0" sz="1700" spc="-5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1D1D1B"/>
                </a:solidFill>
                <a:latin typeface="Arial"/>
                <a:cs typeface="Arial"/>
              </a:rPr>
              <a:t>Paediatric</a:t>
            </a:r>
            <a:r>
              <a:rPr dirty="0" sz="1700" spc="-11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1D1D1B"/>
                </a:solidFill>
                <a:latin typeface="Arial"/>
                <a:cs typeface="Arial"/>
              </a:rPr>
              <a:t>Asthma</a:t>
            </a:r>
            <a:r>
              <a:rPr dirty="0" sz="1700" spc="-3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1D1D1B"/>
                </a:solidFill>
                <a:latin typeface="Arial"/>
                <a:cs typeface="Arial"/>
              </a:rPr>
              <a:t>Training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0"/>
              </a:spcBef>
              <a:buClr>
                <a:srgbClr val="1D1D1B"/>
              </a:buClr>
              <a:buFont typeface="Arial"/>
              <a:buChar char="•"/>
            </a:pPr>
            <a:endParaRPr sz="17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5"/>
              </a:spcBef>
              <a:buChar char="•"/>
              <a:tabLst>
                <a:tab pos="354965" algn="l"/>
              </a:tabLst>
            </a:pPr>
            <a:r>
              <a:rPr dirty="0" sz="1700">
                <a:solidFill>
                  <a:srgbClr val="1D1D1B"/>
                </a:solidFill>
                <a:latin typeface="Arial"/>
                <a:cs typeface="Arial"/>
              </a:rPr>
              <a:t>Better</a:t>
            </a:r>
            <a:r>
              <a:rPr dirty="0" sz="1700" spc="-2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1D1D1B"/>
                </a:solidFill>
                <a:latin typeface="Arial"/>
                <a:cs typeface="Arial"/>
              </a:rPr>
              <a:t>access</a:t>
            </a:r>
            <a:r>
              <a:rPr dirty="0" sz="1700" spc="-35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1D1D1B"/>
                </a:solidFill>
                <a:latin typeface="Arial"/>
                <a:cs typeface="Arial"/>
              </a:rPr>
              <a:t>to</a:t>
            </a:r>
            <a:r>
              <a:rPr dirty="0" sz="1700" spc="-25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1D1D1B"/>
                </a:solidFill>
                <a:latin typeface="Arial"/>
                <a:cs typeface="Arial"/>
              </a:rPr>
              <a:t>diagnostic</a:t>
            </a:r>
            <a:r>
              <a:rPr dirty="0" sz="1700" spc="-3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1D1D1B"/>
                </a:solidFill>
                <a:latin typeface="Arial"/>
                <a:cs typeface="Arial"/>
              </a:rPr>
              <a:t>service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95"/>
              </a:spcBef>
              <a:buClr>
                <a:srgbClr val="1D1D1B"/>
              </a:buClr>
              <a:buFont typeface="Arial"/>
              <a:buChar char="•"/>
            </a:pPr>
            <a:endParaRPr sz="1700">
              <a:latin typeface="Arial"/>
              <a:cs typeface="Arial"/>
            </a:endParaRPr>
          </a:p>
          <a:p>
            <a:pPr marL="355600" marR="5080" indent="-342900">
              <a:lnSpc>
                <a:spcPct val="80000"/>
              </a:lnSpc>
              <a:buChar char="•"/>
              <a:tabLst>
                <a:tab pos="355600" algn="l"/>
              </a:tabLst>
            </a:pPr>
            <a:r>
              <a:rPr dirty="0" sz="1700">
                <a:solidFill>
                  <a:srgbClr val="1D1D1B"/>
                </a:solidFill>
                <a:latin typeface="Arial"/>
                <a:cs typeface="Arial"/>
              </a:rPr>
              <a:t>An</a:t>
            </a:r>
            <a:r>
              <a:rPr dirty="0" sz="1700" spc="-25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1D1D1B"/>
                </a:solidFill>
                <a:latin typeface="Arial"/>
                <a:cs typeface="Arial"/>
              </a:rPr>
              <a:t>URGENT</a:t>
            </a:r>
            <a:r>
              <a:rPr dirty="0" sz="1700" spc="-95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1D1D1B"/>
                </a:solidFill>
                <a:latin typeface="Arial"/>
                <a:cs typeface="Arial"/>
              </a:rPr>
              <a:t>need</a:t>
            </a:r>
            <a:r>
              <a:rPr dirty="0" sz="1700" spc="-1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1D1D1B"/>
                </a:solidFill>
                <a:latin typeface="Arial"/>
                <a:cs typeface="Arial"/>
              </a:rPr>
              <a:t>to</a:t>
            </a:r>
            <a:r>
              <a:rPr dirty="0" sz="1700" spc="-15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1D1D1B"/>
                </a:solidFill>
                <a:latin typeface="Arial"/>
                <a:cs typeface="Arial"/>
              </a:rPr>
              <a:t>address</a:t>
            </a:r>
            <a:r>
              <a:rPr dirty="0" sz="1700" spc="-25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1D1D1B"/>
                </a:solidFill>
                <a:latin typeface="Arial"/>
                <a:cs typeface="Arial"/>
              </a:rPr>
              <a:t>SABA</a:t>
            </a:r>
            <a:r>
              <a:rPr dirty="0" sz="1700" spc="-11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1D1D1B"/>
                </a:solidFill>
                <a:latin typeface="Arial"/>
                <a:cs typeface="Arial"/>
              </a:rPr>
              <a:t>overuse</a:t>
            </a:r>
            <a:r>
              <a:rPr dirty="0" sz="1700" spc="-2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1D1D1B"/>
                </a:solidFill>
                <a:latin typeface="Arial"/>
                <a:cs typeface="Arial"/>
              </a:rPr>
              <a:t>both</a:t>
            </a:r>
            <a:r>
              <a:rPr dirty="0" sz="1700" spc="-25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1D1D1B"/>
                </a:solidFill>
                <a:latin typeface="Arial"/>
                <a:cs typeface="Arial"/>
              </a:rPr>
              <a:t>to</a:t>
            </a:r>
            <a:r>
              <a:rPr dirty="0" sz="1700" spc="-15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1D1D1B"/>
                </a:solidFill>
                <a:latin typeface="Arial"/>
                <a:cs typeface="Arial"/>
              </a:rPr>
              <a:t>improve </a:t>
            </a:r>
            <a:r>
              <a:rPr dirty="0" sz="1700">
                <a:solidFill>
                  <a:srgbClr val="1D1D1B"/>
                </a:solidFill>
                <a:latin typeface="Arial"/>
                <a:cs typeface="Arial"/>
              </a:rPr>
              <a:t>disease</a:t>
            </a:r>
            <a:r>
              <a:rPr dirty="0" sz="1700" spc="-45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1D1D1B"/>
                </a:solidFill>
                <a:latin typeface="Arial"/>
                <a:cs typeface="Arial"/>
              </a:rPr>
              <a:t>control</a:t>
            </a:r>
            <a:r>
              <a:rPr dirty="0" sz="1700" spc="-4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1D1D1B"/>
                </a:solidFill>
                <a:latin typeface="Arial"/>
                <a:cs typeface="Arial"/>
              </a:rPr>
              <a:t>and</a:t>
            </a:r>
            <a:r>
              <a:rPr dirty="0" sz="1700" spc="-35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1D1D1B"/>
                </a:solidFill>
                <a:latin typeface="Arial"/>
                <a:cs typeface="Arial"/>
              </a:rPr>
              <a:t>for</a:t>
            </a:r>
            <a:r>
              <a:rPr dirty="0" sz="1700" spc="-45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1D1D1B"/>
                </a:solidFill>
                <a:latin typeface="Arial"/>
                <a:cs typeface="Arial"/>
              </a:rPr>
              <a:t>sustainability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5"/>
              </a:spcBef>
              <a:buClr>
                <a:srgbClr val="1D1D1B"/>
              </a:buClr>
              <a:buFont typeface="Arial"/>
              <a:buChar char="•"/>
            </a:pPr>
            <a:endParaRPr sz="17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Char char="•"/>
              <a:tabLst>
                <a:tab pos="354965" algn="l"/>
              </a:tabLst>
            </a:pPr>
            <a:r>
              <a:rPr dirty="0" sz="1700">
                <a:solidFill>
                  <a:srgbClr val="1D1D1B"/>
                </a:solidFill>
                <a:latin typeface="Arial"/>
                <a:cs typeface="Arial"/>
              </a:rPr>
              <a:t>Better</a:t>
            </a:r>
            <a:r>
              <a:rPr dirty="0" sz="1700" spc="-55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1D1D1B"/>
                </a:solidFill>
                <a:latin typeface="Arial"/>
                <a:cs typeface="Arial"/>
              </a:rPr>
              <a:t>concordance</a:t>
            </a:r>
            <a:r>
              <a:rPr dirty="0" sz="1700" spc="-6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1D1D1B"/>
                </a:solidFill>
                <a:latin typeface="Arial"/>
                <a:cs typeface="Arial"/>
              </a:rPr>
              <a:t>check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5"/>
              </a:spcBef>
              <a:buClr>
                <a:srgbClr val="1D1D1B"/>
              </a:buClr>
              <a:buFont typeface="Arial"/>
              <a:buChar char="•"/>
            </a:pPr>
            <a:endParaRPr sz="17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Char char="•"/>
              <a:tabLst>
                <a:tab pos="354965" algn="l"/>
              </a:tabLst>
            </a:pPr>
            <a:r>
              <a:rPr dirty="0" sz="1700">
                <a:solidFill>
                  <a:srgbClr val="1D1D1B"/>
                </a:solidFill>
                <a:latin typeface="Arial"/>
                <a:cs typeface="Arial"/>
              </a:rPr>
              <a:t>A</a:t>
            </a:r>
            <a:r>
              <a:rPr dirty="0" sz="1700" spc="-114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1D1D1B"/>
                </a:solidFill>
                <a:latin typeface="Arial"/>
                <a:cs typeface="Arial"/>
              </a:rPr>
              <a:t>strategy</a:t>
            </a:r>
            <a:r>
              <a:rPr dirty="0" sz="1700" spc="-2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1D1D1B"/>
                </a:solidFill>
                <a:latin typeface="Arial"/>
                <a:cs typeface="Arial"/>
              </a:rPr>
              <a:t>to</a:t>
            </a:r>
            <a:r>
              <a:rPr dirty="0" sz="1700" spc="-1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1D1D1B"/>
                </a:solidFill>
                <a:latin typeface="Arial"/>
                <a:cs typeface="Arial"/>
              </a:rPr>
              <a:t>facilitate</a:t>
            </a:r>
            <a:r>
              <a:rPr dirty="0" sz="1700" spc="-3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1D1D1B"/>
                </a:solidFill>
                <a:latin typeface="Arial"/>
                <a:cs typeface="Arial"/>
              </a:rPr>
              <a:t>48</a:t>
            </a:r>
            <a:r>
              <a:rPr dirty="0" sz="1700" spc="-2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1D1D1B"/>
                </a:solidFill>
                <a:latin typeface="Arial"/>
                <a:cs typeface="Arial"/>
              </a:rPr>
              <a:t>hours</a:t>
            </a:r>
            <a:r>
              <a:rPr dirty="0" sz="1700" spc="-3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1D1D1B"/>
                </a:solidFill>
                <a:latin typeface="Arial"/>
                <a:cs typeface="Arial"/>
              </a:rPr>
              <a:t>review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5"/>
              </a:spcBef>
              <a:buClr>
                <a:srgbClr val="1D1D1B"/>
              </a:buClr>
              <a:buFont typeface="Arial"/>
              <a:buChar char="•"/>
            </a:pPr>
            <a:endParaRPr sz="1700">
              <a:latin typeface="Arial"/>
              <a:cs typeface="Arial"/>
            </a:endParaRPr>
          </a:p>
          <a:p>
            <a:pPr marL="354965" indent="-342265">
              <a:lnSpc>
                <a:spcPts val="1835"/>
              </a:lnSpc>
              <a:buChar char="•"/>
              <a:tabLst>
                <a:tab pos="354965" algn="l"/>
              </a:tabLst>
            </a:pPr>
            <a:r>
              <a:rPr dirty="0" sz="1700">
                <a:solidFill>
                  <a:srgbClr val="1D1D1B"/>
                </a:solidFill>
                <a:latin typeface="Arial"/>
                <a:cs typeface="Arial"/>
              </a:rPr>
              <a:t>Utilise</a:t>
            </a:r>
            <a:r>
              <a:rPr dirty="0" sz="1700" spc="-6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1D1D1B"/>
                </a:solidFill>
                <a:latin typeface="Arial"/>
                <a:cs typeface="Arial"/>
              </a:rPr>
              <a:t>every</a:t>
            </a:r>
            <a:r>
              <a:rPr dirty="0" sz="1700" spc="-4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1D1D1B"/>
                </a:solidFill>
                <a:latin typeface="Arial"/>
                <a:cs typeface="Arial"/>
              </a:rPr>
              <a:t>opportunity</a:t>
            </a:r>
            <a:r>
              <a:rPr dirty="0" sz="1700" spc="-15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1D1D1B"/>
                </a:solidFill>
                <a:latin typeface="Arial"/>
                <a:cs typeface="Arial"/>
              </a:rPr>
              <a:t>to</a:t>
            </a:r>
            <a:r>
              <a:rPr dirty="0" sz="1700" spc="-1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1D1D1B"/>
                </a:solidFill>
                <a:latin typeface="Arial"/>
                <a:cs typeface="Arial"/>
              </a:rPr>
              <a:t>deter</a:t>
            </a:r>
            <a:r>
              <a:rPr dirty="0" sz="1700" spc="-3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1D1D1B"/>
                </a:solidFill>
                <a:latin typeface="Arial"/>
                <a:cs typeface="Arial"/>
              </a:rPr>
              <a:t>smoking</a:t>
            </a:r>
            <a:r>
              <a:rPr dirty="0" sz="1700" spc="-25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1D1D1B"/>
                </a:solidFill>
                <a:latin typeface="Arial"/>
                <a:cs typeface="Arial"/>
              </a:rPr>
              <a:t>and</a:t>
            </a:r>
            <a:r>
              <a:rPr dirty="0" sz="1700" spc="-25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1D1D1B"/>
                </a:solidFill>
                <a:latin typeface="Arial"/>
                <a:cs typeface="Arial"/>
              </a:rPr>
              <a:t>exposure</a:t>
            </a:r>
            <a:r>
              <a:rPr dirty="0" sz="1700" spc="-15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700" spc="-25">
                <a:solidFill>
                  <a:srgbClr val="1D1D1B"/>
                </a:solidFill>
                <a:latin typeface="Arial"/>
                <a:cs typeface="Arial"/>
              </a:rPr>
              <a:t>to</a:t>
            </a:r>
            <a:endParaRPr sz="1700">
              <a:latin typeface="Arial"/>
              <a:cs typeface="Arial"/>
            </a:endParaRPr>
          </a:p>
          <a:p>
            <a:pPr marL="355600">
              <a:lnSpc>
                <a:spcPts val="1835"/>
              </a:lnSpc>
            </a:pPr>
            <a:r>
              <a:rPr dirty="0" sz="1700" spc="-10">
                <a:solidFill>
                  <a:srgbClr val="1D1D1B"/>
                </a:solidFill>
                <a:latin typeface="Arial"/>
                <a:cs typeface="Arial"/>
              </a:rPr>
              <a:t>smoking</a:t>
            </a:r>
            <a:endParaRPr sz="170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25628" rIns="0" bIns="0" rtlCol="0" vert="horz">
            <a:spAutoFit/>
          </a:bodyPr>
          <a:lstStyle/>
          <a:p>
            <a:pPr marL="804545">
              <a:lnSpc>
                <a:spcPct val="100000"/>
              </a:lnSpc>
              <a:spcBef>
                <a:spcPts val="95"/>
              </a:spcBef>
            </a:pPr>
            <a:r>
              <a:rPr dirty="0"/>
              <a:t>So,</a:t>
            </a:r>
            <a:r>
              <a:rPr dirty="0" spc="-40"/>
              <a:t> </a:t>
            </a:r>
            <a:r>
              <a:rPr dirty="0"/>
              <a:t>what</a:t>
            </a:r>
            <a:r>
              <a:rPr dirty="0" spc="-30"/>
              <a:t> </a:t>
            </a:r>
            <a:r>
              <a:rPr dirty="0" spc="-10"/>
              <a:t>next?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27757" y="1239558"/>
            <a:ext cx="3888486" cy="2664333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22044" y="163779"/>
            <a:ext cx="3391535" cy="3917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"/>
              <a:t>Training</a:t>
            </a:r>
            <a:r>
              <a:rPr dirty="0" sz="2400" spc="-65"/>
              <a:t> </a:t>
            </a:r>
            <a:r>
              <a:rPr dirty="0" sz="2400"/>
              <a:t>and</a:t>
            </a:r>
            <a:r>
              <a:rPr dirty="0" sz="2400" spc="-55"/>
              <a:t> </a:t>
            </a:r>
            <a:r>
              <a:rPr dirty="0" sz="2400" spc="-10"/>
              <a:t>Education</a:t>
            </a:r>
            <a:endParaRPr sz="2400"/>
          </a:p>
        </p:txBody>
      </p:sp>
      <p:sp>
        <p:nvSpPr>
          <p:cNvPr id="3" name="object 3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</a:tabLst>
            </a:pPr>
            <a:r>
              <a:rPr dirty="0"/>
              <a:t>Working</a:t>
            </a:r>
            <a:r>
              <a:rPr dirty="0" spc="-35"/>
              <a:t> </a:t>
            </a:r>
            <a:r>
              <a:rPr dirty="0"/>
              <a:t>closer</a:t>
            </a:r>
            <a:r>
              <a:rPr dirty="0" spc="-30"/>
              <a:t> </a:t>
            </a:r>
            <a:r>
              <a:rPr dirty="0"/>
              <a:t>together</a:t>
            </a:r>
            <a:r>
              <a:rPr dirty="0" spc="-35"/>
              <a:t> </a:t>
            </a:r>
            <a:r>
              <a:rPr dirty="0"/>
              <a:t>to</a:t>
            </a:r>
            <a:r>
              <a:rPr dirty="0" spc="-35"/>
              <a:t> </a:t>
            </a:r>
            <a:r>
              <a:rPr dirty="0"/>
              <a:t>run</a:t>
            </a:r>
            <a:r>
              <a:rPr dirty="0" spc="-45"/>
              <a:t> </a:t>
            </a:r>
            <a:r>
              <a:rPr dirty="0"/>
              <a:t>education</a:t>
            </a:r>
            <a:r>
              <a:rPr dirty="0" spc="-25"/>
              <a:t> </a:t>
            </a:r>
            <a:r>
              <a:rPr dirty="0"/>
              <a:t>sessions/</a:t>
            </a:r>
            <a:r>
              <a:rPr dirty="0" spc="-20"/>
              <a:t> </a:t>
            </a:r>
            <a:r>
              <a:rPr dirty="0" spc="-10"/>
              <a:t>training</a:t>
            </a:r>
          </a:p>
          <a:p>
            <a:pPr marL="354965">
              <a:lnSpc>
                <a:spcPct val="100000"/>
              </a:lnSpc>
              <a:tabLst>
                <a:tab pos="1700530" algn="l"/>
              </a:tabLst>
            </a:pPr>
            <a:r>
              <a:rPr dirty="0"/>
              <a:t>days</a:t>
            </a:r>
            <a:r>
              <a:rPr dirty="0" spc="-30"/>
              <a:t> </a:t>
            </a:r>
            <a:r>
              <a:rPr dirty="0" spc="-10"/>
              <a:t>across</a:t>
            </a:r>
            <a:r>
              <a:rPr dirty="0"/>
              <a:t>	the</a:t>
            </a:r>
            <a:r>
              <a:rPr dirty="0" spc="-40"/>
              <a:t> </a:t>
            </a:r>
            <a:r>
              <a:rPr dirty="0"/>
              <a:t>North</a:t>
            </a:r>
            <a:r>
              <a:rPr dirty="0" spc="-10"/>
              <a:t> </a:t>
            </a:r>
            <a:r>
              <a:rPr dirty="0"/>
              <a:t>East</a:t>
            </a:r>
            <a:r>
              <a:rPr dirty="0" spc="-30"/>
              <a:t> </a:t>
            </a:r>
            <a:r>
              <a:rPr dirty="0"/>
              <a:t>and</a:t>
            </a:r>
            <a:r>
              <a:rPr dirty="0" spc="-10"/>
              <a:t> Cumbria</a:t>
            </a:r>
          </a:p>
          <a:p>
            <a:pPr>
              <a:lnSpc>
                <a:spcPct val="100000"/>
              </a:lnSpc>
              <a:spcBef>
                <a:spcPts val="955"/>
              </a:spcBef>
            </a:pPr>
          </a:p>
          <a:p>
            <a:pPr marL="354965" indent="-342265">
              <a:lnSpc>
                <a:spcPct val="100000"/>
              </a:lnSpc>
              <a:buChar char="•"/>
              <a:tabLst>
                <a:tab pos="354965" algn="l"/>
              </a:tabLst>
            </a:pPr>
            <a:r>
              <a:rPr dirty="0"/>
              <a:t>Understanding</a:t>
            </a:r>
            <a:r>
              <a:rPr dirty="0" spc="-55"/>
              <a:t> </a:t>
            </a:r>
            <a:r>
              <a:rPr dirty="0" spc="-10"/>
              <a:t>barriers</a:t>
            </a:r>
          </a:p>
          <a:p>
            <a:pPr>
              <a:lnSpc>
                <a:spcPct val="100000"/>
              </a:lnSpc>
              <a:spcBef>
                <a:spcPts val="955"/>
              </a:spcBef>
              <a:buClr>
                <a:srgbClr val="1D1D1B"/>
              </a:buClr>
              <a:buFont typeface="Arial"/>
              <a:buChar char="•"/>
            </a:pPr>
          </a:p>
          <a:p>
            <a:pPr marL="354965" marR="5080" indent="-342900">
              <a:lnSpc>
                <a:spcPct val="100000"/>
              </a:lnSpc>
              <a:buChar char="•"/>
              <a:tabLst>
                <a:tab pos="354965" algn="l"/>
              </a:tabLst>
            </a:pPr>
            <a:r>
              <a:rPr dirty="0"/>
              <a:t>Exploring</a:t>
            </a:r>
            <a:r>
              <a:rPr dirty="0" spc="-20"/>
              <a:t> </a:t>
            </a:r>
            <a:r>
              <a:rPr dirty="0"/>
              <a:t>motivation</a:t>
            </a:r>
            <a:r>
              <a:rPr dirty="0" spc="-25"/>
              <a:t> </a:t>
            </a:r>
            <a:r>
              <a:rPr dirty="0"/>
              <a:t>to</a:t>
            </a:r>
            <a:r>
              <a:rPr dirty="0" spc="-40"/>
              <a:t> </a:t>
            </a:r>
            <a:r>
              <a:rPr dirty="0"/>
              <a:t>engage</a:t>
            </a:r>
            <a:r>
              <a:rPr dirty="0" spc="-15"/>
              <a:t> </a:t>
            </a:r>
            <a:r>
              <a:rPr dirty="0"/>
              <a:t>in</a:t>
            </a:r>
            <a:r>
              <a:rPr dirty="0" spc="-35"/>
              <a:t> </a:t>
            </a:r>
            <a:r>
              <a:rPr dirty="0"/>
              <a:t>further</a:t>
            </a:r>
            <a:r>
              <a:rPr dirty="0" spc="-30"/>
              <a:t> </a:t>
            </a:r>
            <a:r>
              <a:rPr dirty="0"/>
              <a:t>training</a:t>
            </a:r>
            <a:r>
              <a:rPr dirty="0" spc="-15"/>
              <a:t> </a:t>
            </a:r>
            <a:r>
              <a:rPr dirty="0"/>
              <a:t>across</a:t>
            </a:r>
            <a:r>
              <a:rPr dirty="0" spc="-25"/>
              <a:t> the </a:t>
            </a:r>
            <a:r>
              <a:rPr dirty="0" spc="-10"/>
              <a:t>board</a:t>
            </a:r>
          </a:p>
          <a:p>
            <a:pPr>
              <a:lnSpc>
                <a:spcPct val="100000"/>
              </a:lnSpc>
              <a:spcBef>
                <a:spcPts val="955"/>
              </a:spcBef>
              <a:buClr>
                <a:srgbClr val="1D1D1B"/>
              </a:buClr>
              <a:buFont typeface="Arial"/>
              <a:buChar char="•"/>
            </a:pPr>
          </a:p>
          <a:p>
            <a:pPr marL="354965" indent="-342265">
              <a:lnSpc>
                <a:spcPct val="100000"/>
              </a:lnSpc>
              <a:buChar char="•"/>
              <a:tabLst>
                <a:tab pos="354965" algn="l"/>
              </a:tabLst>
            </a:pPr>
            <a:r>
              <a:rPr dirty="0"/>
              <a:t>Embed</a:t>
            </a:r>
            <a:r>
              <a:rPr dirty="0" spc="-75"/>
              <a:t> </a:t>
            </a:r>
            <a:r>
              <a:rPr dirty="0"/>
              <a:t>National</a:t>
            </a:r>
            <a:r>
              <a:rPr dirty="0" spc="-85"/>
              <a:t> </a:t>
            </a:r>
            <a:r>
              <a:rPr dirty="0"/>
              <a:t>Training</a:t>
            </a:r>
            <a:r>
              <a:rPr dirty="0" spc="-70"/>
              <a:t> </a:t>
            </a:r>
            <a:r>
              <a:rPr dirty="0" spc="-10"/>
              <a:t>Initiatives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67711" y="742505"/>
            <a:ext cx="4844161" cy="403250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25628" rIns="0" bIns="0" rtlCol="0" vert="horz">
            <a:spAutoFit/>
          </a:bodyPr>
          <a:lstStyle/>
          <a:p>
            <a:pPr marL="948055">
              <a:lnSpc>
                <a:spcPct val="100000"/>
              </a:lnSpc>
              <a:spcBef>
                <a:spcPts val="95"/>
              </a:spcBef>
            </a:pPr>
            <a:r>
              <a:rPr dirty="0" spc="-10"/>
              <a:t>Training</a:t>
            </a:r>
            <a:r>
              <a:rPr dirty="0" spc="-45"/>
              <a:t> </a:t>
            </a:r>
            <a:r>
              <a:rPr dirty="0"/>
              <a:t>and</a:t>
            </a:r>
            <a:r>
              <a:rPr dirty="0" spc="-55"/>
              <a:t> </a:t>
            </a:r>
            <a:r>
              <a:rPr dirty="0" spc="-10"/>
              <a:t>Education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2195702" y="35138"/>
            <a:ext cx="6732905" cy="4999355"/>
            <a:chOff x="2195702" y="35138"/>
            <a:chExt cx="6732905" cy="499935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95702" y="35138"/>
              <a:ext cx="6192647" cy="4999099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18499" y="4317999"/>
              <a:ext cx="609600" cy="60960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86334" y="55625"/>
            <a:ext cx="1374775" cy="103124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pc="-10"/>
              <a:t>Training </a:t>
            </a:r>
            <a:r>
              <a:rPr dirty="0" spc="-25"/>
              <a:t>and </a:t>
            </a:r>
            <a:r>
              <a:rPr dirty="0" spc="-10"/>
              <a:t>Education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6334" y="274700"/>
            <a:ext cx="1374775" cy="103124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pc="-10"/>
              <a:t>Training </a:t>
            </a:r>
            <a:r>
              <a:rPr dirty="0" spc="-25"/>
              <a:t>and </a:t>
            </a:r>
            <a:r>
              <a:rPr dirty="0" spc="-10"/>
              <a:t>Education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67711" y="85554"/>
            <a:ext cx="5976620" cy="4972431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47622" y="801839"/>
            <a:ext cx="6044819" cy="400215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25628" rIns="0" bIns="0" rtlCol="0" vert="horz">
            <a:spAutoFit/>
          </a:bodyPr>
          <a:lstStyle/>
          <a:p>
            <a:pPr marL="948055">
              <a:lnSpc>
                <a:spcPct val="100000"/>
              </a:lnSpc>
              <a:spcBef>
                <a:spcPts val="95"/>
              </a:spcBef>
            </a:pPr>
            <a:r>
              <a:rPr dirty="0"/>
              <a:t>Beat</a:t>
            </a:r>
            <a:r>
              <a:rPr dirty="0" spc="-135"/>
              <a:t> </a:t>
            </a:r>
            <a:r>
              <a:rPr dirty="0"/>
              <a:t>Asthma</a:t>
            </a:r>
            <a:r>
              <a:rPr dirty="0" spc="-55"/>
              <a:t> </a:t>
            </a:r>
            <a:r>
              <a:rPr dirty="0"/>
              <a:t>Friendly</a:t>
            </a:r>
            <a:r>
              <a:rPr dirty="0" spc="-45"/>
              <a:t> </a:t>
            </a:r>
            <a:r>
              <a:rPr dirty="0"/>
              <a:t>Schools</a:t>
            </a:r>
            <a:r>
              <a:rPr dirty="0" spc="-55"/>
              <a:t> </a:t>
            </a:r>
            <a:r>
              <a:rPr dirty="0" spc="-10"/>
              <a:t>Criteria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82118" rIns="0" bIns="0" rtlCol="0" vert="horz">
            <a:spAutoFit/>
          </a:bodyPr>
          <a:lstStyle/>
          <a:p>
            <a:pPr marL="948055">
              <a:lnSpc>
                <a:spcPct val="100000"/>
              </a:lnSpc>
              <a:spcBef>
                <a:spcPts val="95"/>
              </a:spcBef>
            </a:pPr>
            <a:r>
              <a:rPr dirty="0"/>
              <a:t>Child</a:t>
            </a:r>
            <a:r>
              <a:rPr dirty="0" spc="-50"/>
              <a:t> </a:t>
            </a:r>
            <a:r>
              <a:rPr dirty="0"/>
              <a:t>Health</a:t>
            </a:r>
            <a:r>
              <a:rPr dirty="0" spc="-30"/>
              <a:t> </a:t>
            </a:r>
            <a:r>
              <a:rPr dirty="0"/>
              <a:t>and</a:t>
            </a:r>
            <a:r>
              <a:rPr dirty="0" spc="-45"/>
              <a:t> </a:t>
            </a:r>
            <a:r>
              <a:rPr dirty="0"/>
              <a:t>Well</a:t>
            </a:r>
            <a:r>
              <a:rPr dirty="0" spc="-55"/>
              <a:t> </a:t>
            </a:r>
            <a:r>
              <a:rPr dirty="0"/>
              <a:t>Being</a:t>
            </a:r>
            <a:r>
              <a:rPr dirty="0" spc="-45"/>
              <a:t> </a:t>
            </a:r>
            <a:r>
              <a:rPr dirty="0"/>
              <a:t>Network</a:t>
            </a:r>
            <a:r>
              <a:rPr dirty="0" spc="-55"/>
              <a:t> </a:t>
            </a:r>
            <a:r>
              <a:rPr dirty="0" spc="-20"/>
              <a:t>NENC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1042987" y="704976"/>
            <a:ext cx="6625590" cy="3912235"/>
            <a:chOff x="1042987" y="704976"/>
            <a:chExt cx="6625590" cy="3912235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42987" y="705040"/>
              <a:ext cx="6625335" cy="3912108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6804278" y="704976"/>
              <a:ext cx="792480" cy="497840"/>
            </a:xfrm>
            <a:custGeom>
              <a:avLst/>
              <a:gdLst/>
              <a:ahLst/>
              <a:cxnLst/>
              <a:rect l="l" t="t" r="r" b="b"/>
              <a:pathLst>
                <a:path w="792479" h="497840">
                  <a:moveTo>
                    <a:pt x="709168" y="0"/>
                  </a:moveTo>
                  <a:lnTo>
                    <a:pt x="82930" y="0"/>
                  </a:lnTo>
                  <a:lnTo>
                    <a:pt x="50631" y="6510"/>
                  </a:lnTo>
                  <a:lnTo>
                    <a:pt x="24272" y="24272"/>
                  </a:lnTo>
                  <a:lnTo>
                    <a:pt x="6510" y="50631"/>
                  </a:lnTo>
                  <a:lnTo>
                    <a:pt x="0" y="82931"/>
                  </a:lnTo>
                  <a:lnTo>
                    <a:pt x="0" y="414527"/>
                  </a:lnTo>
                  <a:lnTo>
                    <a:pt x="6510" y="446827"/>
                  </a:lnTo>
                  <a:lnTo>
                    <a:pt x="24272" y="473186"/>
                  </a:lnTo>
                  <a:lnTo>
                    <a:pt x="50631" y="490948"/>
                  </a:lnTo>
                  <a:lnTo>
                    <a:pt x="82930" y="497459"/>
                  </a:lnTo>
                  <a:lnTo>
                    <a:pt x="709168" y="497459"/>
                  </a:lnTo>
                  <a:lnTo>
                    <a:pt x="741414" y="490948"/>
                  </a:lnTo>
                  <a:lnTo>
                    <a:pt x="767778" y="473186"/>
                  </a:lnTo>
                  <a:lnTo>
                    <a:pt x="785570" y="446827"/>
                  </a:lnTo>
                  <a:lnTo>
                    <a:pt x="792099" y="414527"/>
                  </a:lnTo>
                  <a:lnTo>
                    <a:pt x="792099" y="82931"/>
                  </a:lnTo>
                  <a:lnTo>
                    <a:pt x="785570" y="50631"/>
                  </a:lnTo>
                  <a:lnTo>
                    <a:pt x="767778" y="24272"/>
                  </a:lnTo>
                  <a:lnTo>
                    <a:pt x="741414" y="6510"/>
                  </a:lnTo>
                  <a:lnTo>
                    <a:pt x="7091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1223" y="109854"/>
            <a:ext cx="1452880" cy="13665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pc="-10"/>
              <a:t>Maximise </a:t>
            </a:r>
            <a:r>
              <a:rPr dirty="0"/>
              <a:t>use</a:t>
            </a:r>
            <a:r>
              <a:rPr dirty="0" spc="-35"/>
              <a:t> </a:t>
            </a:r>
            <a:r>
              <a:rPr dirty="0" spc="-25"/>
              <a:t>of </a:t>
            </a:r>
            <a:r>
              <a:rPr dirty="0" spc="-10"/>
              <a:t>Regional Resources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1655698" y="357124"/>
            <a:ext cx="7272655" cy="4570730"/>
            <a:chOff x="1655698" y="357124"/>
            <a:chExt cx="7272655" cy="457073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52134" y="699554"/>
              <a:ext cx="2960116" cy="3603625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55698" y="357124"/>
              <a:ext cx="3952748" cy="1987677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99386" y="2443416"/>
              <a:ext cx="3952748" cy="1971294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318500" y="4318000"/>
              <a:ext cx="609600" cy="6096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21765" y="359791"/>
            <a:ext cx="5163820" cy="3606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Recommended</a:t>
            </a:r>
            <a:r>
              <a:rPr dirty="0" spc="-85"/>
              <a:t> </a:t>
            </a:r>
            <a:r>
              <a:rPr dirty="0"/>
              <a:t>Resources</a:t>
            </a:r>
            <a:r>
              <a:rPr dirty="0" spc="-85"/>
              <a:t> </a:t>
            </a:r>
            <a:r>
              <a:rPr dirty="0"/>
              <a:t>For</a:t>
            </a:r>
            <a:r>
              <a:rPr dirty="0" spc="-155"/>
              <a:t> </a:t>
            </a:r>
            <a:r>
              <a:rPr dirty="0" spc="-10"/>
              <a:t>Asthma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1081227" y="994029"/>
            <a:ext cx="3343910" cy="168338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95"/>
              </a:spcBef>
              <a:buClr>
                <a:srgbClr val="1D1D1B"/>
              </a:buClr>
              <a:buFont typeface="Arial"/>
              <a:buChar char="•"/>
              <a:tabLst>
                <a:tab pos="354965" algn="l"/>
              </a:tabLst>
            </a:pPr>
            <a:r>
              <a:rPr dirty="0" u="sng" sz="1600" spc="-10" b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"/>
              </a:rPr>
              <a:t>https://www.beatasthma.co.uk/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44"/>
              </a:spcBef>
              <a:buClr>
                <a:srgbClr val="1D1D1B"/>
              </a:buClr>
              <a:buFont typeface="Arial"/>
              <a:buChar char="•"/>
            </a:pPr>
            <a:endParaRPr sz="16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5"/>
              </a:spcBef>
              <a:buClr>
                <a:srgbClr val="1D1D1B"/>
              </a:buClr>
              <a:buFont typeface="Arial"/>
              <a:buChar char="•"/>
              <a:tabLst>
                <a:tab pos="354965" algn="l"/>
              </a:tabLst>
            </a:pPr>
            <a:r>
              <a:rPr dirty="0" u="sng" sz="1600" spc="-10" b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https://www.nenc-</a:t>
            </a:r>
            <a:endParaRPr sz="16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dirty="0" u="sng" sz="1600" spc="-10" b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healthiertogether.nhs.uk/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50"/>
              </a:spcBef>
            </a:pPr>
            <a:endParaRPr sz="16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Clr>
                <a:srgbClr val="1D1D1B"/>
              </a:buClr>
              <a:buFont typeface="Arial"/>
              <a:buChar char="•"/>
              <a:tabLst>
                <a:tab pos="354965" algn="l"/>
              </a:tabLst>
            </a:pPr>
            <a:r>
              <a:rPr dirty="0" u="sng" sz="1600" spc="-10" b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https://www.asthma.org.uk/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1081227" y="3286759"/>
            <a:ext cx="3481704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95"/>
              </a:spcBef>
              <a:buClr>
                <a:srgbClr val="1D1D1B"/>
              </a:buClr>
              <a:buFont typeface="Arial"/>
              <a:buChar char="•"/>
              <a:tabLst>
                <a:tab pos="355600" algn="l"/>
              </a:tabLst>
            </a:pPr>
            <a:r>
              <a:rPr dirty="0" u="sng" sz="1600" spc="-10" b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5"/>
              </a:rPr>
              <a:t>https://www.itchysneezywheezy.</a:t>
            </a:r>
            <a:r>
              <a:rPr dirty="0" sz="1600" spc="-1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u="sng" sz="1600" spc="-10" b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5"/>
              </a:rPr>
              <a:t>co.uk/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705222" y="3365639"/>
            <a:ext cx="2668778" cy="1040625"/>
          </a:xfrm>
          <a:prstGeom prst="rect">
            <a:avLst/>
          </a:prstGeom>
        </p:spPr>
      </p:pic>
      <p:grpSp>
        <p:nvGrpSpPr>
          <p:cNvPr id="6" name="object 6" descr=""/>
          <p:cNvGrpSpPr/>
          <p:nvPr/>
        </p:nvGrpSpPr>
        <p:grpSpPr>
          <a:xfrm>
            <a:off x="4572000" y="965123"/>
            <a:ext cx="2590165" cy="1226185"/>
            <a:chOff x="4572000" y="965123"/>
            <a:chExt cx="2590165" cy="1226185"/>
          </a:xfrm>
        </p:grpSpPr>
        <p:pic>
          <p:nvPicPr>
            <p:cNvPr id="7" name="object 7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076062" y="965123"/>
              <a:ext cx="1278763" cy="492582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572000" y="1489570"/>
              <a:ext cx="2589911" cy="701433"/>
            </a:xfrm>
            <a:prstGeom prst="rect">
              <a:avLst/>
            </a:prstGeom>
          </p:spPr>
        </p:pic>
      </p:grpSp>
      <p:pic>
        <p:nvPicPr>
          <p:cNvPr id="9" name="object 9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588252" y="2444813"/>
            <a:ext cx="785812" cy="684720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690745" y="2359291"/>
            <a:ext cx="1512189" cy="864095"/>
          </a:xfrm>
          <a:prstGeom prst="rect">
            <a:avLst/>
          </a:prstGeom>
        </p:spPr>
      </p:pic>
      <p:pic>
        <p:nvPicPr>
          <p:cNvPr id="11" name="object 11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21765" y="730758"/>
            <a:ext cx="1548130" cy="3606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-10" b="1">
                <a:solidFill>
                  <a:srgbClr val="779B2B"/>
                </a:solidFill>
                <a:latin typeface="Arial"/>
                <a:cs typeface="Arial"/>
              </a:rPr>
              <a:t>Conclusion</a:t>
            </a:r>
            <a:endParaRPr sz="22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1121765" y="1229055"/>
            <a:ext cx="6765290" cy="1123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1D1D1B"/>
                </a:solidFill>
                <a:latin typeface="Arial"/>
                <a:cs typeface="Arial"/>
              </a:rPr>
              <a:t>Our</a:t>
            </a:r>
            <a:r>
              <a:rPr dirty="0" sz="2400" spc="-2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1D1D1B"/>
                </a:solidFill>
                <a:latin typeface="Arial"/>
                <a:cs typeface="Arial"/>
              </a:rPr>
              <a:t>role</a:t>
            </a:r>
            <a:r>
              <a:rPr dirty="0" sz="2400" spc="-2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1D1D1B"/>
                </a:solidFill>
                <a:latin typeface="Arial"/>
                <a:cs typeface="Arial"/>
              </a:rPr>
              <a:t>is</a:t>
            </a:r>
            <a:r>
              <a:rPr dirty="0" sz="2400" spc="-25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1D1D1B"/>
                </a:solidFill>
                <a:latin typeface="Arial"/>
                <a:cs typeface="Arial"/>
              </a:rPr>
              <a:t>to</a:t>
            </a:r>
            <a:r>
              <a:rPr dirty="0" sz="2400" spc="-55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1D1D1B"/>
                </a:solidFill>
                <a:latin typeface="Arial"/>
                <a:cs typeface="Arial"/>
              </a:rPr>
              <a:t>promote</a:t>
            </a:r>
            <a:r>
              <a:rPr dirty="0" sz="2400" spc="-30" b="1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1D1D1B"/>
                </a:solidFill>
                <a:latin typeface="Arial"/>
                <a:cs typeface="Arial"/>
              </a:rPr>
              <a:t>and</a:t>
            </a:r>
            <a:r>
              <a:rPr dirty="0" sz="2400" spc="-15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1D1D1B"/>
                </a:solidFill>
                <a:latin typeface="Arial"/>
                <a:cs typeface="Arial"/>
              </a:rPr>
              <a:t>work</a:t>
            </a:r>
            <a:r>
              <a:rPr dirty="0" sz="2400" spc="-60" b="1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1D1D1B"/>
                </a:solidFill>
                <a:latin typeface="Arial"/>
                <a:cs typeface="Arial"/>
              </a:rPr>
              <a:t>together</a:t>
            </a:r>
            <a:r>
              <a:rPr dirty="0" sz="2400" spc="-30" b="1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1D1D1B"/>
                </a:solidFill>
                <a:latin typeface="Arial"/>
                <a:cs typeface="Arial"/>
              </a:rPr>
              <a:t>to</a:t>
            </a:r>
            <a:r>
              <a:rPr dirty="0" sz="2400" spc="-3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2400" spc="-20">
                <a:solidFill>
                  <a:srgbClr val="1D1D1B"/>
                </a:solidFill>
                <a:latin typeface="Arial"/>
                <a:cs typeface="Arial"/>
              </a:rPr>
              <a:t>help </a:t>
            </a:r>
            <a:r>
              <a:rPr dirty="0" sz="2400">
                <a:solidFill>
                  <a:srgbClr val="1D1D1B"/>
                </a:solidFill>
                <a:latin typeface="Arial"/>
                <a:cs typeface="Arial"/>
              </a:rPr>
              <a:t>embed</a:t>
            </a:r>
            <a:r>
              <a:rPr dirty="0" sz="2400" spc="-4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1D1D1B"/>
                </a:solidFill>
                <a:latin typeface="Arial"/>
                <a:cs typeface="Arial"/>
              </a:rPr>
              <a:t>the</a:t>
            </a:r>
            <a:r>
              <a:rPr dirty="0" sz="2400" spc="-55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1D1D1B"/>
                </a:solidFill>
                <a:latin typeface="Arial"/>
                <a:cs typeface="Arial"/>
              </a:rPr>
              <a:t>National</a:t>
            </a:r>
            <a:r>
              <a:rPr dirty="0" sz="2400" spc="-2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1D1D1B"/>
                </a:solidFill>
                <a:latin typeface="Arial"/>
                <a:cs typeface="Arial"/>
              </a:rPr>
              <a:t>Bundle</a:t>
            </a:r>
            <a:r>
              <a:rPr dirty="0" sz="2400" spc="-35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1D1D1B"/>
                </a:solidFill>
                <a:latin typeface="Arial"/>
                <a:cs typeface="Arial"/>
              </a:rPr>
              <a:t>Of</a:t>
            </a:r>
            <a:r>
              <a:rPr dirty="0" sz="2400" spc="-7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1D1D1B"/>
                </a:solidFill>
                <a:latin typeface="Arial"/>
                <a:cs typeface="Arial"/>
              </a:rPr>
              <a:t>Care</a:t>
            </a:r>
            <a:r>
              <a:rPr dirty="0" sz="2400" spc="-35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1D1D1B"/>
                </a:solidFill>
                <a:latin typeface="Arial"/>
                <a:cs typeface="Arial"/>
              </a:rPr>
              <a:t>for</a:t>
            </a:r>
            <a:r>
              <a:rPr dirty="0" sz="2400" spc="-5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1D1D1B"/>
                </a:solidFill>
                <a:latin typeface="Arial"/>
                <a:cs typeface="Arial"/>
              </a:rPr>
              <a:t>CYP</a:t>
            </a:r>
            <a:r>
              <a:rPr dirty="0" sz="2400" spc="-9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2400" spc="-20">
                <a:solidFill>
                  <a:srgbClr val="1D1D1B"/>
                </a:solidFill>
                <a:latin typeface="Arial"/>
                <a:cs typeface="Arial"/>
              </a:rPr>
              <a:t>with </a:t>
            </a:r>
            <a:r>
              <a:rPr dirty="0" sz="2400" spc="-10">
                <a:solidFill>
                  <a:srgbClr val="1D1D1B"/>
                </a:solidFill>
                <a:latin typeface="Arial"/>
                <a:cs typeface="Arial"/>
              </a:rPr>
              <a:t>Asthma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31820" y="2355723"/>
            <a:ext cx="3636390" cy="1424558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18123"/>
            <a:ext cx="9144000" cy="4925375"/>
          </a:xfrm>
          <a:prstGeom prst="rect">
            <a:avLst/>
          </a:prstGeom>
        </p:spPr>
      </p:pic>
      <p:grpSp>
        <p:nvGrpSpPr>
          <p:cNvPr id="3" name="object 3" descr=""/>
          <p:cNvGrpSpPr/>
          <p:nvPr/>
        </p:nvGrpSpPr>
        <p:grpSpPr>
          <a:xfrm>
            <a:off x="179514" y="1010627"/>
            <a:ext cx="8964930" cy="3409950"/>
            <a:chOff x="179514" y="1010627"/>
            <a:chExt cx="8964930" cy="3409950"/>
          </a:xfrm>
        </p:grpSpPr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64963" y="1010627"/>
              <a:ext cx="4479036" cy="3409441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179514" y="1010666"/>
              <a:ext cx="5473065" cy="3409950"/>
            </a:xfrm>
            <a:custGeom>
              <a:avLst/>
              <a:gdLst/>
              <a:ahLst/>
              <a:cxnLst/>
              <a:rect l="l" t="t" r="r" b="b"/>
              <a:pathLst>
                <a:path w="5473065" h="3409950">
                  <a:moveTo>
                    <a:pt x="5472620" y="0"/>
                  </a:moveTo>
                  <a:lnTo>
                    <a:pt x="912101" y="0"/>
                  </a:lnTo>
                  <a:lnTo>
                    <a:pt x="878663" y="1124"/>
                  </a:lnTo>
                  <a:lnTo>
                    <a:pt x="812716" y="10003"/>
                  </a:lnTo>
                  <a:lnTo>
                    <a:pt x="748148" y="27466"/>
                  </a:lnTo>
                  <a:lnTo>
                    <a:pt x="685122" y="53205"/>
                  </a:lnTo>
                  <a:lnTo>
                    <a:pt x="623804" y="86911"/>
                  </a:lnTo>
                  <a:lnTo>
                    <a:pt x="564358" y="128277"/>
                  </a:lnTo>
                  <a:lnTo>
                    <a:pt x="506950" y="176993"/>
                  </a:lnTo>
                  <a:lnTo>
                    <a:pt x="479061" y="204012"/>
                  </a:lnTo>
                  <a:lnTo>
                    <a:pt x="451743" y="232753"/>
                  </a:lnTo>
                  <a:lnTo>
                    <a:pt x="425017" y="263177"/>
                  </a:lnTo>
                  <a:lnTo>
                    <a:pt x="398904" y="295247"/>
                  </a:lnTo>
                  <a:lnTo>
                    <a:pt x="373423" y="328923"/>
                  </a:lnTo>
                  <a:lnTo>
                    <a:pt x="348596" y="364168"/>
                  </a:lnTo>
                  <a:lnTo>
                    <a:pt x="324443" y="400942"/>
                  </a:lnTo>
                  <a:lnTo>
                    <a:pt x="300985" y="439207"/>
                  </a:lnTo>
                  <a:lnTo>
                    <a:pt x="278242" y="478924"/>
                  </a:lnTo>
                  <a:lnTo>
                    <a:pt x="256235" y="520056"/>
                  </a:lnTo>
                  <a:lnTo>
                    <a:pt x="234985" y="562563"/>
                  </a:lnTo>
                  <a:lnTo>
                    <a:pt x="214512" y="606407"/>
                  </a:lnTo>
                  <a:lnTo>
                    <a:pt x="194837" y="651550"/>
                  </a:lnTo>
                  <a:lnTo>
                    <a:pt x="175980" y="697952"/>
                  </a:lnTo>
                  <a:lnTo>
                    <a:pt x="157963" y="745576"/>
                  </a:lnTo>
                  <a:lnTo>
                    <a:pt x="140805" y="794382"/>
                  </a:lnTo>
                  <a:lnTo>
                    <a:pt x="124527" y="844333"/>
                  </a:lnTo>
                  <a:lnTo>
                    <a:pt x="109150" y="895390"/>
                  </a:lnTo>
                  <a:lnTo>
                    <a:pt x="94694" y="947514"/>
                  </a:lnTo>
                  <a:lnTo>
                    <a:pt x="81181" y="1000667"/>
                  </a:lnTo>
                  <a:lnTo>
                    <a:pt x="68630" y="1054810"/>
                  </a:lnTo>
                  <a:lnTo>
                    <a:pt x="57062" y="1109904"/>
                  </a:lnTo>
                  <a:lnTo>
                    <a:pt x="46498" y="1165912"/>
                  </a:lnTo>
                  <a:lnTo>
                    <a:pt x="36959" y="1222795"/>
                  </a:lnTo>
                  <a:lnTo>
                    <a:pt x="28465" y="1280514"/>
                  </a:lnTo>
                  <a:lnTo>
                    <a:pt x="21037" y="1339030"/>
                  </a:lnTo>
                  <a:lnTo>
                    <a:pt x="14694" y="1398305"/>
                  </a:lnTo>
                  <a:lnTo>
                    <a:pt x="9459" y="1458301"/>
                  </a:lnTo>
                  <a:lnTo>
                    <a:pt x="5352" y="1518979"/>
                  </a:lnTo>
                  <a:lnTo>
                    <a:pt x="2392" y="1580301"/>
                  </a:lnTo>
                  <a:lnTo>
                    <a:pt x="601" y="1642227"/>
                  </a:lnTo>
                  <a:lnTo>
                    <a:pt x="0" y="1704721"/>
                  </a:lnTo>
                  <a:lnTo>
                    <a:pt x="601" y="1767213"/>
                  </a:lnTo>
                  <a:lnTo>
                    <a:pt x="2392" y="1829140"/>
                  </a:lnTo>
                  <a:lnTo>
                    <a:pt x="5352" y="1890461"/>
                  </a:lnTo>
                  <a:lnTo>
                    <a:pt x="9459" y="1951139"/>
                  </a:lnTo>
                  <a:lnTo>
                    <a:pt x="14694" y="2011134"/>
                  </a:lnTo>
                  <a:lnTo>
                    <a:pt x="21037" y="2070409"/>
                  </a:lnTo>
                  <a:lnTo>
                    <a:pt x="28465" y="2128925"/>
                  </a:lnTo>
                  <a:lnTo>
                    <a:pt x="36959" y="2186643"/>
                  </a:lnTo>
                  <a:lnTo>
                    <a:pt x="46498" y="2243525"/>
                  </a:lnTo>
                  <a:lnTo>
                    <a:pt x="57062" y="2299532"/>
                  </a:lnTo>
                  <a:lnTo>
                    <a:pt x="68630" y="2354626"/>
                  </a:lnTo>
                  <a:lnTo>
                    <a:pt x="81181" y="2408768"/>
                  </a:lnTo>
                  <a:lnTo>
                    <a:pt x="94694" y="2461919"/>
                  </a:lnTo>
                  <a:lnTo>
                    <a:pt x="109150" y="2514042"/>
                  </a:lnTo>
                  <a:lnTo>
                    <a:pt x="124527" y="2565098"/>
                  </a:lnTo>
                  <a:lnTo>
                    <a:pt x="140805" y="2615048"/>
                  </a:lnTo>
                  <a:lnTo>
                    <a:pt x="157963" y="2663853"/>
                  </a:lnTo>
                  <a:lnTo>
                    <a:pt x="175980" y="2711476"/>
                  </a:lnTo>
                  <a:lnTo>
                    <a:pt x="194837" y="2757877"/>
                  </a:lnTo>
                  <a:lnTo>
                    <a:pt x="214512" y="2803018"/>
                  </a:lnTo>
                  <a:lnTo>
                    <a:pt x="234985" y="2846861"/>
                  </a:lnTo>
                  <a:lnTo>
                    <a:pt x="256235" y="2889367"/>
                  </a:lnTo>
                  <a:lnTo>
                    <a:pt x="278242" y="2930497"/>
                  </a:lnTo>
                  <a:lnTo>
                    <a:pt x="300985" y="2970213"/>
                  </a:lnTo>
                  <a:lnTo>
                    <a:pt x="324443" y="3008477"/>
                  </a:lnTo>
                  <a:lnTo>
                    <a:pt x="348596" y="3045250"/>
                  </a:lnTo>
                  <a:lnTo>
                    <a:pt x="373423" y="3080493"/>
                  </a:lnTo>
                  <a:lnTo>
                    <a:pt x="398904" y="3114168"/>
                  </a:lnTo>
                  <a:lnTo>
                    <a:pt x="425017" y="3146237"/>
                  </a:lnTo>
                  <a:lnTo>
                    <a:pt x="451743" y="3176660"/>
                  </a:lnTo>
                  <a:lnTo>
                    <a:pt x="479061" y="3205400"/>
                  </a:lnTo>
                  <a:lnTo>
                    <a:pt x="506950" y="3232417"/>
                  </a:lnTo>
                  <a:lnTo>
                    <a:pt x="564358" y="3281132"/>
                  </a:lnTo>
                  <a:lnTo>
                    <a:pt x="623804" y="3322496"/>
                  </a:lnTo>
                  <a:lnTo>
                    <a:pt x="685122" y="3356200"/>
                  </a:lnTo>
                  <a:lnTo>
                    <a:pt x="748148" y="3381938"/>
                  </a:lnTo>
                  <a:lnTo>
                    <a:pt x="812716" y="3399400"/>
                  </a:lnTo>
                  <a:lnTo>
                    <a:pt x="878663" y="3408279"/>
                  </a:lnTo>
                  <a:lnTo>
                    <a:pt x="912101" y="3409403"/>
                  </a:lnTo>
                  <a:lnTo>
                    <a:pt x="5472620" y="3409403"/>
                  </a:lnTo>
                  <a:lnTo>
                    <a:pt x="5439178" y="3408279"/>
                  </a:lnTo>
                  <a:lnTo>
                    <a:pt x="5406039" y="3404932"/>
                  </a:lnTo>
                  <a:lnTo>
                    <a:pt x="5340754" y="3391723"/>
                  </a:lnTo>
                  <a:lnTo>
                    <a:pt x="5276931" y="3370084"/>
                  </a:lnTo>
                  <a:lnTo>
                    <a:pt x="5214735" y="3340325"/>
                  </a:lnTo>
                  <a:lnTo>
                    <a:pt x="5154329" y="3302752"/>
                  </a:lnTo>
                  <a:lnTo>
                    <a:pt x="5095879" y="3257674"/>
                  </a:lnTo>
                  <a:lnTo>
                    <a:pt x="5039549" y="3205400"/>
                  </a:lnTo>
                  <a:lnTo>
                    <a:pt x="5012231" y="3176660"/>
                  </a:lnTo>
                  <a:lnTo>
                    <a:pt x="4985505" y="3146237"/>
                  </a:lnTo>
                  <a:lnTo>
                    <a:pt x="4959391" y="3114168"/>
                  </a:lnTo>
                  <a:lnTo>
                    <a:pt x="4933910" y="3080493"/>
                  </a:lnTo>
                  <a:lnTo>
                    <a:pt x="4909083" y="3045250"/>
                  </a:lnTo>
                  <a:lnTo>
                    <a:pt x="4884931" y="3008477"/>
                  </a:lnTo>
                  <a:lnTo>
                    <a:pt x="4861473" y="2970213"/>
                  </a:lnTo>
                  <a:lnTo>
                    <a:pt x="4838731" y="2930497"/>
                  </a:lnTo>
                  <a:lnTo>
                    <a:pt x="4816725" y="2889367"/>
                  </a:lnTo>
                  <a:lnTo>
                    <a:pt x="4795475" y="2846861"/>
                  </a:lnTo>
                  <a:lnTo>
                    <a:pt x="4775003" y="2803018"/>
                  </a:lnTo>
                  <a:lnTo>
                    <a:pt x="4755329" y="2757877"/>
                  </a:lnTo>
                  <a:lnTo>
                    <a:pt x="4736473" y="2711476"/>
                  </a:lnTo>
                  <a:lnTo>
                    <a:pt x="4718456" y="2663853"/>
                  </a:lnTo>
                  <a:lnTo>
                    <a:pt x="4701299" y="2615048"/>
                  </a:lnTo>
                  <a:lnTo>
                    <a:pt x="4685022" y="2565098"/>
                  </a:lnTo>
                  <a:lnTo>
                    <a:pt x="4669646" y="2514042"/>
                  </a:lnTo>
                  <a:lnTo>
                    <a:pt x="4655192" y="2461919"/>
                  </a:lnTo>
                  <a:lnTo>
                    <a:pt x="4641679" y="2408768"/>
                  </a:lnTo>
                  <a:lnTo>
                    <a:pt x="4629130" y="2354626"/>
                  </a:lnTo>
                  <a:lnTo>
                    <a:pt x="4617563" y="2299532"/>
                  </a:lnTo>
                  <a:lnTo>
                    <a:pt x="4607000" y="2243525"/>
                  </a:lnTo>
                  <a:lnTo>
                    <a:pt x="4597462" y="2186643"/>
                  </a:lnTo>
                  <a:lnTo>
                    <a:pt x="4588969" y="2128925"/>
                  </a:lnTo>
                  <a:lnTo>
                    <a:pt x="4581541" y="2070409"/>
                  </a:lnTo>
                  <a:lnTo>
                    <a:pt x="4575199" y="2011134"/>
                  </a:lnTo>
                  <a:lnTo>
                    <a:pt x="4569965" y="1951139"/>
                  </a:lnTo>
                  <a:lnTo>
                    <a:pt x="4565857" y="1890461"/>
                  </a:lnTo>
                  <a:lnTo>
                    <a:pt x="4562898" y="1829140"/>
                  </a:lnTo>
                  <a:lnTo>
                    <a:pt x="4561107" y="1767213"/>
                  </a:lnTo>
                  <a:lnTo>
                    <a:pt x="4560506" y="1704721"/>
                  </a:lnTo>
                  <a:lnTo>
                    <a:pt x="4561107" y="1642227"/>
                  </a:lnTo>
                  <a:lnTo>
                    <a:pt x="4562898" y="1580301"/>
                  </a:lnTo>
                  <a:lnTo>
                    <a:pt x="4565857" y="1518979"/>
                  </a:lnTo>
                  <a:lnTo>
                    <a:pt x="4569965" y="1458301"/>
                  </a:lnTo>
                  <a:lnTo>
                    <a:pt x="4575199" y="1398305"/>
                  </a:lnTo>
                  <a:lnTo>
                    <a:pt x="4581541" y="1339030"/>
                  </a:lnTo>
                  <a:lnTo>
                    <a:pt x="4588969" y="1280514"/>
                  </a:lnTo>
                  <a:lnTo>
                    <a:pt x="4597462" y="1222795"/>
                  </a:lnTo>
                  <a:lnTo>
                    <a:pt x="4607000" y="1165912"/>
                  </a:lnTo>
                  <a:lnTo>
                    <a:pt x="4617563" y="1109904"/>
                  </a:lnTo>
                  <a:lnTo>
                    <a:pt x="4629130" y="1054810"/>
                  </a:lnTo>
                  <a:lnTo>
                    <a:pt x="4641679" y="1000667"/>
                  </a:lnTo>
                  <a:lnTo>
                    <a:pt x="4655192" y="947514"/>
                  </a:lnTo>
                  <a:lnTo>
                    <a:pt x="4669646" y="895390"/>
                  </a:lnTo>
                  <a:lnTo>
                    <a:pt x="4685022" y="844333"/>
                  </a:lnTo>
                  <a:lnTo>
                    <a:pt x="4701299" y="794382"/>
                  </a:lnTo>
                  <a:lnTo>
                    <a:pt x="4718456" y="745576"/>
                  </a:lnTo>
                  <a:lnTo>
                    <a:pt x="4736473" y="697952"/>
                  </a:lnTo>
                  <a:lnTo>
                    <a:pt x="4755329" y="651550"/>
                  </a:lnTo>
                  <a:lnTo>
                    <a:pt x="4775003" y="606407"/>
                  </a:lnTo>
                  <a:lnTo>
                    <a:pt x="4795475" y="562563"/>
                  </a:lnTo>
                  <a:lnTo>
                    <a:pt x="4816725" y="520056"/>
                  </a:lnTo>
                  <a:lnTo>
                    <a:pt x="4838731" y="478924"/>
                  </a:lnTo>
                  <a:lnTo>
                    <a:pt x="4861473" y="439207"/>
                  </a:lnTo>
                  <a:lnTo>
                    <a:pt x="4884931" y="400942"/>
                  </a:lnTo>
                  <a:lnTo>
                    <a:pt x="4909083" y="364168"/>
                  </a:lnTo>
                  <a:lnTo>
                    <a:pt x="4933910" y="328923"/>
                  </a:lnTo>
                  <a:lnTo>
                    <a:pt x="4959391" y="295247"/>
                  </a:lnTo>
                  <a:lnTo>
                    <a:pt x="4985505" y="263177"/>
                  </a:lnTo>
                  <a:lnTo>
                    <a:pt x="5012231" y="232753"/>
                  </a:lnTo>
                  <a:lnTo>
                    <a:pt x="5039549" y="204012"/>
                  </a:lnTo>
                  <a:lnTo>
                    <a:pt x="5067438" y="176993"/>
                  </a:lnTo>
                  <a:lnTo>
                    <a:pt x="5124849" y="128277"/>
                  </a:lnTo>
                  <a:lnTo>
                    <a:pt x="5184297" y="86911"/>
                  </a:lnTo>
                  <a:lnTo>
                    <a:pt x="5245619" y="53205"/>
                  </a:lnTo>
                  <a:lnTo>
                    <a:pt x="5308650" y="27466"/>
                  </a:lnTo>
                  <a:lnTo>
                    <a:pt x="5373224" y="10003"/>
                  </a:lnTo>
                  <a:lnTo>
                    <a:pt x="5439178" y="1124"/>
                  </a:lnTo>
                  <a:lnTo>
                    <a:pt x="5472620" y="0"/>
                  </a:lnTo>
                  <a:close/>
                </a:path>
              </a:pathLst>
            </a:custGeom>
            <a:solidFill>
              <a:srgbClr val="FFFFFF">
                <a:alpha val="76077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146405" y="826465"/>
            <a:ext cx="4539615" cy="392811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14604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solidFill>
                  <a:srgbClr val="001F5F"/>
                </a:solidFill>
                <a:latin typeface="Arial"/>
                <a:cs typeface="Arial"/>
              </a:rPr>
              <a:t>Please</a:t>
            </a:r>
            <a:r>
              <a:rPr dirty="0" sz="1600" spc="-6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001F5F"/>
                </a:solidFill>
                <a:latin typeface="Arial"/>
                <a:cs typeface="Arial"/>
              </a:rPr>
              <a:t>follow,</a:t>
            </a:r>
            <a:r>
              <a:rPr dirty="0" sz="1600" spc="-5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1F5F"/>
                </a:solidFill>
                <a:latin typeface="Arial"/>
                <a:cs typeface="Arial"/>
              </a:rPr>
              <a:t>share</a:t>
            </a:r>
            <a:r>
              <a:rPr dirty="0" sz="1600" spc="-4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1F5F"/>
                </a:solidFill>
                <a:latin typeface="Arial"/>
                <a:cs typeface="Arial"/>
              </a:rPr>
              <a:t>and</a:t>
            </a:r>
            <a:r>
              <a:rPr dirty="0" sz="1600" spc="-5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1F5F"/>
                </a:solidFill>
                <a:latin typeface="Arial"/>
                <a:cs typeface="Arial"/>
              </a:rPr>
              <a:t>retweet</a:t>
            </a:r>
            <a:r>
              <a:rPr dirty="0" sz="1600" spc="-2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1F5F"/>
                </a:solidFill>
                <a:latin typeface="Arial"/>
                <a:cs typeface="Arial"/>
              </a:rPr>
              <a:t>relevant</a:t>
            </a:r>
            <a:r>
              <a:rPr dirty="0" sz="1600" spc="-4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1F5F"/>
                </a:solidFill>
                <a:latin typeface="Arial"/>
                <a:cs typeface="Arial"/>
              </a:rPr>
              <a:t>work</a:t>
            </a:r>
            <a:r>
              <a:rPr dirty="0" sz="1600" spc="-3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001F5F"/>
                </a:solidFill>
                <a:latin typeface="Arial"/>
                <a:cs typeface="Arial"/>
              </a:rPr>
              <a:t>so </a:t>
            </a:r>
            <a:r>
              <a:rPr dirty="0" sz="1600">
                <a:solidFill>
                  <a:srgbClr val="001F5F"/>
                </a:solidFill>
                <a:latin typeface="Arial"/>
                <a:cs typeface="Arial"/>
              </a:rPr>
              <a:t>that</a:t>
            </a:r>
            <a:r>
              <a:rPr dirty="0" sz="1600" spc="-2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1F5F"/>
                </a:solidFill>
                <a:latin typeface="Arial"/>
                <a:cs typeface="Arial"/>
              </a:rPr>
              <a:t>we</a:t>
            </a:r>
            <a:r>
              <a:rPr dirty="0" sz="1600" spc="-1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1F5F"/>
                </a:solidFill>
                <a:latin typeface="Arial"/>
                <a:cs typeface="Arial"/>
              </a:rPr>
              <a:t>can</a:t>
            </a:r>
            <a:r>
              <a:rPr dirty="0" sz="1600" spc="-3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1F5F"/>
                </a:solidFill>
                <a:latin typeface="Arial"/>
                <a:cs typeface="Arial"/>
              </a:rPr>
              <a:t>continue</a:t>
            </a:r>
            <a:r>
              <a:rPr dirty="0" sz="1600" spc="-4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1F5F"/>
                </a:solidFill>
                <a:latin typeface="Arial"/>
                <a:cs typeface="Arial"/>
              </a:rPr>
              <a:t>to</a:t>
            </a:r>
            <a:r>
              <a:rPr dirty="0" sz="1600" spc="-2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1F5F"/>
                </a:solidFill>
                <a:latin typeface="Arial"/>
                <a:cs typeface="Arial"/>
              </a:rPr>
              <a:t>share</a:t>
            </a:r>
            <a:r>
              <a:rPr dirty="0" sz="1600" spc="-2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1F5F"/>
                </a:solidFill>
                <a:latin typeface="Arial"/>
                <a:cs typeface="Arial"/>
              </a:rPr>
              <a:t>good</a:t>
            </a:r>
            <a:r>
              <a:rPr dirty="0" sz="1600" spc="-2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001F5F"/>
                </a:solidFill>
                <a:latin typeface="Arial"/>
                <a:cs typeface="Arial"/>
              </a:rPr>
              <a:t>practice </a:t>
            </a:r>
            <a:r>
              <a:rPr dirty="0" sz="1600">
                <a:solidFill>
                  <a:srgbClr val="001F5F"/>
                </a:solidFill>
                <a:latin typeface="Arial"/>
                <a:cs typeface="Arial"/>
              </a:rPr>
              <a:t>across</a:t>
            </a:r>
            <a:r>
              <a:rPr dirty="0" sz="1600" spc="-3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dirty="0" sz="1600" spc="-2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1F5F"/>
                </a:solidFill>
                <a:latin typeface="Arial"/>
                <a:cs typeface="Arial"/>
              </a:rPr>
              <a:t>region</a:t>
            </a:r>
            <a:r>
              <a:rPr dirty="0" sz="1600" spc="-3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1F5F"/>
                </a:solidFill>
                <a:latin typeface="Arial"/>
                <a:cs typeface="Arial"/>
              </a:rPr>
              <a:t>at</a:t>
            </a:r>
            <a:r>
              <a:rPr dirty="0" sz="1600" spc="-2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dirty="0" sz="1600" spc="-2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1F5F"/>
                </a:solidFill>
                <a:latin typeface="Arial"/>
                <a:cs typeface="Arial"/>
              </a:rPr>
              <a:t>child</a:t>
            </a:r>
            <a:r>
              <a:rPr dirty="0" sz="1600" spc="-4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1F5F"/>
                </a:solidFill>
                <a:latin typeface="Arial"/>
                <a:cs typeface="Arial"/>
              </a:rPr>
              <a:t>health</a:t>
            </a:r>
            <a:r>
              <a:rPr dirty="0" sz="1600" spc="-3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1F5F"/>
                </a:solidFill>
                <a:latin typeface="Arial"/>
                <a:cs typeface="Arial"/>
              </a:rPr>
              <a:t>and</a:t>
            </a:r>
            <a:r>
              <a:rPr dirty="0" sz="1600" spc="-3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001F5F"/>
                </a:solidFill>
                <a:latin typeface="Arial"/>
                <a:cs typeface="Arial"/>
              </a:rPr>
              <a:t>wellbeing </a:t>
            </a:r>
            <a:r>
              <a:rPr dirty="0" sz="1600">
                <a:solidFill>
                  <a:srgbClr val="001F5F"/>
                </a:solidFill>
                <a:latin typeface="Arial"/>
                <a:cs typeface="Arial"/>
              </a:rPr>
              <a:t>network</a:t>
            </a:r>
            <a:r>
              <a:rPr dirty="0" sz="1600" spc="-3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1F5F"/>
                </a:solidFill>
                <a:latin typeface="Arial"/>
                <a:cs typeface="Arial"/>
              </a:rPr>
              <a:t>handle</a:t>
            </a:r>
            <a:r>
              <a:rPr dirty="0" sz="1600" spc="-4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7E7E7E"/>
                </a:solidFill>
                <a:latin typeface="Arial"/>
                <a:cs typeface="Arial"/>
              </a:rPr>
              <a:t>@NorthNetChild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5"/>
              </a:spcBef>
            </a:pPr>
            <a:endParaRPr sz="1600">
              <a:latin typeface="Arial"/>
              <a:cs typeface="Arial"/>
            </a:endParaRPr>
          </a:p>
          <a:p>
            <a:pPr marL="12700" marR="250190">
              <a:lnSpc>
                <a:spcPct val="100000"/>
              </a:lnSpc>
            </a:pPr>
            <a:r>
              <a:rPr dirty="0" sz="1600">
                <a:solidFill>
                  <a:srgbClr val="001F5F"/>
                </a:solidFill>
                <a:latin typeface="Arial"/>
                <a:cs typeface="Arial"/>
              </a:rPr>
              <a:t>Visit</a:t>
            </a:r>
            <a:r>
              <a:rPr dirty="0" sz="1600" spc="-6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1F5F"/>
                </a:solidFill>
                <a:latin typeface="Arial"/>
                <a:cs typeface="Arial"/>
              </a:rPr>
              <a:t>our</a:t>
            </a:r>
            <a:r>
              <a:rPr dirty="0" sz="1600" spc="-3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1F5F"/>
                </a:solidFill>
                <a:latin typeface="Arial"/>
                <a:cs typeface="Arial"/>
              </a:rPr>
              <a:t>website</a:t>
            </a:r>
            <a:r>
              <a:rPr dirty="0" sz="1600" spc="-1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600" spc="-50">
                <a:solidFill>
                  <a:srgbClr val="001F5F"/>
                </a:solidFill>
                <a:latin typeface="Arial"/>
                <a:cs typeface="Arial"/>
              </a:rPr>
              <a:t>- </a:t>
            </a:r>
            <a:r>
              <a:rPr dirty="0" u="sng" sz="1600" spc="-2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https://nhsjoinourjourney.org.uk/what-</a:t>
            </a:r>
            <a:r>
              <a:rPr dirty="0" u="sng" sz="16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we-</a:t>
            </a:r>
            <a:r>
              <a:rPr dirty="0" u="sng" sz="1600" spc="-2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are-</a:t>
            </a:r>
            <a:r>
              <a:rPr dirty="0" sz="1600" spc="-2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u="sng" sz="16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doing/priorities/optimising-health-services/child-</a:t>
            </a:r>
            <a:r>
              <a:rPr dirty="0" sz="1600" spc="-1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u="sng" sz="16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health-and-wellbeing-network/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5"/>
              </a:spcBef>
            </a:pPr>
            <a:endParaRPr sz="16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dirty="0" sz="1600">
                <a:solidFill>
                  <a:srgbClr val="001F5F"/>
                </a:solidFill>
                <a:latin typeface="Arial"/>
                <a:cs typeface="Arial"/>
              </a:rPr>
              <a:t>Please</a:t>
            </a:r>
            <a:r>
              <a:rPr dirty="0" sz="1600" spc="-5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1F5F"/>
                </a:solidFill>
                <a:latin typeface="Arial"/>
                <a:cs typeface="Arial"/>
              </a:rPr>
              <a:t>encourage</a:t>
            </a:r>
            <a:r>
              <a:rPr dirty="0" sz="1600" spc="-4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1F5F"/>
                </a:solidFill>
                <a:latin typeface="Arial"/>
                <a:cs typeface="Arial"/>
              </a:rPr>
              <a:t>colleagues</a:t>
            </a:r>
            <a:r>
              <a:rPr dirty="0" sz="1600" spc="-6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1F5F"/>
                </a:solidFill>
                <a:latin typeface="Arial"/>
                <a:cs typeface="Arial"/>
              </a:rPr>
              <a:t>from</a:t>
            </a:r>
            <a:r>
              <a:rPr dirty="0" sz="1600" spc="-1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1F5F"/>
                </a:solidFill>
                <a:latin typeface="Arial"/>
                <a:cs typeface="Arial"/>
              </a:rPr>
              <a:t>all</a:t>
            </a:r>
            <a:r>
              <a:rPr dirty="0" sz="1600" spc="-6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1F5F"/>
                </a:solidFill>
                <a:latin typeface="Arial"/>
                <a:cs typeface="Arial"/>
              </a:rPr>
              <a:t>areas</a:t>
            </a:r>
            <a:r>
              <a:rPr dirty="0" sz="1600" spc="-3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1F5F"/>
                </a:solidFill>
                <a:latin typeface="Arial"/>
                <a:cs typeface="Arial"/>
              </a:rPr>
              <a:t>of</a:t>
            </a:r>
            <a:r>
              <a:rPr dirty="0" sz="1600" spc="-3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001F5F"/>
                </a:solidFill>
                <a:latin typeface="Arial"/>
                <a:cs typeface="Arial"/>
              </a:rPr>
              <a:t>the </a:t>
            </a:r>
            <a:r>
              <a:rPr dirty="0" sz="1600">
                <a:solidFill>
                  <a:srgbClr val="001F5F"/>
                </a:solidFill>
                <a:latin typeface="Arial"/>
                <a:cs typeface="Arial"/>
              </a:rPr>
              <a:t>child</a:t>
            </a:r>
            <a:r>
              <a:rPr dirty="0" sz="1600" spc="-6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1F5F"/>
                </a:solidFill>
                <a:latin typeface="Arial"/>
                <a:cs typeface="Arial"/>
              </a:rPr>
              <a:t>health</a:t>
            </a:r>
            <a:r>
              <a:rPr dirty="0" sz="1600" spc="-4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1F5F"/>
                </a:solidFill>
                <a:latin typeface="Arial"/>
                <a:cs typeface="Arial"/>
              </a:rPr>
              <a:t>and</a:t>
            </a:r>
            <a:r>
              <a:rPr dirty="0" sz="1600" spc="-2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1F5F"/>
                </a:solidFill>
                <a:latin typeface="Arial"/>
                <a:cs typeface="Arial"/>
              </a:rPr>
              <a:t>Wellbeing</a:t>
            </a:r>
            <a:r>
              <a:rPr dirty="0" sz="1600" spc="-7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1F5F"/>
                </a:solidFill>
                <a:latin typeface="Arial"/>
                <a:cs typeface="Arial"/>
              </a:rPr>
              <a:t>Network</a:t>
            </a:r>
            <a:r>
              <a:rPr dirty="0" sz="1600" spc="-2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1F5F"/>
                </a:solidFill>
                <a:latin typeface="Arial"/>
                <a:cs typeface="Arial"/>
              </a:rPr>
              <a:t>to</a:t>
            </a:r>
            <a:r>
              <a:rPr dirty="0" sz="1600" spc="-2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001F5F"/>
                </a:solidFill>
                <a:latin typeface="Arial"/>
                <a:cs typeface="Arial"/>
              </a:rPr>
              <a:t>register</a:t>
            </a:r>
            <a:r>
              <a:rPr dirty="0" sz="1600" spc="50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1F5F"/>
                </a:solidFill>
                <a:latin typeface="Arial"/>
                <a:cs typeface="Arial"/>
              </a:rPr>
              <a:t>with</a:t>
            </a:r>
            <a:r>
              <a:rPr dirty="0" sz="1600" spc="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u="sng" sz="16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5"/>
              </a:rPr>
              <a:t>england.northernchildnetwork@nhs.net</a:t>
            </a:r>
            <a:r>
              <a:rPr dirty="0" sz="1600" spc="35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001F5F"/>
                </a:solidFill>
                <a:latin typeface="Arial"/>
                <a:cs typeface="Arial"/>
              </a:rPr>
              <a:t>so </a:t>
            </a:r>
            <a:r>
              <a:rPr dirty="0" sz="1600">
                <a:solidFill>
                  <a:srgbClr val="001F5F"/>
                </a:solidFill>
                <a:latin typeface="Arial"/>
                <a:cs typeface="Arial"/>
              </a:rPr>
              <a:t>they</a:t>
            </a:r>
            <a:r>
              <a:rPr dirty="0" sz="1600" spc="-1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1F5F"/>
                </a:solidFill>
                <a:latin typeface="Arial"/>
                <a:cs typeface="Arial"/>
              </a:rPr>
              <a:t>are</a:t>
            </a:r>
            <a:r>
              <a:rPr dirty="0" sz="1600" spc="-2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1F5F"/>
                </a:solidFill>
                <a:latin typeface="Arial"/>
                <a:cs typeface="Arial"/>
              </a:rPr>
              <a:t>included</a:t>
            </a:r>
            <a:r>
              <a:rPr dirty="0" sz="1600" spc="-5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1F5F"/>
                </a:solidFill>
                <a:latin typeface="Arial"/>
                <a:cs typeface="Arial"/>
              </a:rPr>
              <a:t>in</a:t>
            </a:r>
            <a:r>
              <a:rPr dirty="0" sz="1600" spc="-2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1F5F"/>
                </a:solidFill>
                <a:latin typeface="Arial"/>
                <a:cs typeface="Arial"/>
              </a:rPr>
              <a:t>our</a:t>
            </a:r>
            <a:r>
              <a:rPr dirty="0" sz="1600" spc="-2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1F5F"/>
                </a:solidFill>
                <a:latin typeface="Arial"/>
                <a:cs typeface="Arial"/>
              </a:rPr>
              <a:t>communications</a:t>
            </a:r>
            <a:r>
              <a:rPr dirty="0" sz="1600" spc="-3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1F5F"/>
                </a:solidFill>
                <a:latin typeface="Arial"/>
                <a:cs typeface="Arial"/>
              </a:rPr>
              <a:t>and</a:t>
            </a:r>
            <a:r>
              <a:rPr dirty="0" sz="1600" spc="-2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600" spc="-20">
                <a:solidFill>
                  <a:srgbClr val="001F5F"/>
                </a:solidFill>
                <a:latin typeface="Arial"/>
                <a:cs typeface="Arial"/>
              </a:rPr>
              <a:t>feed </a:t>
            </a:r>
            <a:r>
              <a:rPr dirty="0" sz="1600">
                <a:solidFill>
                  <a:srgbClr val="001F5F"/>
                </a:solidFill>
                <a:latin typeface="Arial"/>
                <a:cs typeface="Arial"/>
              </a:rPr>
              <a:t>into</a:t>
            </a:r>
            <a:r>
              <a:rPr dirty="0" sz="1600" spc="-4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dirty="0" sz="1600" spc="-3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1F5F"/>
                </a:solidFill>
                <a:latin typeface="Arial"/>
                <a:cs typeface="Arial"/>
              </a:rPr>
              <a:t>workplan</a:t>
            </a:r>
            <a:r>
              <a:rPr dirty="0" sz="1600" spc="-3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1F5F"/>
                </a:solidFill>
                <a:latin typeface="Arial"/>
                <a:cs typeface="Arial"/>
              </a:rPr>
              <a:t>projects</a:t>
            </a:r>
            <a:r>
              <a:rPr dirty="0" sz="1600" spc="-3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1F5F"/>
                </a:solidFill>
                <a:latin typeface="Arial"/>
                <a:cs typeface="Arial"/>
              </a:rPr>
              <a:t>that</a:t>
            </a:r>
            <a:r>
              <a:rPr dirty="0" sz="1600" spc="-3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1F5F"/>
                </a:solidFill>
                <a:latin typeface="Arial"/>
                <a:cs typeface="Arial"/>
              </a:rPr>
              <a:t>they</a:t>
            </a:r>
            <a:r>
              <a:rPr dirty="0" sz="1600" spc="-2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1F5F"/>
                </a:solidFill>
                <a:latin typeface="Arial"/>
                <a:cs typeface="Arial"/>
              </a:rPr>
              <a:t>are</a:t>
            </a:r>
            <a:r>
              <a:rPr dirty="0" sz="1600" spc="-3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001F5F"/>
                </a:solidFill>
                <a:latin typeface="Arial"/>
                <a:cs typeface="Arial"/>
              </a:rPr>
              <a:t>interested </a:t>
            </a:r>
            <a:r>
              <a:rPr dirty="0" sz="1600" spc="-25">
                <a:solidFill>
                  <a:srgbClr val="001F5F"/>
                </a:solidFill>
                <a:latin typeface="Arial"/>
                <a:cs typeface="Arial"/>
              </a:rPr>
              <a:t>in.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537461" y="266827"/>
            <a:ext cx="4135754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/>
              <a:t>Thank</a:t>
            </a:r>
            <a:r>
              <a:rPr dirty="0" sz="2400" spc="-25"/>
              <a:t> </a:t>
            </a:r>
            <a:r>
              <a:rPr dirty="0" sz="2400"/>
              <a:t>you</a:t>
            </a:r>
            <a:r>
              <a:rPr dirty="0" sz="2400" spc="-15"/>
              <a:t> </a:t>
            </a:r>
            <a:r>
              <a:rPr dirty="0" sz="2400"/>
              <a:t>and</a:t>
            </a:r>
            <a:r>
              <a:rPr dirty="0" sz="2400" spc="-30"/>
              <a:t> </a:t>
            </a:r>
            <a:r>
              <a:rPr dirty="0" sz="2400"/>
              <a:t>stay</a:t>
            </a:r>
            <a:r>
              <a:rPr dirty="0" sz="2400" spc="-30"/>
              <a:t> </a:t>
            </a:r>
            <a:r>
              <a:rPr dirty="0" sz="2400"/>
              <a:t>in</a:t>
            </a:r>
            <a:r>
              <a:rPr dirty="0" sz="2400" spc="-40"/>
              <a:t> </a:t>
            </a:r>
            <a:r>
              <a:rPr dirty="0" sz="2400" spc="-10"/>
              <a:t>touch</a:t>
            </a:r>
            <a:endParaRPr sz="2400"/>
          </a:p>
        </p:txBody>
      </p:sp>
      <p:pic>
        <p:nvPicPr>
          <p:cNvPr id="8" name="object 8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82118" rIns="0" bIns="0" rtlCol="0" vert="horz">
            <a:spAutoFit/>
          </a:bodyPr>
          <a:lstStyle/>
          <a:p>
            <a:pPr marL="948055">
              <a:lnSpc>
                <a:spcPct val="100000"/>
              </a:lnSpc>
              <a:spcBef>
                <a:spcPts val="95"/>
              </a:spcBef>
            </a:pPr>
            <a:r>
              <a:rPr dirty="0"/>
              <a:t>Child</a:t>
            </a:r>
            <a:r>
              <a:rPr dirty="0" spc="-50"/>
              <a:t> </a:t>
            </a:r>
            <a:r>
              <a:rPr dirty="0"/>
              <a:t>Health</a:t>
            </a:r>
            <a:r>
              <a:rPr dirty="0" spc="-30"/>
              <a:t> </a:t>
            </a:r>
            <a:r>
              <a:rPr dirty="0"/>
              <a:t>and</a:t>
            </a:r>
            <a:r>
              <a:rPr dirty="0" spc="-45"/>
              <a:t> </a:t>
            </a:r>
            <a:r>
              <a:rPr dirty="0"/>
              <a:t>Well</a:t>
            </a:r>
            <a:r>
              <a:rPr dirty="0" spc="-55"/>
              <a:t> </a:t>
            </a:r>
            <a:r>
              <a:rPr dirty="0"/>
              <a:t>Being</a:t>
            </a:r>
            <a:r>
              <a:rPr dirty="0" spc="-45"/>
              <a:t> </a:t>
            </a:r>
            <a:r>
              <a:rPr dirty="0"/>
              <a:t>Network</a:t>
            </a:r>
            <a:r>
              <a:rPr dirty="0" spc="-55"/>
              <a:t> </a:t>
            </a:r>
            <a:r>
              <a:rPr dirty="0" spc="-20"/>
              <a:t>NENC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5618" y="626935"/>
            <a:ext cx="6912736" cy="3928999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82118" rIns="0" bIns="0" rtlCol="0" vert="horz">
            <a:spAutoFit/>
          </a:bodyPr>
          <a:lstStyle/>
          <a:p>
            <a:pPr marL="948055">
              <a:lnSpc>
                <a:spcPct val="100000"/>
              </a:lnSpc>
              <a:spcBef>
                <a:spcPts val="95"/>
              </a:spcBef>
            </a:pPr>
            <a:r>
              <a:rPr dirty="0"/>
              <a:t>Child</a:t>
            </a:r>
            <a:r>
              <a:rPr dirty="0" spc="-50"/>
              <a:t> </a:t>
            </a:r>
            <a:r>
              <a:rPr dirty="0"/>
              <a:t>Health</a:t>
            </a:r>
            <a:r>
              <a:rPr dirty="0" spc="-30"/>
              <a:t> </a:t>
            </a:r>
            <a:r>
              <a:rPr dirty="0"/>
              <a:t>and</a:t>
            </a:r>
            <a:r>
              <a:rPr dirty="0" spc="-45"/>
              <a:t> </a:t>
            </a:r>
            <a:r>
              <a:rPr dirty="0"/>
              <a:t>Well</a:t>
            </a:r>
            <a:r>
              <a:rPr dirty="0" spc="-55"/>
              <a:t> </a:t>
            </a:r>
            <a:r>
              <a:rPr dirty="0"/>
              <a:t>Being</a:t>
            </a:r>
            <a:r>
              <a:rPr dirty="0" spc="-45"/>
              <a:t> </a:t>
            </a:r>
            <a:r>
              <a:rPr dirty="0"/>
              <a:t>Network</a:t>
            </a:r>
            <a:r>
              <a:rPr dirty="0" spc="-55"/>
              <a:t> </a:t>
            </a:r>
            <a:r>
              <a:rPr dirty="0" spc="-20"/>
              <a:t>NENC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5301" y="767130"/>
            <a:ext cx="6913372" cy="3609213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21765" y="225679"/>
            <a:ext cx="1050290" cy="3606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0"/>
              <a:t>Asthma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1032763" y="1024508"/>
            <a:ext cx="6798309" cy="30137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5"/>
              </a:spcBef>
              <a:buChar char="•"/>
              <a:tabLst>
                <a:tab pos="354965" algn="l"/>
              </a:tabLst>
            </a:pPr>
            <a:r>
              <a:rPr dirty="0" sz="2000">
                <a:solidFill>
                  <a:srgbClr val="1D1D1B"/>
                </a:solidFill>
                <a:latin typeface="Arial"/>
                <a:cs typeface="Arial"/>
              </a:rPr>
              <a:t>5.4</a:t>
            </a:r>
            <a:r>
              <a:rPr dirty="0" sz="2000" spc="-65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1D1D1B"/>
                </a:solidFill>
                <a:latin typeface="Arial"/>
                <a:cs typeface="Arial"/>
              </a:rPr>
              <a:t>million</a:t>
            </a:r>
            <a:r>
              <a:rPr dirty="0" sz="2000" spc="-25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1D1D1B"/>
                </a:solidFill>
                <a:latin typeface="Arial"/>
                <a:cs typeface="Arial"/>
              </a:rPr>
              <a:t>people</a:t>
            </a:r>
            <a:r>
              <a:rPr dirty="0" sz="2000" spc="-45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1D1D1B"/>
                </a:solidFill>
                <a:latin typeface="Arial"/>
                <a:cs typeface="Arial"/>
              </a:rPr>
              <a:t>who</a:t>
            </a:r>
            <a:r>
              <a:rPr dirty="0" sz="2000" spc="-4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1D1D1B"/>
                </a:solidFill>
                <a:latin typeface="Arial"/>
                <a:cs typeface="Arial"/>
              </a:rPr>
              <a:t>suffer</a:t>
            </a:r>
            <a:r>
              <a:rPr dirty="0" sz="2000" spc="-65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1D1D1B"/>
                </a:solidFill>
                <a:latin typeface="Arial"/>
                <a:cs typeface="Arial"/>
              </a:rPr>
              <a:t>from</a:t>
            </a:r>
            <a:r>
              <a:rPr dirty="0" sz="2000" spc="-135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1D1D1B"/>
                </a:solidFill>
                <a:latin typeface="Arial"/>
                <a:cs typeface="Arial"/>
              </a:rPr>
              <a:t>Asthma</a:t>
            </a:r>
            <a:r>
              <a:rPr dirty="0" sz="2000" spc="-45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1D1D1B"/>
                </a:solidFill>
                <a:latin typeface="Arial"/>
                <a:cs typeface="Arial"/>
              </a:rPr>
              <a:t>in</a:t>
            </a:r>
            <a:r>
              <a:rPr dirty="0" sz="2000" spc="-3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1D1D1B"/>
                </a:solidFill>
                <a:latin typeface="Arial"/>
                <a:cs typeface="Arial"/>
              </a:rPr>
              <a:t>the</a:t>
            </a:r>
            <a:r>
              <a:rPr dirty="0" sz="2000" spc="-4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2000" spc="-25">
                <a:solidFill>
                  <a:srgbClr val="1D1D1B"/>
                </a:solidFill>
                <a:latin typeface="Arial"/>
                <a:cs typeface="Arial"/>
              </a:rPr>
              <a:t>UK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5"/>
              </a:spcBef>
              <a:buClr>
                <a:srgbClr val="1D1D1B"/>
              </a:buClr>
              <a:buFont typeface="Arial"/>
              <a:buChar char="•"/>
            </a:pPr>
            <a:endParaRPr sz="20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5"/>
              </a:spcBef>
              <a:buChar char="•"/>
              <a:tabLst>
                <a:tab pos="354965" algn="l"/>
              </a:tabLst>
            </a:pPr>
            <a:r>
              <a:rPr dirty="0" sz="2000">
                <a:solidFill>
                  <a:srgbClr val="1D1D1B"/>
                </a:solidFill>
                <a:latin typeface="Arial"/>
                <a:cs typeface="Arial"/>
              </a:rPr>
              <a:t>1.1</a:t>
            </a:r>
            <a:r>
              <a:rPr dirty="0" sz="2000" spc="-65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1D1D1B"/>
                </a:solidFill>
                <a:latin typeface="Arial"/>
                <a:cs typeface="Arial"/>
              </a:rPr>
              <a:t>million</a:t>
            </a:r>
            <a:r>
              <a:rPr dirty="0" sz="2000" spc="-45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1D1D1B"/>
                </a:solidFill>
                <a:latin typeface="Arial"/>
                <a:cs typeface="Arial"/>
              </a:rPr>
              <a:t>children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0"/>
              </a:spcBef>
              <a:buClr>
                <a:srgbClr val="1D1D1B"/>
              </a:buClr>
              <a:buFont typeface="Arial"/>
              <a:buChar char="•"/>
            </a:pPr>
            <a:endParaRPr sz="20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Char char="•"/>
              <a:tabLst>
                <a:tab pos="354965" algn="l"/>
              </a:tabLst>
            </a:pPr>
            <a:r>
              <a:rPr dirty="0" sz="2000">
                <a:solidFill>
                  <a:srgbClr val="1D1D1B"/>
                </a:solidFill>
                <a:latin typeface="Arial"/>
                <a:cs typeface="Arial"/>
              </a:rPr>
              <a:t>Common</a:t>
            </a:r>
            <a:r>
              <a:rPr dirty="0" sz="2000" spc="-6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1D1D1B"/>
                </a:solidFill>
                <a:latin typeface="Arial"/>
                <a:cs typeface="Arial"/>
              </a:rPr>
              <a:t>chronic</a:t>
            </a:r>
            <a:r>
              <a:rPr dirty="0" sz="2000" spc="-7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1D1D1B"/>
                </a:solidFill>
                <a:latin typeface="Arial"/>
                <a:cs typeface="Arial"/>
              </a:rPr>
              <a:t>disease</a:t>
            </a:r>
            <a:r>
              <a:rPr dirty="0" sz="2000" spc="-6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1D1D1B"/>
                </a:solidFill>
                <a:latin typeface="Arial"/>
                <a:cs typeface="Arial"/>
              </a:rPr>
              <a:t>in</a:t>
            </a:r>
            <a:r>
              <a:rPr dirty="0" sz="2000" spc="-3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1D1D1B"/>
                </a:solidFill>
                <a:latin typeface="Arial"/>
                <a:cs typeface="Arial"/>
              </a:rPr>
              <a:t>children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80"/>
              </a:spcBef>
              <a:buClr>
                <a:srgbClr val="1D1D1B"/>
              </a:buClr>
              <a:buFont typeface="Arial"/>
              <a:buChar char="•"/>
            </a:pPr>
            <a:endParaRPr sz="2000">
              <a:latin typeface="Arial"/>
              <a:cs typeface="Arial"/>
            </a:endParaRPr>
          </a:p>
          <a:p>
            <a:pPr marL="355600" marR="5080" indent="-342900">
              <a:lnSpc>
                <a:spcPct val="80000"/>
              </a:lnSpc>
              <a:buChar char="•"/>
              <a:tabLst>
                <a:tab pos="355600" algn="l"/>
              </a:tabLst>
            </a:pPr>
            <a:r>
              <a:rPr dirty="0" sz="2000">
                <a:solidFill>
                  <a:srgbClr val="1D1D1B"/>
                </a:solidFill>
                <a:latin typeface="Arial"/>
                <a:cs typeface="Arial"/>
              </a:rPr>
              <a:t>Outcomes</a:t>
            </a:r>
            <a:r>
              <a:rPr dirty="0" sz="2000" spc="-55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1D1D1B"/>
                </a:solidFill>
                <a:latin typeface="Arial"/>
                <a:cs typeface="Arial"/>
              </a:rPr>
              <a:t>for</a:t>
            </a:r>
            <a:r>
              <a:rPr dirty="0" sz="2000" spc="-3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1D1D1B"/>
                </a:solidFill>
                <a:latin typeface="Arial"/>
                <a:cs typeface="Arial"/>
              </a:rPr>
              <a:t>children</a:t>
            </a:r>
            <a:r>
              <a:rPr dirty="0" sz="2000" spc="-4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1D1D1B"/>
                </a:solidFill>
                <a:latin typeface="Arial"/>
                <a:cs typeface="Arial"/>
              </a:rPr>
              <a:t>in</a:t>
            </a:r>
            <a:r>
              <a:rPr dirty="0" sz="2000" spc="-15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1D1D1B"/>
                </a:solidFill>
                <a:latin typeface="Arial"/>
                <a:cs typeface="Arial"/>
              </a:rPr>
              <a:t>the</a:t>
            </a:r>
            <a:r>
              <a:rPr dirty="0" sz="2000" spc="-35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1D1D1B"/>
                </a:solidFill>
                <a:latin typeface="Arial"/>
                <a:cs typeface="Arial"/>
              </a:rPr>
              <a:t>UK</a:t>
            </a:r>
            <a:r>
              <a:rPr dirty="0" sz="2000" spc="-2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1D1D1B"/>
                </a:solidFill>
                <a:latin typeface="Arial"/>
                <a:cs typeface="Arial"/>
              </a:rPr>
              <a:t>amongst</a:t>
            </a:r>
            <a:r>
              <a:rPr dirty="0" sz="2000" spc="-4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1D1D1B"/>
                </a:solidFill>
                <a:latin typeface="Arial"/>
                <a:cs typeface="Arial"/>
              </a:rPr>
              <a:t>the</a:t>
            </a:r>
            <a:r>
              <a:rPr dirty="0" sz="2000" spc="-35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1D1D1B"/>
                </a:solidFill>
                <a:latin typeface="Arial"/>
                <a:cs typeface="Arial"/>
              </a:rPr>
              <a:t>worst</a:t>
            </a:r>
            <a:r>
              <a:rPr dirty="0" sz="2000" spc="-5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1D1D1B"/>
                </a:solidFill>
                <a:latin typeface="Arial"/>
                <a:cs typeface="Arial"/>
              </a:rPr>
              <a:t>in</a:t>
            </a:r>
            <a:r>
              <a:rPr dirty="0" sz="2000" spc="-15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2000" spc="-25">
                <a:solidFill>
                  <a:srgbClr val="1D1D1B"/>
                </a:solidFill>
                <a:latin typeface="Arial"/>
                <a:cs typeface="Arial"/>
              </a:rPr>
              <a:t>the </a:t>
            </a:r>
            <a:r>
              <a:rPr dirty="0" sz="2000" spc="-20">
                <a:solidFill>
                  <a:srgbClr val="1D1D1B"/>
                </a:solidFill>
                <a:latin typeface="Arial"/>
                <a:cs typeface="Arial"/>
              </a:rPr>
              <a:t>West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0"/>
              </a:spcBef>
              <a:buClr>
                <a:srgbClr val="1D1D1B"/>
              </a:buClr>
              <a:buFont typeface="Arial"/>
              <a:buChar char="•"/>
            </a:pPr>
            <a:endParaRPr sz="20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5"/>
              </a:spcBef>
              <a:buChar char="•"/>
              <a:tabLst>
                <a:tab pos="354965" algn="l"/>
              </a:tabLst>
            </a:pPr>
            <a:r>
              <a:rPr dirty="0" sz="2000">
                <a:solidFill>
                  <a:srgbClr val="1D1D1B"/>
                </a:solidFill>
                <a:latin typeface="Arial"/>
                <a:cs typeface="Arial"/>
              </a:rPr>
              <a:t>Outcomes</a:t>
            </a:r>
            <a:r>
              <a:rPr dirty="0" sz="2000" spc="-65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1D1D1B"/>
                </a:solidFill>
                <a:latin typeface="Arial"/>
                <a:cs typeface="Arial"/>
              </a:rPr>
              <a:t>even</a:t>
            </a:r>
            <a:r>
              <a:rPr dirty="0" sz="2000" spc="-4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1D1D1B"/>
                </a:solidFill>
                <a:latin typeface="Arial"/>
                <a:cs typeface="Arial"/>
              </a:rPr>
              <a:t>worse</a:t>
            </a:r>
            <a:r>
              <a:rPr dirty="0" sz="2000" spc="-45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1D1D1B"/>
                </a:solidFill>
                <a:latin typeface="Arial"/>
                <a:cs typeface="Arial"/>
              </a:rPr>
              <a:t>in</a:t>
            </a:r>
            <a:r>
              <a:rPr dirty="0" sz="2000" spc="-2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1D1D1B"/>
                </a:solidFill>
                <a:latin typeface="Arial"/>
                <a:cs typeface="Arial"/>
              </a:rPr>
              <a:t>the</a:t>
            </a:r>
            <a:r>
              <a:rPr dirty="0" sz="2000" spc="-35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1D1D1B"/>
                </a:solidFill>
                <a:latin typeface="Arial"/>
                <a:cs typeface="Arial"/>
              </a:rPr>
              <a:t>North</a:t>
            </a:r>
            <a:r>
              <a:rPr dirty="0" sz="2000" spc="-5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2000" spc="-20">
                <a:solidFill>
                  <a:srgbClr val="1D1D1B"/>
                </a:solidFill>
                <a:latin typeface="Arial"/>
                <a:cs typeface="Arial"/>
              </a:rPr>
              <a:t>East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78509" y="297306"/>
            <a:ext cx="3597275" cy="3606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What</a:t>
            </a:r>
            <a:r>
              <a:rPr dirty="0" spc="-30"/>
              <a:t> </a:t>
            </a:r>
            <a:r>
              <a:rPr dirty="0"/>
              <a:t>do</a:t>
            </a:r>
            <a:r>
              <a:rPr dirty="0" spc="-25"/>
              <a:t> </a:t>
            </a:r>
            <a:r>
              <a:rPr dirty="0"/>
              <a:t>we</a:t>
            </a:r>
            <a:r>
              <a:rPr dirty="0" spc="-50"/>
              <a:t> </a:t>
            </a:r>
            <a:r>
              <a:rPr dirty="0"/>
              <a:t>know</a:t>
            </a:r>
            <a:r>
              <a:rPr dirty="0" spc="-25"/>
              <a:t> </a:t>
            </a:r>
            <a:r>
              <a:rPr dirty="0" spc="-10"/>
              <a:t>already?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600252" y="851661"/>
            <a:ext cx="7927975" cy="3342004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</a:tabLst>
            </a:pPr>
            <a:r>
              <a:rPr dirty="0" sz="1600" b="1">
                <a:solidFill>
                  <a:srgbClr val="1D1D1B"/>
                </a:solidFill>
                <a:latin typeface="Arial"/>
                <a:cs typeface="Arial"/>
              </a:rPr>
              <a:t>National</a:t>
            </a:r>
            <a:r>
              <a:rPr dirty="0" sz="1600" spc="-35" b="1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1D1D1B"/>
                </a:solidFill>
                <a:latin typeface="Arial"/>
                <a:cs typeface="Arial"/>
              </a:rPr>
              <a:t>Review</a:t>
            </a:r>
            <a:r>
              <a:rPr dirty="0" sz="1600" spc="-25" b="1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1D1D1B"/>
                </a:solidFill>
                <a:latin typeface="Arial"/>
                <a:cs typeface="Arial"/>
              </a:rPr>
              <a:t>of</a:t>
            </a:r>
            <a:r>
              <a:rPr dirty="0" sz="1600" spc="-95" b="1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1D1D1B"/>
                </a:solidFill>
                <a:latin typeface="Arial"/>
                <a:cs typeface="Arial"/>
              </a:rPr>
              <a:t>Asthma</a:t>
            </a:r>
            <a:r>
              <a:rPr dirty="0" sz="1600" spc="-20" b="1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1D1D1B"/>
                </a:solidFill>
                <a:latin typeface="Arial"/>
                <a:cs typeface="Arial"/>
              </a:rPr>
              <a:t>Deaths</a:t>
            </a:r>
            <a:r>
              <a:rPr dirty="0" sz="1600" spc="-50" b="1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1D1D1B"/>
                </a:solidFill>
                <a:latin typeface="Arial"/>
                <a:cs typeface="Arial"/>
              </a:rPr>
              <a:t>(NRAD) report</a:t>
            </a:r>
            <a:r>
              <a:rPr dirty="0" sz="1600" spc="-45" b="1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1D1D1B"/>
                </a:solidFill>
                <a:latin typeface="Arial"/>
                <a:cs typeface="Arial"/>
              </a:rPr>
              <a:t>(2013)</a:t>
            </a:r>
            <a:endParaRPr sz="1600">
              <a:latin typeface="Arial"/>
              <a:cs typeface="Arial"/>
            </a:endParaRPr>
          </a:p>
          <a:p>
            <a:pPr lvl="1" marL="756285" indent="-287020">
              <a:lnSpc>
                <a:spcPct val="100000"/>
              </a:lnSpc>
              <a:buChar char="–"/>
              <a:tabLst>
                <a:tab pos="756285" algn="l"/>
              </a:tabLst>
            </a:pPr>
            <a:r>
              <a:rPr dirty="0" sz="1600">
                <a:solidFill>
                  <a:srgbClr val="779B2B"/>
                </a:solidFill>
                <a:latin typeface="Arial"/>
                <a:cs typeface="Arial"/>
              </a:rPr>
              <a:t>28</a:t>
            </a:r>
            <a:r>
              <a:rPr dirty="0" sz="1600" spc="-35">
                <a:solidFill>
                  <a:srgbClr val="779B2B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79B2B"/>
                </a:solidFill>
                <a:latin typeface="Arial"/>
                <a:cs typeface="Arial"/>
              </a:rPr>
              <a:t>deaths</a:t>
            </a:r>
            <a:r>
              <a:rPr dirty="0" sz="1600" spc="-20">
                <a:solidFill>
                  <a:srgbClr val="779B2B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79B2B"/>
                </a:solidFill>
                <a:latin typeface="Arial"/>
                <a:cs typeface="Arial"/>
              </a:rPr>
              <a:t>in</a:t>
            </a:r>
            <a:r>
              <a:rPr dirty="0" sz="1600" spc="-30">
                <a:solidFill>
                  <a:srgbClr val="779B2B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79B2B"/>
                </a:solidFill>
                <a:latin typeface="Arial"/>
                <a:cs typeface="Arial"/>
              </a:rPr>
              <a:t>young</a:t>
            </a:r>
            <a:r>
              <a:rPr dirty="0" sz="1600" spc="-10">
                <a:solidFill>
                  <a:srgbClr val="779B2B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79B2B"/>
                </a:solidFill>
                <a:latin typeface="Arial"/>
                <a:cs typeface="Arial"/>
              </a:rPr>
              <a:t>people</a:t>
            </a:r>
            <a:r>
              <a:rPr dirty="0" sz="1600" spc="-40">
                <a:solidFill>
                  <a:srgbClr val="779B2B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79B2B"/>
                </a:solidFill>
                <a:latin typeface="Arial"/>
                <a:cs typeface="Arial"/>
              </a:rPr>
              <a:t>&lt;</a:t>
            </a:r>
            <a:r>
              <a:rPr dirty="0" sz="1600" spc="-20">
                <a:solidFill>
                  <a:srgbClr val="779B2B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79B2B"/>
                </a:solidFill>
                <a:latin typeface="Arial"/>
                <a:cs typeface="Arial"/>
              </a:rPr>
              <a:t>19</a:t>
            </a:r>
            <a:r>
              <a:rPr dirty="0" sz="1600" spc="-35">
                <a:solidFill>
                  <a:srgbClr val="779B2B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79B2B"/>
                </a:solidFill>
                <a:latin typeface="Arial"/>
                <a:cs typeface="Arial"/>
              </a:rPr>
              <a:t>years</a:t>
            </a:r>
            <a:r>
              <a:rPr dirty="0" sz="1600" spc="5">
                <a:solidFill>
                  <a:srgbClr val="779B2B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779B2B"/>
                </a:solidFill>
                <a:latin typeface="Arial"/>
                <a:cs typeface="Arial"/>
              </a:rPr>
              <a:t>old</a:t>
            </a:r>
            <a:endParaRPr sz="16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80"/>
              </a:spcBef>
              <a:buClr>
                <a:srgbClr val="779B2B"/>
              </a:buClr>
              <a:buFont typeface="Arial"/>
              <a:buChar char="–"/>
            </a:pPr>
            <a:endParaRPr sz="16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</a:tabLst>
            </a:pPr>
            <a:r>
              <a:rPr dirty="0" sz="1600" b="1">
                <a:solidFill>
                  <a:srgbClr val="1D1D1B"/>
                </a:solidFill>
                <a:latin typeface="Arial"/>
                <a:cs typeface="Arial"/>
              </a:rPr>
              <a:t>20</a:t>
            </a:r>
            <a:r>
              <a:rPr dirty="0" sz="1600" spc="-35" b="1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1D1D1B"/>
                </a:solidFill>
                <a:latin typeface="Arial"/>
                <a:cs typeface="Arial"/>
              </a:rPr>
              <a:t>to</a:t>
            </a:r>
            <a:r>
              <a:rPr dirty="0" sz="1600" spc="-15" b="1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1D1D1B"/>
                </a:solidFill>
                <a:latin typeface="Arial"/>
                <a:cs typeface="Arial"/>
              </a:rPr>
              <a:t>30</a:t>
            </a:r>
            <a:r>
              <a:rPr dirty="0" sz="1600" spc="-35" b="1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1D1D1B"/>
                </a:solidFill>
                <a:latin typeface="Arial"/>
                <a:cs typeface="Arial"/>
              </a:rPr>
              <a:t>children continue</a:t>
            </a:r>
            <a:r>
              <a:rPr dirty="0" sz="1600" spc="-20" b="1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1D1D1B"/>
                </a:solidFill>
                <a:latin typeface="Arial"/>
                <a:cs typeface="Arial"/>
              </a:rPr>
              <a:t>to</a:t>
            </a:r>
            <a:r>
              <a:rPr dirty="0" sz="1600" spc="-15" b="1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1D1D1B"/>
                </a:solidFill>
                <a:latin typeface="Arial"/>
                <a:cs typeface="Arial"/>
              </a:rPr>
              <a:t>die</a:t>
            </a:r>
            <a:r>
              <a:rPr dirty="0" sz="1600" spc="-25" b="1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1D1D1B"/>
                </a:solidFill>
                <a:latin typeface="Arial"/>
                <a:cs typeface="Arial"/>
              </a:rPr>
              <a:t>per</a:t>
            </a:r>
            <a:r>
              <a:rPr dirty="0" sz="1600" spc="-20" b="1">
                <a:solidFill>
                  <a:srgbClr val="1D1D1B"/>
                </a:solidFill>
                <a:latin typeface="Arial"/>
                <a:cs typeface="Arial"/>
              </a:rPr>
              <a:t> year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5"/>
              </a:spcBef>
              <a:buClr>
                <a:srgbClr val="1D1D1B"/>
              </a:buClr>
              <a:buFont typeface="Arial"/>
              <a:buChar char="•"/>
            </a:pPr>
            <a:endParaRPr sz="1600">
              <a:latin typeface="Arial"/>
              <a:cs typeface="Arial"/>
            </a:endParaRPr>
          </a:p>
          <a:p>
            <a:pPr marL="354965" indent="-342265">
              <a:lnSpc>
                <a:spcPts val="1730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</a:tabLst>
            </a:pPr>
            <a:r>
              <a:rPr dirty="0" sz="1600" b="1">
                <a:solidFill>
                  <a:srgbClr val="1D1D1B"/>
                </a:solidFill>
                <a:latin typeface="Arial"/>
                <a:cs typeface="Arial"/>
              </a:rPr>
              <a:t>State</a:t>
            </a:r>
            <a:r>
              <a:rPr dirty="0" sz="1600" spc="-20" b="1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1D1D1B"/>
                </a:solidFill>
                <a:latin typeface="Arial"/>
                <a:cs typeface="Arial"/>
              </a:rPr>
              <a:t>of</a:t>
            </a:r>
            <a:r>
              <a:rPr dirty="0" sz="1600" spc="-45" b="1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1D1D1B"/>
                </a:solidFill>
                <a:latin typeface="Arial"/>
                <a:cs typeface="Arial"/>
              </a:rPr>
              <a:t>Child</a:t>
            </a:r>
            <a:r>
              <a:rPr dirty="0" sz="1600" spc="-25" b="1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1D1D1B"/>
                </a:solidFill>
                <a:latin typeface="Arial"/>
                <a:cs typeface="Arial"/>
              </a:rPr>
              <a:t>Health</a:t>
            </a:r>
            <a:r>
              <a:rPr dirty="0" sz="1600" spc="-20" b="1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1D1D1B"/>
                </a:solidFill>
                <a:latin typeface="Arial"/>
                <a:cs typeface="Arial"/>
              </a:rPr>
              <a:t>Report,</a:t>
            </a:r>
            <a:r>
              <a:rPr dirty="0" sz="1600" spc="-20" b="1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1D1D1B"/>
                </a:solidFill>
                <a:latin typeface="Arial"/>
                <a:cs typeface="Arial"/>
              </a:rPr>
              <a:t>Royal</a:t>
            </a:r>
            <a:r>
              <a:rPr dirty="0" sz="1600" spc="-5" b="1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1D1D1B"/>
                </a:solidFill>
                <a:latin typeface="Arial"/>
                <a:cs typeface="Arial"/>
              </a:rPr>
              <a:t>College</a:t>
            </a:r>
            <a:r>
              <a:rPr dirty="0" sz="1600" spc="-15" b="1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1D1D1B"/>
                </a:solidFill>
                <a:latin typeface="Arial"/>
                <a:cs typeface="Arial"/>
              </a:rPr>
              <a:t>of</a:t>
            </a:r>
            <a:r>
              <a:rPr dirty="0" sz="1600" spc="-45" b="1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1D1D1B"/>
                </a:solidFill>
                <a:latin typeface="Arial"/>
                <a:cs typeface="Arial"/>
              </a:rPr>
              <a:t>Paediatrics</a:t>
            </a:r>
            <a:r>
              <a:rPr dirty="0" sz="1600" spc="-25" b="1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1D1D1B"/>
                </a:solidFill>
                <a:latin typeface="Arial"/>
                <a:cs typeface="Arial"/>
              </a:rPr>
              <a:t>and</a:t>
            </a:r>
            <a:r>
              <a:rPr dirty="0" sz="1600" spc="-35" b="1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1D1D1B"/>
                </a:solidFill>
                <a:latin typeface="Arial"/>
                <a:cs typeface="Arial"/>
              </a:rPr>
              <a:t>Child</a:t>
            </a:r>
            <a:r>
              <a:rPr dirty="0" sz="1600" spc="-25" b="1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1D1D1B"/>
                </a:solidFill>
                <a:latin typeface="Arial"/>
                <a:cs typeface="Arial"/>
              </a:rPr>
              <a:t>Health</a:t>
            </a:r>
            <a:endParaRPr sz="1600">
              <a:latin typeface="Arial"/>
              <a:cs typeface="Arial"/>
            </a:endParaRPr>
          </a:p>
          <a:p>
            <a:pPr marL="354965">
              <a:lnSpc>
                <a:spcPts val="1730"/>
              </a:lnSpc>
            </a:pPr>
            <a:r>
              <a:rPr dirty="0" sz="1600" b="1">
                <a:solidFill>
                  <a:srgbClr val="1D1D1B"/>
                </a:solidFill>
                <a:latin typeface="Arial"/>
                <a:cs typeface="Arial"/>
              </a:rPr>
              <a:t>(RCPCH):</a:t>
            </a:r>
            <a:r>
              <a:rPr dirty="0" sz="1600" spc="370" b="1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1D1D1B"/>
                </a:solidFill>
                <a:latin typeface="Arial"/>
                <a:cs typeface="Arial"/>
              </a:rPr>
              <a:t>UK</a:t>
            </a:r>
            <a:r>
              <a:rPr dirty="0" sz="1600" spc="-100" b="1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1D1D1B"/>
                </a:solidFill>
                <a:latin typeface="Arial"/>
                <a:cs typeface="Arial"/>
              </a:rPr>
              <a:t>Asthma</a:t>
            </a:r>
            <a:r>
              <a:rPr dirty="0" sz="1600" spc="20" b="1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1D1D1B"/>
                </a:solidFill>
                <a:latin typeface="Arial"/>
                <a:cs typeface="Arial"/>
              </a:rPr>
              <a:t>deaths</a:t>
            </a:r>
            <a:r>
              <a:rPr dirty="0" sz="1600" spc="-40" b="1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1D1D1B"/>
                </a:solidFill>
                <a:latin typeface="Arial"/>
                <a:cs typeface="Arial"/>
              </a:rPr>
              <a:t>(2017)</a:t>
            </a:r>
            <a:endParaRPr sz="1600">
              <a:latin typeface="Arial"/>
              <a:cs typeface="Arial"/>
            </a:endParaRPr>
          </a:p>
          <a:p>
            <a:pPr lvl="1" marL="756285" indent="-287020">
              <a:lnSpc>
                <a:spcPct val="100000"/>
              </a:lnSpc>
              <a:buChar char="–"/>
              <a:tabLst>
                <a:tab pos="756285" algn="l"/>
              </a:tabLst>
            </a:pPr>
            <a:r>
              <a:rPr dirty="0" sz="1600">
                <a:solidFill>
                  <a:srgbClr val="779B2B"/>
                </a:solidFill>
                <a:latin typeface="Arial"/>
                <a:cs typeface="Arial"/>
              </a:rPr>
              <a:t>17</a:t>
            </a:r>
            <a:r>
              <a:rPr dirty="0" sz="1600" spc="409">
                <a:solidFill>
                  <a:srgbClr val="779B2B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79B2B"/>
                </a:solidFill>
                <a:latin typeface="Arial"/>
                <a:cs typeface="Arial"/>
              </a:rPr>
              <a:t>deaths</a:t>
            </a:r>
            <a:r>
              <a:rPr dirty="0" sz="1600" spc="-15">
                <a:solidFill>
                  <a:srgbClr val="779B2B"/>
                </a:solidFill>
                <a:latin typeface="Arial"/>
                <a:cs typeface="Arial"/>
              </a:rPr>
              <a:t> </a:t>
            </a:r>
            <a:r>
              <a:rPr dirty="0" sz="1600" spc="-20">
                <a:solidFill>
                  <a:srgbClr val="779B2B"/>
                </a:solidFill>
                <a:latin typeface="Arial"/>
                <a:cs typeface="Arial"/>
              </a:rPr>
              <a:t>(0-</a:t>
            </a:r>
            <a:r>
              <a:rPr dirty="0" sz="1600">
                <a:solidFill>
                  <a:srgbClr val="779B2B"/>
                </a:solidFill>
                <a:latin typeface="Arial"/>
                <a:cs typeface="Arial"/>
              </a:rPr>
              <a:t>14</a:t>
            </a:r>
            <a:r>
              <a:rPr dirty="0" sz="1600" spc="-5">
                <a:solidFill>
                  <a:srgbClr val="779B2B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79B2B"/>
                </a:solidFill>
                <a:latin typeface="Arial"/>
                <a:cs typeface="Arial"/>
              </a:rPr>
              <a:t>years</a:t>
            </a:r>
            <a:r>
              <a:rPr dirty="0" sz="1600" spc="10">
                <a:solidFill>
                  <a:srgbClr val="779B2B"/>
                </a:solidFill>
                <a:latin typeface="Arial"/>
                <a:cs typeface="Arial"/>
              </a:rPr>
              <a:t> </a:t>
            </a:r>
            <a:r>
              <a:rPr dirty="0" sz="1600" spc="-20">
                <a:solidFill>
                  <a:srgbClr val="779B2B"/>
                </a:solidFill>
                <a:latin typeface="Arial"/>
                <a:cs typeface="Arial"/>
              </a:rPr>
              <a:t>old)</a:t>
            </a:r>
            <a:endParaRPr sz="1600">
              <a:latin typeface="Arial"/>
              <a:cs typeface="Arial"/>
            </a:endParaRPr>
          </a:p>
          <a:p>
            <a:pPr lvl="1" marL="756285" indent="-287020">
              <a:lnSpc>
                <a:spcPct val="100000"/>
              </a:lnSpc>
              <a:buChar char="–"/>
              <a:tabLst>
                <a:tab pos="756285" algn="l"/>
              </a:tabLst>
            </a:pPr>
            <a:r>
              <a:rPr dirty="0" sz="1600">
                <a:solidFill>
                  <a:srgbClr val="779B2B"/>
                </a:solidFill>
                <a:latin typeface="Arial"/>
                <a:cs typeface="Arial"/>
              </a:rPr>
              <a:t>22</a:t>
            </a:r>
            <a:r>
              <a:rPr dirty="0" sz="1600" spc="409">
                <a:solidFill>
                  <a:srgbClr val="779B2B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79B2B"/>
                </a:solidFill>
                <a:latin typeface="Arial"/>
                <a:cs typeface="Arial"/>
              </a:rPr>
              <a:t>deaths</a:t>
            </a:r>
            <a:r>
              <a:rPr dirty="0" sz="1600" spc="-15">
                <a:solidFill>
                  <a:srgbClr val="779B2B"/>
                </a:solidFill>
                <a:latin typeface="Arial"/>
                <a:cs typeface="Arial"/>
              </a:rPr>
              <a:t> </a:t>
            </a:r>
            <a:r>
              <a:rPr dirty="0" sz="1600" spc="-20">
                <a:solidFill>
                  <a:srgbClr val="779B2B"/>
                </a:solidFill>
                <a:latin typeface="Arial"/>
                <a:cs typeface="Arial"/>
              </a:rPr>
              <a:t>(5-</a:t>
            </a:r>
            <a:r>
              <a:rPr dirty="0" sz="1600">
                <a:solidFill>
                  <a:srgbClr val="779B2B"/>
                </a:solidFill>
                <a:latin typeface="Arial"/>
                <a:cs typeface="Arial"/>
              </a:rPr>
              <a:t>24</a:t>
            </a:r>
            <a:r>
              <a:rPr dirty="0" sz="1600" spc="-5">
                <a:solidFill>
                  <a:srgbClr val="779B2B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79B2B"/>
                </a:solidFill>
                <a:latin typeface="Arial"/>
                <a:cs typeface="Arial"/>
              </a:rPr>
              <a:t>years</a:t>
            </a:r>
            <a:r>
              <a:rPr dirty="0" sz="1600" spc="10">
                <a:solidFill>
                  <a:srgbClr val="779B2B"/>
                </a:solidFill>
                <a:latin typeface="Arial"/>
                <a:cs typeface="Arial"/>
              </a:rPr>
              <a:t> </a:t>
            </a:r>
            <a:r>
              <a:rPr dirty="0" sz="1600" spc="-20">
                <a:solidFill>
                  <a:srgbClr val="779B2B"/>
                </a:solidFill>
                <a:latin typeface="Arial"/>
                <a:cs typeface="Arial"/>
              </a:rPr>
              <a:t>old)</a:t>
            </a:r>
            <a:endParaRPr sz="16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75"/>
              </a:spcBef>
              <a:buClr>
                <a:srgbClr val="779B2B"/>
              </a:buClr>
              <a:buFont typeface="Arial"/>
              <a:buChar char="–"/>
            </a:pPr>
            <a:endParaRPr sz="16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</a:tabLst>
            </a:pPr>
            <a:r>
              <a:rPr dirty="0" sz="1600" b="1">
                <a:solidFill>
                  <a:srgbClr val="1D1D1B"/>
                </a:solidFill>
                <a:latin typeface="Arial"/>
                <a:cs typeface="Arial"/>
              </a:rPr>
              <a:t>Healthcare</a:t>
            </a:r>
            <a:r>
              <a:rPr dirty="0" sz="1600" spc="-45" b="1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1D1D1B"/>
                </a:solidFill>
                <a:latin typeface="Arial"/>
                <a:cs typeface="Arial"/>
              </a:rPr>
              <a:t>Safety</a:t>
            </a:r>
            <a:r>
              <a:rPr dirty="0" sz="1600" spc="-55" b="1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1D1D1B"/>
                </a:solidFill>
                <a:latin typeface="Arial"/>
                <a:cs typeface="Arial"/>
              </a:rPr>
              <a:t>Investigation Branch</a:t>
            </a:r>
            <a:r>
              <a:rPr dirty="0" sz="1600" spc="-55" b="1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1D1D1B"/>
                </a:solidFill>
                <a:latin typeface="Arial"/>
                <a:cs typeface="Arial"/>
              </a:rPr>
              <a:t>(HSIB)</a:t>
            </a:r>
            <a:r>
              <a:rPr dirty="0" sz="1600" spc="-60" b="1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1D1D1B"/>
                </a:solidFill>
                <a:latin typeface="Arial"/>
                <a:cs typeface="Arial"/>
              </a:rPr>
              <a:t>Report</a:t>
            </a:r>
            <a:r>
              <a:rPr dirty="0" sz="1600" spc="-45" b="1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1D1D1B"/>
                </a:solidFill>
                <a:latin typeface="Arial"/>
                <a:cs typeface="Arial"/>
              </a:rPr>
              <a:t>:May</a:t>
            </a:r>
            <a:r>
              <a:rPr dirty="0" sz="1600" spc="-40" b="1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600" spc="-20" b="1">
                <a:solidFill>
                  <a:srgbClr val="1D1D1B"/>
                </a:solidFill>
                <a:latin typeface="Arial"/>
                <a:cs typeface="Arial"/>
              </a:rPr>
              <a:t>2021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0"/>
              </a:spcBef>
              <a:buClr>
                <a:srgbClr val="1D1D1B"/>
              </a:buClr>
              <a:buFont typeface="Arial"/>
              <a:buChar char="•"/>
            </a:pPr>
            <a:endParaRPr sz="1600">
              <a:latin typeface="Arial"/>
              <a:cs typeface="Arial"/>
            </a:endParaRPr>
          </a:p>
          <a:p>
            <a:pPr marL="354965" marR="5080" indent="-342900">
              <a:lnSpc>
                <a:spcPts val="1540"/>
              </a:lnSpc>
              <a:buFont typeface="Arial"/>
              <a:buChar char="•"/>
              <a:tabLst>
                <a:tab pos="354965" algn="l"/>
              </a:tabLst>
            </a:pPr>
            <a:r>
              <a:rPr dirty="0" sz="1600" b="1">
                <a:solidFill>
                  <a:srgbClr val="1D1D1B"/>
                </a:solidFill>
                <a:latin typeface="Arial"/>
                <a:cs typeface="Arial"/>
              </a:rPr>
              <a:t>Ongoing</a:t>
            </a:r>
            <a:r>
              <a:rPr dirty="0" sz="1600" spc="-60" b="1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1D1D1B"/>
                </a:solidFill>
                <a:latin typeface="Arial"/>
                <a:cs typeface="Arial"/>
              </a:rPr>
              <a:t>National</a:t>
            </a:r>
            <a:r>
              <a:rPr dirty="0" sz="1600" spc="-100" b="1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1D1D1B"/>
                </a:solidFill>
                <a:latin typeface="Arial"/>
                <a:cs typeface="Arial"/>
              </a:rPr>
              <a:t>Asthma</a:t>
            </a:r>
            <a:r>
              <a:rPr dirty="0" sz="1600" spc="-35" b="1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1D1D1B"/>
                </a:solidFill>
                <a:latin typeface="Arial"/>
                <a:cs typeface="Arial"/>
              </a:rPr>
              <a:t>and</a:t>
            </a:r>
            <a:r>
              <a:rPr dirty="0" sz="1600" spc="-80" b="1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1D1D1B"/>
                </a:solidFill>
                <a:latin typeface="Arial"/>
                <a:cs typeface="Arial"/>
              </a:rPr>
              <a:t>COPD</a:t>
            </a:r>
            <a:r>
              <a:rPr dirty="0" sz="1600" spc="-110" b="1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1D1D1B"/>
                </a:solidFill>
                <a:latin typeface="Arial"/>
                <a:cs typeface="Arial"/>
              </a:rPr>
              <a:t>Audit</a:t>
            </a:r>
            <a:r>
              <a:rPr dirty="0" sz="1600" spc="-35" b="1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1D1D1B"/>
                </a:solidFill>
                <a:latin typeface="Arial"/>
                <a:cs typeface="Arial"/>
              </a:rPr>
              <a:t>Programme</a:t>
            </a:r>
            <a:r>
              <a:rPr dirty="0" sz="1600" spc="-60" b="1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1D1D1B"/>
                </a:solidFill>
                <a:latin typeface="Arial"/>
                <a:cs typeface="Arial"/>
              </a:rPr>
              <a:t>(NACAP)</a:t>
            </a:r>
            <a:r>
              <a:rPr dirty="0" sz="1600" spc="-85" b="1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1D1D1B"/>
                </a:solidFill>
                <a:latin typeface="Arial"/>
                <a:cs typeface="Arial"/>
              </a:rPr>
              <a:t>Audit</a:t>
            </a:r>
            <a:r>
              <a:rPr dirty="0" sz="1600" spc="-30" b="1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1D1D1B"/>
                </a:solidFill>
                <a:latin typeface="Arial"/>
                <a:cs typeface="Arial"/>
              </a:rPr>
              <a:t>looking </a:t>
            </a:r>
            <a:r>
              <a:rPr dirty="0" sz="1600" b="1">
                <a:solidFill>
                  <a:srgbClr val="1D1D1B"/>
                </a:solidFill>
                <a:latin typeface="Arial"/>
                <a:cs typeface="Arial"/>
              </a:rPr>
              <a:t>at</a:t>
            </a:r>
            <a:r>
              <a:rPr dirty="0" sz="1600" spc="-25" b="1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1D1D1B"/>
                </a:solidFill>
                <a:latin typeface="Arial"/>
                <a:cs typeface="Arial"/>
              </a:rPr>
              <a:t>care</a:t>
            </a:r>
            <a:r>
              <a:rPr dirty="0" sz="1600" spc="-15" b="1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1D1D1B"/>
                </a:solidFill>
                <a:latin typeface="Arial"/>
                <a:cs typeface="Arial"/>
              </a:rPr>
              <a:t>in</a:t>
            </a:r>
            <a:r>
              <a:rPr dirty="0" sz="1600" spc="-20" b="1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1D1D1B"/>
                </a:solidFill>
                <a:latin typeface="Arial"/>
                <a:cs typeface="Arial"/>
              </a:rPr>
              <a:t>hospital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19630" y="699528"/>
            <a:ext cx="5750814" cy="3266566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78509" y="266827"/>
            <a:ext cx="488696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/>
              <a:t>Focus</a:t>
            </a:r>
            <a:r>
              <a:rPr dirty="0" sz="2400" spc="-50"/>
              <a:t> </a:t>
            </a:r>
            <a:r>
              <a:rPr dirty="0" sz="2400"/>
              <a:t>of</a:t>
            </a:r>
            <a:r>
              <a:rPr dirty="0" sz="2400" spc="-60"/>
              <a:t> </a:t>
            </a:r>
            <a:r>
              <a:rPr dirty="0" sz="2400"/>
              <a:t>National</a:t>
            </a:r>
            <a:r>
              <a:rPr dirty="0" sz="2400" spc="-135"/>
              <a:t> </a:t>
            </a:r>
            <a:r>
              <a:rPr dirty="0" sz="2400"/>
              <a:t>Asthma</a:t>
            </a:r>
            <a:r>
              <a:rPr dirty="0" sz="2400" spc="-50"/>
              <a:t> </a:t>
            </a:r>
            <a:r>
              <a:rPr dirty="0" sz="2400" spc="-10"/>
              <a:t>Bundle</a:t>
            </a:r>
            <a:endParaRPr sz="2400"/>
          </a:p>
        </p:txBody>
      </p:sp>
      <p:sp>
        <p:nvSpPr>
          <p:cNvPr id="3" name="object 3" descr=""/>
          <p:cNvSpPr txBox="1"/>
          <p:nvPr/>
        </p:nvSpPr>
        <p:spPr>
          <a:xfrm>
            <a:off x="636523" y="801776"/>
            <a:ext cx="5982335" cy="3647440"/>
          </a:xfrm>
          <a:prstGeom prst="rect">
            <a:avLst/>
          </a:prstGeom>
        </p:spPr>
        <p:txBody>
          <a:bodyPr wrap="square" lIns="0" tIns="79375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25"/>
              </a:spcBef>
              <a:buChar char="•"/>
              <a:tabLst>
                <a:tab pos="355600" algn="l"/>
              </a:tabLst>
            </a:pPr>
            <a:r>
              <a:rPr dirty="0" sz="2200">
                <a:solidFill>
                  <a:srgbClr val="1D1D1B"/>
                </a:solidFill>
                <a:latin typeface="Arial"/>
                <a:cs typeface="Arial"/>
              </a:rPr>
              <a:t>Whole</a:t>
            </a:r>
            <a:r>
              <a:rPr dirty="0" sz="2200" spc="-75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1D1D1B"/>
                </a:solidFill>
                <a:latin typeface="Arial"/>
                <a:cs typeface="Arial"/>
              </a:rPr>
              <a:t>system</a:t>
            </a:r>
            <a:r>
              <a:rPr dirty="0" sz="2200" spc="-6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1D1D1B"/>
                </a:solidFill>
                <a:latin typeface="Arial"/>
                <a:cs typeface="Arial"/>
              </a:rPr>
              <a:t>approach</a:t>
            </a:r>
            <a:endParaRPr sz="2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30"/>
              </a:spcBef>
              <a:buChar char="•"/>
              <a:tabLst>
                <a:tab pos="355600" algn="l"/>
              </a:tabLst>
            </a:pPr>
            <a:r>
              <a:rPr dirty="0" sz="2200">
                <a:solidFill>
                  <a:srgbClr val="1D1D1B"/>
                </a:solidFill>
                <a:latin typeface="Arial"/>
                <a:cs typeface="Arial"/>
              </a:rPr>
              <a:t>Organisation</a:t>
            </a:r>
            <a:r>
              <a:rPr dirty="0" sz="2200" spc="-6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1D1D1B"/>
                </a:solidFill>
                <a:latin typeface="Arial"/>
                <a:cs typeface="Arial"/>
              </a:rPr>
              <a:t>of</a:t>
            </a:r>
            <a:r>
              <a:rPr dirty="0" sz="2200" spc="-65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1D1D1B"/>
                </a:solidFill>
                <a:latin typeface="Arial"/>
                <a:cs typeface="Arial"/>
              </a:rPr>
              <a:t>care</a:t>
            </a:r>
            <a:r>
              <a:rPr dirty="0" sz="2200" spc="-65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1D1D1B"/>
                </a:solidFill>
                <a:latin typeface="Arial"/>
                <a:cs typeface="Arial"/>
              </a:rPr>
              <a:t>and</a:t>
            </a:r>
            <a:r>
              <a:rPr dirty="0" sz="2200" spc="-7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1D1D1B"/>
                </a:solidFill>
                <a:latin typeface="Arial"/>
                <a:cs typeface="Arial"/>
              </a:rPr>
              <a:t>leadership</a:t>
            </a:r>
            <a:endParaRPr sz="2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30"/>
              </a:spcBef>
              <a:buChar char="•"/>
              <a:tabLst>
                <a:tab pos="355600" algn="l"/>
              </a:tabLst>
            </a:pPr>
            <a:r>
              <a:rPr dirty="0" sz="2200">
                <a:solidFill>
                  <a:srgbClr val="1D1D1B"/>
                </a:solidFill>
                <a:latin typeface="Arial"/>
                <a:cs typeface="Arial"/>
              </a:rPr>
              <a:t>Environmental</a:t>
            </a:r>
            <a:r>
              <a:rPr dirty="0" sz="2200" spc="-135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1D1D1B"/>
                </a:solidFill>
                <a:latin typeface="Arial"/>
                <a:cs typeface="Arial"/>
              </a:rPr>
              <a:t>Impacts</a:t>
            </a:r>
            <a:endParaRPr sz="2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30"/>
              </a:spcBef>
              <a:buChar char="•"/>
              <a:tabLst>
                <a:tab pos="355600" algn="l"/>
              </a:tabLst>
            </a:pPr>
            <a:r>
              <a:rPr dirty="0" sz="2200">
                <a:solidFill>
                  <a:srgbClr val="1D1D1B"/>
                </a:solidFill>
                <a:latin typeface="Arial"/>
                <a:cs typeface="Arial"/>
              </a:rPr>
              <a:t>Accurate</a:t>
            </a:r>
            <a:r>
              <a:rPr dirty="0" sz="2200" spc="-75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1D1D1B"/>
                </a:solidFill>
                <a:latin typeface="Arial"/>
                <a:cs typeface="Arial"/>
              </a:rPr>
              <a:t>and</a:t>
            </a:r>
            <a:r>
              <a:rPr dirty="0" sz="2200" spc="-65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1D1D1B"/>
                </a:solidFill>
                <a:latin typeface="Arial"/>
                <a:cs typeface="Arial"/>
              </a:rPr>
              <a:t>Early</a:t>
            </a:r>
            <a:r>
              <a:rPr dirty="0" sz="2200" spc="-65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1D1D1B"/>
                </a:solidFill>
                <a:latin typeface="Arial"/>
                <a:cs typeface="Arial"/>
              </a:rPr>
              <a:t>Diagnosis</a:t>
            </a:r>
            <a:endParaRPr sz="2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25"/>
              </a:spcBef>
              <a:buChar char="•"/>
              <a:tabLst>
                <a:tab pos="355600" algn="l"/>
              </a:tabLst>
            </a:pPr>
            <a:r>
              <a:rPr dirty="0" sz="2200">
                <a:solidFill>
                  <a:srgbClr val="1D1D1B"/>
                </a:solidFill>
                <a:latin typeface="Arial"/>
                <a:cs typeface="Arial"/>
              </a:rPr>
              <a:t>Effective</a:t>
            </a:r>
            <a:r>
              <a:rPr dirty="0" sz="2200" spc="-14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1D1D1B"/>
                </a:solidFill>
                <a:latin typeface="Arial"/>
                <a:cs typeface="Arial"/>
              </a:rPr>
              <a:t>Preventative</a:t>
            </a:r>
            <a:r>
              <a:rPr dirty="0" sz="2200" spc="-125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1D1D1B"/>
                </a:solidFill>
                <a:latin typeface="Arial"/>
                <a:cs typeface="Arial"/>
              </a:rPr>
              <a:t>Medicine</a:t>
            </a:r>
            <a:endParaRPr sz="2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30"/>
              </a:spcBef>
              <a:buChar char="•"/>
              <a:tabLst>
                <a:tab pos="355600" algn="l"/>
              </a:tabLst>
            </a:pPr>
            <a:r>
              <a:rPr dirty="0" sz="2200">
                <a:solidFill>
                  <a:srgbClr val="1D1D1B"/>
                </a:solidFill>
                <a:latin typeface="Arial"/>
                <a:cs typeface="Arial"/>
              </a:rPr>
              <a:t>Managing</a:t>
            </a:r>
            <a:r>
              <a:rPr dirty="0" sz="2200" spc="-114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1D1D1B"/>
                </a:solidFill>
                <a:latin typeface="Arial"/>
                <a:cs typeface="Arial"/>
              </a:rPr>
              <a:t>Exacerbations</a:t>
            </a:r>
            <a:endParaRPr sz="2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30"/>
              </a:spcBef>
              <a:buChar char="•"/>
              <a:tabLst>
                <a:tab pos="355600" algn="l"/>
              </a:tabLst>
            </a:pPr>
            <a:r>
              <a:rPr dirty="0" sz="2200" spc="-10">
                <a:solidFill>
                  <a:srgbClr val="1D1D1B"/>
                </a:solidFill>
                <a:latin typeface="Arial"/>
                <a:cs typeface="Arial"/>
              </a:rPr>
              <a:t>Severe</a:t>
            </a:r>
            <a:r>
              <a:rPr dirty="0" sz="2200" spc="-14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1D1D1B"/>
                </a:solidFill>
                <a:latin typeface="Arial"/>
                <a:cs typeface="Arial"/>
              </a:rPr>
              <a:t>Asthma</a:t>
            </a:r>
            <a:endParaRPr sz="2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30"/>
              </a:spcBef>
              <a:buChar char="•"/>
              <a:tabLst>
                <a:tab pos="355600" algn="l"/>
              </a:tabLst>
            </a:pPr>
            <a:r>
              <a:rPr dirty="0" sz="2200" spc="-10">
                <a:solidFill>
                  <a:srgbClr val="1D1D1B"/>
                </a:solidFill>
                <a:latin typeface="Arial"/>
                <a:cs typeface="Arial"/>
              </a:rPr>
              <a:t>Competencies/Training</a:t>
            </a:r>
            <a:r>
              <a:rPr dirty="0" sz="2200" spc="-8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1D1D1B"/>
                </a:solidFill>
                <a:latin typeface="Arial"/>
                <a:cs typeface="Arial"/>
              </a:rPr>
              <a:t>and</a:t>
            </a:r>
            <a:r>
              <a:rPr dirty="0" sz="2200" spc="-105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1D1D1B"/>
                </a:solidFill>
                <a:latin typeface="Arial"/>
                <a:cs typeface="Arial"/>
              </a:rPr>
              <a:t>Education</a:t>
            </a:r>
            <a:r>
              <a:rPr dirty="0" sz="2200" spc="-105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1D1D1B"/>
                </a:solidFill>
                <a:latin typeface="Arial"/>
                <a:cs typeface="Arial"/>
              </a:rPr>
              <a:t>Needs</a:t>
            </a:r>
            <a:endParaRPr sz="2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30"/>
              </a:spcBef>
              <a:buChar char="•"/>
              <a:tabLst>
                <a:tab pos="355600" algn="l"/>
              </a:tabLst>
            </a:pPr>
            <a:r>
              <a:rPr dirty="0" sz="2200">
                <a:solidFill>
                  <a:srgbClr val="1D1D1B"/>
                </a:solidFill>
                <a:latin typeface="Arial"/>
                <a:cs typeface="Arial"/>
              </a:rPr>
              <a:t>Data</a:t>
            </a:r>
            <a:r>
              <a:rPr dirty="0" sz="2200" spc="-4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1D1D1B"/>
                </a:solidFill>
                <a:latin typeface="Arial"/>
                <a:cs typeface="Arial"/>
              </a:rPr>
              <a:t>and</a:t>
            </a:r>
            <a:r>
              <a:rPr dirty="0" sz="2200" spc="-5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1D1D1B"/>
                </a:solidFill>
                <a:latin typeface="Arial"/>
                <a:cs typeface="Arial"/>
              </a:rPr>
              <a:t>Digital</a:t>
            </a:r>
            <a:endParaRPr sz="220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2025-04-26T06:39:49Z</dcterms:created>
  <dcterms:modified xsi:type="dcterms:W3CDTF">2025-04-26T06:39:49Z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2025-04-26T00:00:00Z</vt:filetime>
  </property>
  <property fmtid="{D5CDD505-2E9C-101B-9397-08002B2CF9AE}" pid="3" name="LastSaved">
    <vt:filetime>2025-04-26T00:00:00Z</vt:filetime>
  </property>
  <property fmtid="{D5CDD505-2E9C-101B-9397-08002B2CF9AE}" pid="4" name="Producer">
    <vt:lpwstr>3-Heights(TM) PDF Security Shell 4.8.25.2 (http://www.pdf-tools.com)</vt:lpwstr>
  </property>
</Properties>
</file>