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18123"/>
            <a:ext cx="9144000" cy="49253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63779"/>
            <a:ext cx="7896859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79B2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8585" y="1653997"/>
            <a:ext cx="4695190" cy="2595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hyperlink" Target="https://www.educationforhealth.org/course/supporting-children-and-young-peoples-health-improving-asthma-care-together/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5.jpg"/><Relationship Id="rId4" Type="http://schemas.openxmlformats.org/officeDocument/2006/relationships/image" Target="../media/image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ngland.nhs.uk/publication/national-bundle-of-care-for" TargetMode="External"/><Relationship Id="rId3" Type="http://schemas.openxmlformats.org/officeDocument/2006/relationships/hyperlink" Target="https://www.england.nhs.uk/wp-content/uploads/2021/09/B0606-National-bundle-of-care-for-children-and-young-people-with-asthma-phase-one-September-2021.pdf" TargetMode="External"/><Relationship Id="rId4" Type="http://schemas.openxmlformats.org/officeDocument/2006/relationships/hyperlink" Target="https://www.england.nhs.uk/wp-content/uploads/2021/09/National-bundle-of-care-for-children-and-young-people-with-asthma-resource-pack-September-2021.pdf" TargetMode="External"/><Relationship Id="rId5" Type="http://schemas.openxmlformats.org/officeDocument/2006/relationships/hyperlink" Target="http://www.beatasthma.co.uk/" TargetMode="External"/><Relationship Id="rId6" Type="http://schemas.openxmlformats.org/officeDocument/2006/relationships/hyperlink" Target="https://www.evidence.nhs.uk/search?q=ASTHma%2Bguidelines%2Bin%2Bchildren" TargetMode="External"/><Relationship Id="rId7" Type="http://schemas.openxmlformats.org/officeDocument/2006/relationships/hyperlink" Target="https://www.blf.org.uk/" TargetMode="External"/><Relationship Id="rId8" Type="http://schemas.openxmlformats.org/officeDocument/2006/relationships/hyperlink" Target="https://www.brit-thoracic.org.uk/document-library/guidelines/asthma/" TargetMode="External"/><Relationship Id="rId9" Type="http://schemas.openxmlformats.org/officeDocument/2006/relationships/hyperlink" Target="https://www.e-lfh.org.uk/wp-content/uploads/2022/07/National-Capabilities-Framework.pdf" TargetMode="External"/><Relationship Id="rId10" Type="http://schemas.openxmlformats.org/officeDocument/2006/relationships/hyperlink" Target="https://what0-18.nhs.uk/" TargetMode="External"/><Relationship Id="rId11" Type="http://schemas.openxmlformats.org/officeDocument/2006/relationships/image" Target="../media/image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hyperlink" Target="https://nhsjoinourjourney.org.uk/what-we-are-doing/priorities/optimising-health-services/child-health-and-wellbeing-network/" TargetMode="External"/><Relationship Id="rId4" Type="http://schemas.openxmlformats.org/officeDocument/2006/relationships/hyperlink" Target="mailto:england.northernchildnetwork@nhs.net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8123"/>
            <a:ext cx="9144000" cy="49253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26129" y="4688230"/>
            <a:ext cx="2491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@EveryChildNENC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9046" y="264921"/>
            <a:ext cx="65208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D1D1B"/>
                </a:solidFill>
              </a:rPr>
              <a:t>Beat</a:t>
            </a:r>
            <a:r>
              <a:rPr dirty="0" spc="-140">
                <a:solidFill>
                  <a:srgbClr val="1D1D1B"/>
                </a:solidFill>
              </a:rPr>
              <a:t> </a:t>
            </a:r>
            <a:r>
              <a:rPr dirty="0">
                <a:solidFill>
                  <a:srgbClr val="1D1D1B"/>
                </a:solidFill>
              </a:rPr>
              <a:t>Asthma</a:t>
            </a:r>
            <a:r>
              <a:rPr dirty="0" spc="-45">
                <a:solidFill>
                  <a:srgbClr val="1D1D1B"/>
                </a:solidFill>
              </a:rPr>
              <a:t> </a:t>
            </a:r>
            <a:r>
              <a:rPr dirty="0">
                <a:solidFill>
                  <a:srgbClr val="1D1D1B"/>
                </a:solidFill>
              </a:rPr>
              <a:t>Friendly</a:t>
            </a:r>
            <a:r>
              <a:rPr dirty="0" spc="-90">
                <a:solidFill>
                  <a:srgbClr val="1D1D1B"/>
                </a:solidFill>
              </a:rPr>
              <a:t> </a:t>
            </a:r>
            <a:r>
              <a:rPr dirty="0">
                <a:solidFill>
                  <a:srgbClr val="1D1D1B"/>
                </a:solidFill>
              </a:rPr>
              <a:t>Schools</a:t>
            </a:r>
            <a:r>
              <a:rPr dirty="0" spc="-145">
                <a:solidFill>
                  <a:srgbClr val="1D1D1B"/>
                </a:solidFill>
              </a:rPr>
              <a:t> </a:t>
            </a:r>
            <a:r>
              <a:rPr dirty="0" spc="-10">
                <a:solidFill>
                  <a:srgbClr val="1D1D1B"/>
                </a:solidFill>
              </a:rPr>
              <a:t>Accreditation.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29914"/>
            <a:ext cx="1979675" cy="201358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52" y="3607701"/>
            <a:ext cx="1354708" cy="131165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966976" y="800760"/>
            <a:ext cx="5280025" cy="2696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57045" marR="2036445" indent="-2540">
              <a:lnSpc>
                <a:spcPct val="120000"/>
              </a:lnSpc>
              <a:spcBef>
                <a:spcPts val="100"/>
              </a:spcBef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Carol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Barwick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Clare</a:t>
            </a:r>
            <a:r>
              <a:rPr dirty="0" sz="16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Caygill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Nichola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Jackson</a:t>
            </a:r>
            <a:endParaRPr sz="1600">
              <a:latin typeface="Arial"/>
              <a:cs typeface="Arial"/>
            </a:endParaRPr>
          </a:p>
          <a:p>
            <a:pPr algn="ctr" marR="274955">
              <a:lnSpc>
                <a:spcPct val="100000"/>
              </a:lnSpc>
              <a:spcBef>
                <a:spcPts val="385"/>
              </a:spcBef>
            </a:pP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Community</a:t>
            </a:r>
            <a:r>
              <a:rPr dirty="0" sz="1600" spc="-114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9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1D1B"/>
                </a:solidFill>
                <a:latin typeface="Arial"/>
                <a:cs typeface="Arial"/>
              </a:rPr>
              <a:t>Advisors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600">
              <a:latin typeface="Arial"/>
              <a:cs typeface="Arial"/>
            </a:endParaRPr>
          </a:p>
          <a:p>
            <a:pPr algn="ctr" marL="1270">
              <a:lnSpc>
                <a:spcPts val="1620"/>
              </a:lnSpc>
            </a:pPr>
            <a:r>
              <a:rPr dirty="0" sz="1500" b="1">
                <a:solidFill>
                  <a:srgbClr val="001F5F"/>
                </a:solidFill>
                <a:latin typeface="Arial"/>
                <a:cs typeface="Arial"/>
              </a:rPr>
              <a:t>North</a:t>
            </a:r>
            <a:r>
              <a:rPr dirty="0" sz="15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1F5F"/>
                </a:solidFill>
                <a:latin typeface="Arial"/>
                <a:cs typeface="Arial"/>
              </a:rPr>
              <a:t>East</a:t>
            </a:r>
            <a:r>
              <a:rPr dirty="0" sz="15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5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1F5F"/>
                </a:solidFill>
                <a:latin typeface="Arial"/>
                <a:cs typeface="Arial"/>
              </a:rPr>
              <a:t>North</a:t>
            </a:r>
            <a:r>
              <a:rPr dirty="0" sz="15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001F5F"/>
                </a:solidFill>
                <a:latin typeface="Arial"/>
                <a:cs typeface="Arial"/>
              </a:rPr>
              <a:t>Cumbria’s</a:t>
            </a:r>
            <a:r>
              <a:rPr dirty="0" sz="15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1F5F"/>
                </a:solidFill>
                <a:latin typeface="Arial"/>
                <a:cs typeface="Arial"/>
              </a:rPr>
              <a:t>Child</a:t>
            </a:r>
            <a:r>
              <a:rPr dirty="0" sz="15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dirty="0" sz="15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  <a:p>
            <a:pPr algn="ctr" marL="1270">
              <a:lnSpc>
                <a:spcPts val="1620"/>
              </a:lnSpc>
            </a:pPr>
            <a:r>
              <a:rPr dirty="0" sz="1500" b="1">
                <a:solidFill>
                  <a:srgbClr val="001F5F"/>
                </a:solidFill>
                <a:latin typeface="Arial"/>
                <a:cs typeface="Arial"/>
              </a:rPr>
              <a:t>Wellbeing</a:t>
            </a:r>
            <a:r>
              <a:rPr dirty="0" sz="1500" spc="-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001F5F"/>
                </a:solidFill>
                <a:latin typeface="Arial"/>
                <a:cs typeface="Arial"/>
              </a:rPr>
              <a:t>Network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500">
              <a:latin typeface="Arial"/>
              <a:cs typeface="Arial"/>
            </a:endParaRPr>
          </a:p>
          <a:p>
            <a:pPr algn="ctr" marL="12700" marR="5080">
              <a:lnSpc>
                <a:spcPct val="80000"/>
              </a:lnSpc>
              <a:spcBef>
                <a:spcPts val="5"/>
              </a:spcBef>
            </a:pP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Feel</a:t>
            </a:r>
            <a:r>
              <a:rPr dirty="0" sz="11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free</a:t>
            </a:r>
            <a:r>
              <a:rPr dirty="0" sz="11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1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Tweet</a:t>
            </a:r>
            <a:r>
              <a:rPr dirty="0" sz="11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throughout</a:t>
            </a:r>
            <a:r>
              <a:rPr dirty="0" sz="11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@EveryChildNENC</a:t>
            </a:r>
            <a:r>
              <a:rPr dirty="0" sz="1100" spc="-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1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join</a:t>
            </a:r>
            <a:r>
              <a:rPr dirty="0" sz="11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1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Network</a:t>
            </a:r>
            <a:r>
              <a:rPr dirty="0" sz="1100" spc="-5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here</a:t>
            </a:r>
            <a:r>
              <a:rPr dirty="0" sz="1100" spc="-25" b="1" i="1">
                <a:solidFill>
                  <a:srgbClr val="001F5F"/>
                </a:solidFill>
                <a:latin typeface="Arial"/>
                <a:cs typeface="Arial"/>
              </a:rPr>
              <a:t> via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1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001F5F"/>
                </a:solidFill>
                <a:latin typeface="Arial"/>
                <a:cs typeface="Arial"/>
              </a:rPr>
              <a:t>QR</a:t>
            </a:r>
            <a:r>
              <a:rPr dirty="0" sz="11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100" spc="-20" b="1" i="1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Beat</a:t>
            </a:r>
            <a:r>
              <a:rPr dirty="0" sz="2200" spc="-145"/>
              <a:t> </a:t>
            </a:r>
            <a:r>
              <a:rPr dirty="0" sz="2200"/>
              <a:t>Asthma</a:t>
            </a:r>
            <a:r>
              <a:rPr dirty="0" sz="2200" spc="-60"/>
              <a:t> </a:t>
            </a:r>
            <a:r>
              <a:rPr dirty="0" sz="2200"/>
              <a:t>Friendly</a:t>
            </a:r>
            <a:r>
              <a:rPr dirty="0" sz="2200" spc="-45"/>
              <a:t> </a:t>
            </a:r>
            <a:r>
              <a:rPr dirty="0" sz="2200" spc="-10"/>
              <a:t>Schools</a:t>
            </a:r>
            <a:r>
              <a:rPr dirty="0" sz="2200" spc="-120"/>
              <a:t> </a:t>
            </a:r>
            <a:r>
              <a:rPr dirty="0" sz="2200" spc="-10"/>
              <a:t>Accreditation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549567"/>
            <a:ext cx="7453325" cy="411187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Beat</a:t>
            </a:r>
            <a:r>
              <a:rPr dirty="0" sz="2200" spc="-145"/>
              <a:t> </a:t>
            </a:r>
            <a:r>
              <a:rPr dirty="0" sz="2200"/>
              <a:t>Asthma</a:t>
            </a:r>
            <a:r>
              <a:rPr dirty="0" sz="2200" spc="-75"/>
              <a:t> </a:t>
            </a:r>
            <a:r>
              <a:rPr dirty="0" sz="2200"/>
              <a:t>Friendly</a:t>
            </a:r>
            <a:r>
              <a:rPr dirty="0" sz="2200" spc="-60"/>
              <a:t> </a:t>
            </a:r>
            <a:r>
              <a:rPr dirty="0" sz="2200" spc="-10"/>
              <a:t>Schools</a:t>
            </a:r>
            <a:r>
              <a:rPr dirty="0" sz="2200" spc="-135"/>
              <a:t> </a:t>
            </a:r>
            <a:r>
              <a:rPr dirty="0" sz="2200"/>
              <a:t>Accreditation</a:t>
            </a:r>
            <a:r>
              <a:rPr dirty="0" sz="2200" spc="-55"/>
              <a:t> </a:t>
            </a:r>
            <a:r>
              <a:rPr dirty="0" sz="2200" spc="-10"/>
              <a:t>(contd)</a:t>
            </a:r>
            <a:endParaRPr sz="2200"/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549694"/>
            <a:ext cx="9144000" cy="4378325"/>
            <a:chOff x="0" y="549694"/>
            <a:chExt cx="9144000" cy="43783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9694"/>
              <a:ext cx="9143999" cy="41117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8500" y="4318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416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Who</a:t>
            </a:r>
            <a:r>
              <a:rPr dirty="0" sz="2200" spc="-25"/>
              <a:t> </a:t>
            </a:r>
            <a:r>
              <a:rPr dirty="0" sz="2200"/>
              <a:t>will</a:t>
            </a:r>
            <a:r>
              <a:rPr dirty="0" sz="2200" spc="-35"/>
              <a:t> </a:t>
            </a:r>
            <a:r>
              <a:rPr dirty="0" sz="2200"/>
              <a:t>be</a:t>
            </a:r>
            <a:r>
              <a:rPr dirty="0" sz="2200" spc="-35"/>
              <a:t> </a:t>
            </a:r>
            <a:r>
              <a:rPr dirty="0" sz="2200" spc="-10"/>
              <a:t>Involved</a:t>
            </a:r>
            <a:endParaRPr sz="2200"/>
          </a:p>
        </p:txBody>
      </p:sp>
      <p:grpSp>
        <p:nvGrpSpPr>
          <p:cNvPr id="3" name="object 3" descr=""/>
          <p:cNvGrpSpPr/>
          <p:nvPr/>
        </p:nvGrpSpPr>
        <p:grpSpPr>
          <a:xfrm>
            <a:off x="4050538" y="525906"/>
            <a:ext cx="970915" cy="971550"/>
            <a:chOff x="4050538" y="525906"/>
            <a:chExt cx="970915" cy="971550"/>
          </a:xfrm>
        </p:grpSpPr>
        <p:sp>
          <p:nvSpPr>
            <p:cNvPr id="4" name="object 4" descr=""/>
            <p:cNvSpPr/>
            <p:nvPr/>
          </p:nvSpPr>
          <p:spPr>
            <a:xfrm>
              <a:off x="4063238" y="538606"/>
              <a:ext cx="945515" cy="946150"/>
            </a:xfrm>
            <a:custGeom>
              <a:avLst/>
              <a:gdLst/>
              <a:ahLst/>
              <a:cxnLst/>
              <a:rect l="l" t="t" r="r" b="b"/>
              <a:pathLst>
                <a:path w="945514" h="946150">
                  <a:moveTo>
                    <a:pt x="472694" y="0"/>
                  </a:moveTo>
                  <a:lnTo>
                    <a:pt x="424355" y="2441"/>
                  </a:lnTo>
                  <a:lnTo>
                    <a:pt x="377415" y="9606"/>
                  </a:lnTo>
                  <a:lnTo>
                    <a:pt x="332110" y="21258"/>
                  </a:lnTo>
                  <a:lnTo>
                    <a:pt x="288678" y="37159"/>
                  </a:lnTo>
                  <a:lnTo>
                    <a:pt x="247357" y="57070"/>
                  </a:lnTo>
                  <a:lnTo>
                    <a:pt x="208384" y="80755"/>
                  </a:lnTo>
                  <a:lnTo>
                    <a:pt x="171995" y="107975"/>
                  </a:lnTo>
                  <a:lnTo>
                    <a:pt x="138429" y="138493"/>
                  </a:lnTo>
                  <a:lnTo>
                    <a:pt x="107924" y="172071"/>
                  </a:lnTo>
                  <a:lnTo>
                    <a:pt x="80715" y="208470"/>
                  </a:lnTo>
                  <a:lnTo>
                    <a:pt x="57041" y="247455"/>
                  </a:lnTo>
                  <a:lnTo>
                    <a:pt x="37139" y="288786"/>
                  </a:lnTo>
                  <a:lnTo>
                    <a:pt x="21247" y="332225"/>
                  </a:lnTo>
                  <a:lnTo>
                    <a:pt x="9601" y="377536"/>
                  </a:lnTo>
                  <a:lnTo>
                    <a:pt x="2439" y="424481"/>
                  </a:lnTo>
                  <a:lnTo>
                    <a:pt x="0" y="472820"/>
                  </a:lnTo>
                  <a:lnTo>
                    <a:pt x="2439" y="521160"/>
                  </a:lnTo>
                  <a:lnTo>
                    <a:pt x="9601" y="568105"/>
                  </a:lnTo>
                  <a:lnTo>
                    <a:pt x="21247" y="613416"/>
                  </a:lnTo>
                  <a:lnTo>
                    <a:pt x="37139" y="656855"/>
                  </a:lnTo>
                  <a:lnTo>
                    <a:pt x="57041" y="698186"/>
                  </a:lnTo>
                  <a:lnTo>
                    <a:pt x="80715" y="737171"/>
                  </a:lnTo>
                  <a:lnTo>
                    <a:pt x="107924" y="773570"/>
                  </a:lnTo>
                  <a:lnTo>
                    <a:pt x="138430" y="807148"/>
                  </a:lnTo>
                  <a:lnTo>
                    <a:pt x="171995" y="837666"/>
                  </a:lnTo>
                  <a:lnTo>
                    <a:pt x="208384" y="864886"/>
                  </a:lnTo>
                  <a:lnTo>
                    <a:pt x="247357" y="888571"/>
                  </a:lnTo>
                  <a:lnTo>
                    <a:pt x="288678" y="908482"/>
                  </a:lnTo>
                  <a:lnTo>
                    <a:pt x="332110" y="924383"/>
                  </a:lnTo>
                  <a:lnTo>
                    <a:pt x="377415" y="936035"/>
                  </a:lnTo>
                  <a:lnTo>
                    <a:pt x="424355" y="943200"/>
                  </a:lnTo>
                  <a:lnTo>
                    <a:pt x="472694" y="945641"/>
                  </a:lnTo>
                  <a:lnTo>
                    <a:pt x="521054" y="943200"/>
                  </a:lnTo>
                  <a:lnTo>
                    <a:pt x="568014" y="936035"/>
                  </a:lnTo>
                  <a:lnTo>
                    <a:pt x="613336" y="924383"/>
                  </a:lnTo>
                  <a:lnTo>
                    <a:pt x="656782" y="908482"/>
                  </a:lnTo>
                  <a:lnTo>
                    <a:pt x="698116" y="888571"/>
                  </a:lnTo>
                  <a:lnTo>
                    <a:pt x="737099" y="864886"/>
                  </a:lnTo>
                  <a:lnTo>
                    <a:pt x="773496" y="837666"/>
                  </a:lnTo>
                  <a:lnTo>
                    <a:pt x="807069" y="807148"/>
                  </a:lnTo>
                  <a:lnTo>
                    <a:pt x="837580" y="773570"/>
                  </a:lnTo>
                  <a:lnTo>
                    <a:pt x="864792" y="737171"/>
                  </a:lnTo>
                  <a:lnTo>
                    <a:pt x="888469" y="698186"/>
                  </a:lnTo>
                  <a:lnTo>
                    <a:pt x="908373" y="656855"/>
                  </a:lnTo>
                  <a:lnTo>
                    <a:pt x="924267" y="613416"/>
                  </a:lnTo>
                  <a:lnTo>
                    <a:pt x="935913" y="568105"/>
                  </a:lnTo>
                  <a:lnTo>
                    <a:pt x="943075" y="521160"/>
                  </a:lnTo>
                  <a:lnTo>
                    <a:pt x="945514" y="472820"/>
                  </a:lnTo>
                  <a:lnTo>
                    <a:pt x="943075" y="424481"/>
                  </a:lnTo>
                  <a:lnTo>
                    <a:pt x="935913" y="377536"/>
                  </a:lnTo>
                  <a:lnTo>
                    <a:pt x="924267" y="332225"/>
                  </a:lnTo>
                  <a:lnTo>
                    <a:pt x="908373" y="288786"/>
                  </a:lnTo>
                  <a:lnTo>
                    <a:pt x="888469" y="247455"/>
                  </a:lnTo>
                  <a:lnTo>
                    <a:pt x="864792" y="208470"/>
                  </a:lnTo>
                  <a:lnTo>
                    <a:pt x="837580" y="172071"/>
                  </a:lnTo>
                  <a:lnTo>
                    <a:pt x="807069" y="138493"/>
                  </a:lnTo>
                  <a:lnTo>
                    <a:pt x="773496" y="107975"/>
                  </a:lnTo>
                  <a:lnTo>
                    <a:pt x="737099" y="80755"/>
                  </a:lnTo>
                  <a:lnTo>
                    <a:pt x="698116" y="57070"/>
                  </a:lnTo>
                  <a:lnTo>
                    <a:pt x="656782" y="37159"/>
                  </a:lnTo>
                  <a:lnTo>
                    <a:pt x="613336" y="21258"/>
                  </a:lnTo>
                  <a:lnTo>
                    <a:pt x="568014" y="9606"/>
                  </a:lnTo>
                  <a:lnTo>
                    <a:pt x="521054" y="2441"/>
                  </a:lnTo>
                  <a:lnTo>
                    <a:pt x="472694" y="0"/>
                  </a:lnTo>
                  <a:close/>
                </a:path>
              </a:pathLst>
            </a:custGeom>
            <a:solidFill>
              <a:srgbClr val="6B8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063238" y="538606"/>
              <a:ext cx="945515" cy="946150"/>
            </a:xfrm>
            <a:custGeom>
              <a:avLst/>
              <a:gdLst/>
              <a:ahLst/>
              <a:cxnLst/>
              <a:rect l="l" t="t" r="r" b="b"/>
              <a:pathLst>
                <a:path w="945514" h="946150">
                  <a:moveTo>
                    <a:pt x="0" y="472820"/>
                  </a:moveTo>
                  <a:lnTo>
                    <a:pt x="2439" y="424481"/>
                  </a:lnTo>
                  <a:lnTo>
                    <a:pt x="9601" y="377536"/>
                  </a:lnTo>
                  <a:lnTo>
                    <a:pt x="21247" y="332225"/>
                  </a:lnTo>
                  <a:lnTo>
                    <a:pt x="37139" y="288786"/>
                  </a:lnTo>
                  <a:lnTo>
                    <a:pt x="57041" y="247455"/>
                  </a:lnTo>
                  <a:lnTo>
                    <a:pt x="80715" y="208470"/>
                  </a:lnTo>
                  <a:lnTo>
                    <a:pt x="107924" y="172071"/>
                  </a:lnTo>
                  <a:lnTo>
                    <a:pt x="138429" y="138493"/>
                  </a:lnTo>
                  <a:lnTo>
                    <a:pt x="171995" y="107975"/>
                  </a:lnTo>
                  <a:lnTo>
                    <a:pt x="208384" y="80755"/>
                  </a:lnTo>
                  <a:lnTo>
                    <a:pt x="247357" y="57070"/>
                  </a:lnTo>
                  <a:lnTo>
                    <a:pt x="288678" y="37159"/>
                  </a:lnTo>
                  <a:lnTo>
                    <a:pt x="332110" y="21258"/>
                  </a:lnTo>
                  <a:lnTo>
                    <a:pt x="377415" y="9606"/>
                  </a:lnTo>
                  <a:lnTo>
                    <a:pt x="424355" y="2441"/>
                  </a:lnTo>
                  <a:lnTo>
                    <a:pt x="472694" y="0"/>
                  </a:lnTo>
                  <a:lnTo>
                    <a:pt x="521054" y="2441"/>
                  </a:lnTo>
                  <a:lnTo>
                    <a:pt x="568014" y="9606"/>
                  </a:lnTo>
                  <a:lnTo>
                    <a:pt x="613336" y="21258"/>
                  </a:lnTo>
                  <a:lnTo>
                    <a:pt x="656782" y="37159"/>
                  </a:lnTo>
                  <a:lnTo>
                    <a:pt x="698116" y="57070"/>
                  </a:lnTo>
                  <a:lnTo>
                    <a:pt x="737099" y="80755"/>
                  </a:lnTo>
                  <a:lnTo>
                    <a:pt x="773496" y="107975"/>
                  </a:lnTo>
                  <a:lnTo>
                    <a:pt x="807069" y="138493"/>
                  </a:lnTo>
                  <a:lnTo>
                    <a:pt x="837580" y="172071"/>
                  </a:lnTo>
                  <a:lnTo>
                    <a:pt x="864792" y="208470"/>
                  </a:lnTo>
                  <a:lnTo>
                    <a:pt x="888469" y="247455"/>
                  </a:lnTo>
                  <a:lnTo>
                    <a:pt x="908373" y="288786"/>
                  </a:lnTo>
                  <a:lnTo>
                    <a:pt x="924267" y="332225"/>
                  </a:lnTo>
                  <a:lnTo>
                    <a:pt x="935913" y="377536"/>
                  </a:lnTo>
                  <a:lnTo>
                    <a:pt x="943075" y="424481"/>
                  </a:lnTo>
                  <a:lnTo>
                    <a:pt x="945514" y="472820"/>
                  </a:lnTo>
                  <a:lnTo>
                    <a:pt x="943075" y="521160"/>
                  </a:lnTo>
                  <a:lnTo>
                    <a:pt x="935913" y="568105"/>
                  </a:lnTo>
                  <a:lnTo>
                    <a:pt x="924267" y="613416"/>
                  </a:lnTo>
                  <a:lnTo>
                    <a:pt x="908373" y="656855"/>
                  </a:lnTo>
                  <a:lnTo>
                    <a:pt x="888469" y="698186"/>
                  </a:lnTo>
                  <a:lnTo>
                    <a:pt x="864792" y="737171"/>
                  </a:lnTo>
                  <a:lnTo>
                    <a:pt x="837580" y="773570"/>
                  </a:lnTo>
                  <a:lnTo>
                    <a:pt x="807069" y="807148"/>
                  </a:lnTo>
                  <a:lnTo>
                    <a:pt x="773496" y="837666"/>
                  </a:lnTo>
                  <a:lnTo>
                    <a:pt x="737099" y="864886"/>
                  </a:lnTo>
                  <a:lnTo>
                    <a:pt x="698116" y="888571"/>
                  </a:lnTo>
                  <a:lnTo>
                    <a:pt x="656782" y="908482"/>
                  </a:lnTo>
                  <a:lnTo>
                    <a:pt x="613336" y="924383"/>
                  </a:lnTo>
                  <a:lnTo>
                    <a:pt x="568014" y="936035"/>
                  </a:lnTo>
                  <a:lnTo>
                    <a:pt x="521054" y="943200"/>
                  </a:lnTo>
                  <a:lnTo>
                    <a:pt x="472694" y="945641"/>
                  </a:lnTo>
                  <a:lnTo>
                    <a:pt x="424355" y="943200"/>
                  </a:lnTo>
                  <a:lnTo>
                    <a:pt x="377415" y="936035"/>
                  </a:lnTo>
                  <a:lnTo>
                    <a:pt x="332110" y="924383"/>
                  </a:lnTo>
                  <a:lnTo>
                    <a:pt x="288678" y="908482"/>
                  </a:lnTo>
                  <a:lnTo>
                    <a:pt x="247357" y="888571"/>
                  </a:lnTo>
                  <a:lnTo>
                    <a:pt x="208384" y="864886"/>
                  </a:lnTo>
                  <a:lnTo>
                    <a:pt x="171995" y="837666"/>
                  </a:lnTo>
                  <a:lnTo>
                    <a:pt x="138430" y="807148"/>
                  </a:lnTo>
                  <a:lnTo>
                    <a:pt x="107924" y="773570"/>
                  </a:lnTo>
                  <a:lnTo>
                    <a:pt x="80715" y="737171"/>
                  </a:lnTo>
                  <a:lnTo>
                    <a:pt x="57041" y="698186"/>
                  </a:lnTo>
                  <a:lnTo>
                    <a:pt x="37139" y="656855"/>
                  </a:lnTo>
                  <a:lnTo>
                    <a:pt x="21247" y="613416"/>
                  </a:lnTo>
                  <a:lnTo>
                    <a:pt x="9601" y="568105"/>
                  </a:lnTo>
                  <a:lnTo>
                    <a:pt x="2439" y="521160"/>
                  </a:lnTo>
                  <a:lnTo>
                    <a:pt x="0" y="47282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34941" y="830747"/>
            <a:ext cx="602615" cy="3194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Parent/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CYP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14595" y="1172844"/>
            <a:ext cx="268605" cy="287655"/>
          </a:xfrm>
          <a:custGeom>
            <a:avLst/>
            <a:gdLst/>
            <a:ahLst/>
            <a:cxnLst/>
            <a:rect l="l" t="t" r="r" b="b"/>
            <a:pathLst>
              <a:path w="268604" h="287655">
                <a:moveTo>
                  <a:pt x="224281" y="0"/>
                </a:moveTo>
                <a:lnTo>
                  <a:pt x="196595" y="57403"/>
                </a:lnTo>
                <a:lnTo>
                  <a:pt x="83057" y="2793"/>
                </a:lnTo>
                <a:lnTo>
                  <a:pt x="0" y="175387"/>
                </a:lnTo>
                <a:lnTo>
                  <a:pt x="113410" y="229996"/>
                </a:lnTo>
                <a:lnTo>
                  <a:pt x="85725" y="287527"/>
                </a:lnTo>
                <a:lnTo>
                  <a:pt x="268477" y="198374"/>
                </a:lnTo>
                <a:lnTo>
                  <a:pt x="224281" y="0"/>
                </a:lnTo>
                <a:close/>
              </a:path>
            </a:pathLst>
          </a:custGeom>
          <a:solidFill>
            <a:srgbClr val="70932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5330571" y="1142364"/>
            <a:ext cx="970915" cy="971550"/>
            <a:chOff x="5330571" y="1142364"/>
            <a:chExt cx="970915" cy="971550"/>
          </a:xfrm>
        </p:grpSpPr>
        <p:sp>
          <p:nvSpPr>
            <p:cNvPr id="9" name="object 9" descr=""/>
            <p:cNvSpPr/>
            <p:nvPr/>
          </p:nvSpPr>
          <p:spPr>
            <a:xfrm>
              <a:off x="5343271" y="1155064"/>
              <a:ext cx="945515" cy="946150"/>
            </a:xfrm>
            <a:custGeom>
              <a:avLst/>
              <a:gdLst/>
              <a:ahLst/>
              <a:cxnLst/>
              <a:rect l="l" t="t" r="r" b="b"/>
              <a:pathLst>
                <a:path w="945514" h="946150">
                  <a:moveTo>
                    <a:pt x="472820" y="0"/>
                  </a:moveTo>
                  <a:lnTo>
                    <a:pt x="424481" y="2441"/>
                  </a:lnTo>
                  <a:lnTo>
                    <a:pt x="377536" y="9606"/>
                  </a:lnTo>
                  <a:lnTo>
                    <a:pt x="332225" y="21258"/>
                  </a:lnTo>
                  <a:lnTo>
                    <a:pt x="288786" y="37159"/>
                  </a:lnTo>
                  <a:lnTo>
                    <a:pt x="247455" y="57070"/>
                  </a:lnTo>
                  <a:lnTo>
                    <a:pt x="208470" y="80755"/>
                  </a:lnTo>
                  <a:lnTo>
                    <a:pt x="172071" y="107975"/>
                  </a:lnTo>
                  <a:lnTo>
                    <a:pt x="138493" y="138493"/>
                  </a:lnTo>
                  <a:lnTo>
                    <a:pt x="107975" y="172071"/>
                  </a:lnTo>
                  <a:lnTo>
                    <a:pt x="80755" y="208470"/>
                  </a:lnTo>
                  <a:lnTo>
                    <a:pt x="57070" y="247455"/>
                  </a:lnTo>
                  <a:lnTo>
                    <a:pt x="37159" y="288786"/>
                  </a:lnTo>
                  <a:lnTo>
                    <a:pt x="21258" y="332225"/>
                  </a:lnTo>
                  <a:lnTo>
                    <a:pt x="9606" y="377536"/>
                  </a:lnTo>
                  <a:lnTo>
                    <a:pt x="2441" y="424481"/>
                  </a:lnTo>
                  <a:lnTo>
                    <a:pt x="0" y="472821"/>
                  </a:lnTo>
                  <a:lnTo>
                    <a:pt x="2441" y="521160"/>
                  </a:lnTo>
                  <a:lnTo>
                    <a:pt x="9606" y="568105"/>
                  </a:lnTo>
                  <a:lnTo>
                    <a:pt x="21258" y="613416"/>
                  </a:lnTo>
                  <a:lnTo>
                    <a:pt x="37159" y="656855"/>
                  </a:lnTo>
                  <a:lnTo>
                    <a:pt x="57070" y="698186"/>
                  </a:lnTo>
                  <a:lnTo>
                    <a:pt x="80755" y="737171"/>
                  </a:lnTo>
                  <a:lnTo>
                    <a:pt x="107975" y="773570"/>
                  </a:lnTo>
                  <a:lnTo>
                    <a:pt x="138493" y="807148"/>
                  </a:lnTo>
                  <a:lnTo>
                    <a:pt x="172071" y="837666"/>
                  </a:lnTo>
                  <a:lnTo>
                    <a:pt x="208470" y="864886"/>
                  </a:lnTo>
                  <a:lnTo>
                    <a:pt x="247455" y="888571"/>
                  </a:lnTo>
                  <a:lnTo>
                    <a:pt x="288786" y="908482"/>
                  </a:lnTo>
                  <a:lnTo>
                    <a:pt x="332225" y="924383"/>
                  </a:lnTo>
                  <a:lnTo>
                    <a:pt x="377536" y="936035"/>
                  </a:lnTo>
                  <a:lnTo>
                    <a:pt x="424481" y="943200"/>
                  </a:lnTo>
                  <a:lnTo>
                    <a:pt x="472820" y="945642"/>
                  </a:lnTo>
                  <a:lnTo>
                    <a:pt x="521159" y="943200"/>
                  </a:lnTo>
                  <a:lnTo>
                    <a:pt x="568099" y="936035"/>
                  </a:lnTo>
                  <a:lnTo>
                    <a:pt x="613404" y="924383"/>
                  </a:lnTo>
                  <a:lnTo>
                    <a:pt x="656836" y="908482"/>
                  </a:lnTo>
                  <a:lnTo>
                    <a:pt x="698157" y="888571"/>
                  </a:lnTo>
                  <a:lnTo>
                    <a:pt x="737130" y="864886"/>
                  </a:lnTo>
                  <a:lnTo>
                    <a:pt x="773519" y="837666"/>
                  </a:lnTo>
                  <a:lnTo>
                    <a:pt x="807085" y="807148"/>
                  </a:lnTo>
                  <a:lnTo>
                    <a:pt x="837590" y="773570"/>
                  </a:lnTo>
                  <a:lnTo>
                    <a:pt x="864799" y="737171"/>
                  </a:lnTo>
                  <a:lnTo>
                    <a:pt x="888473" y="698186"/>
                  </a:lnTo>
                  <a:lnTo>
                    <a:pt x="908375" y="656855"/>
                  </a:lnTo>
                  <a:lnTo>
                    <a:pt x="924267" y="613416"/>
                  </a:lnTo>
                  <a:lnTo>
                    <a:pt x="935913" y="568105"/>
                  </a:lnTo>
                  <a:lnTo>
                    <a:pt x="943075" y="521160"/>
                  </a:lnTo>
                  <a:lnTo>
                    <a:pt x="945514" y="472821"/>
                  </a:lnTo>
                  <a:lnTo>
                    <a:pt x="943075" y="424481"/>
                  </a:lnTo>
                  <a:lnTo>
                    <a:pt x="935913" y="377536"/>
                  </a:lnTo>
                  <a:lnTo>
                    <a:pt x="924267" y="332225"/>
                  </a:lnTo>
                  <a:lnTo>
                    <a:pt x="908375" y="288786"/>
                  </a:lnTo>
                  <a:lnTo>
                    <a:pt x="888473" y="247455"/>
                  </a:lnTo>
                  <a:lnTo>
                    <a:pt x="864799" y="208470"/>
                  </a:lnTo>
                  <a:lnTo>
                    <a:pt x="837590" y="172071"/>
                  </a:lnTo>
                  <a:lnTo>
                    <a:pt x="807084" y="138493"/>
                  </a:lnTo>
                  <a:lnTo>
                    <a:pt x="773519" y="107975"/>
                  </a:lnTo>
                  <a:lnTo>
                    <a:pt x="737130" y="80755"/>
                  </a:lnTo>
                  <a:lnTo>
                    <a:pt x="698157" y="57070"/>
                  </a:lnTo>
                  <a:lnTo>
                    <a:pt x="656836" y="37159"/>
                  </a:lnTo>
                  <a:lnTo>
                    <a:pt x="613404" y="21258"/>
                  </a:lnTo>
                  <a:lnTo>
                    <a:pt x="568099" y="9606"/>
                  </a:lnTo>
                  <a:lnTo>
                    <a:pt x="521159" y="2441"/>
                  </a:lnTo>
                  <a:lnTo>
                    <a:pt x="472820" y="0"/>
                  </a:lnTo>
                  <a:close/>
                </a:path>
              </a:pathLst>
            </a:custGeom>
            <a:solidFill>
              <a:srgbClr val="789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43271" y="1155064"/>
              <a:ext cx="945515" cy="946150"/>
            </a:xfrm>
            <a:custGeom>
              <a:avLst/>
              <a:gdLst/>
              <a:ahLst/>
              <a:cxnLst/>
              <a:rect l="l" t="t" r="r" b="b"/>
              <a:pathLst>
                <a:path w="945514" h="946150">
                  <a:moveTo>
                    <a:pt x="0" y="472821"/>
                  </a:moveTo>
                  <a:lnTo>
                    <a:pt x="2441" y="424481"/>
                  </a:lnTo>
                  <a:lnTo>
                    <a:pt x="9606" y="377536"/>
                  </a:lnTo>
                  <a:lnTo>
                    <a:pt x="21258" y="332225"/>
                  </a:lnTo>
                  <a:lnTo>
                    <a:pt x="37159" y="288786"/>
                  </a:lnTo>
                  <a:lnTo>
                    <a:pt x="57070" y="247455"/>
                  </a:lnTo>
                  <a:lnTo>
                    <a:pt x="80755" y="208470"/>
                  </a:lnTo>
                  <a:lnTo>
                    <a:pt x="107975" y="172071"/>
                  </a:lnTo>
                  <a:lnTo>
                    <a:pt x="138493" y="138493"/>
                  </a:lnTo>
                  <a:lnTo>
                    <a:pt x="172071" y="107975"/>
                  </a:lnTo>
                  <a:lnTo>
                    <a:pt x="208470" y="80755"/>
                  </a:lnTo>
                  <a:lnTo>
                    <a:pt x="247455" y="57070"/>
                  </a:lnTo>
                  <a:lnTo>
                    <a:pt x="288786" y="37159"/>
                  </a:lnTo>
                  <a:lnTo>
                    <a:pt x="332225" y="21258"/>
                  </a:lnTo>
                  <a:lnTo>
                    <a:pt x="377536" y="9606"/>
                  </a:lnTo>
                  <a:lnTo>
                    <a:pt x="424481" y="2441"/>
                  </a:lnTo>
                  <a:lnTo>
                    <a:pt x="472820" y="0"/>
                  </a:lnTo>
                  <a:lnTo>
                    <a:pt x="521159" y="2441"/>
                  </a:lnTo>
                  <a:lnTo>
                    <a:pt x="568099" y="9606"/>
                  </a:lnTo>
                  <a:lnTo>
                    <a:pt x="613404" y="21258"/>
                  </a:lnTo>
                  <a:lnTo>
                    <a:pt x="656836" y="37159"/>
                  </a:lnTo>
                  <a:lnTo>
                    <a:pt x="698157" y="57070"/>
                  </a:lnTo>
                  <a:lnTo>
                    <a:pt x="737130" y="80755"/>
                  </a:lnTo>
                  <a:lnTo>
                    <a:pt x="773519" y="107975"/>
                  </a:lnTo>
                  <a:lnTo>
                    <a:pt x="807084" y="138493"/>
                  </a:lnTo>
                  <a:lnTo>
                    <a:pt x="837590" y="172071"/>
                  </a:lnTo>
                  <a:lnTo>
                    <a:pt x="864799" y="208470"/>
                  </a:lnTo>
                  <a:lnTo>
                    <a:pt x="888473" y="247455"/>
                  </a:lnTo>
                  <a:lnTo>
                    <a:pt x="908375" y="288786"/>
                  </a:lnTo>
                  <a:lnTo>
                    <a:pt x="924267" y="332225"/>
                  </a:lnTo>
                  <a:lnTo>
                    <a:pt x="935913" y="377536"/>
                  </a:lnTo>
                  <a:lnTo>
                    <a:pt x="943075" y="424481"/>
                  </a:lnTo>
                  <a:lnTo>
                    <a:pt x="945514" y="472821"/>
                  </a:lnTo>
                  <a:lnTo>
                    <a:pt x="943075" y="521160"/>
                  </a:lnTo>
                  <a:lnTo>
                    <a:pt x="935913" y="568105"/>
                  </a:lnTo>
                  <a:lnTo>
                    <a:pt x="924267" y="613416"/>
                  </a:lnTo>
                  <a:lnTo>
                    <a:pt x="908375" y="656855"/>
                  </a:lnTo>
                  <a:lnTo>
                    <a:pt x="888473" y="698186"/>
                  </a:lnTo>
                  <a:lnTo>
                    <a:pt x="864799" y="737171"/>
                  </a:lnTo>
                  <a:lnTo>
                    <a:pt x="837590" y="773570"/>
                  </a:lnTo>
                  <a:lnTo>
                    <a:pt x="807085" y="807148"/>
                  </a:lnTo>
                  <a:lnTo>
                    <a:pt x="773519" y="837666"/>
                  </a:lnTo>
                  <a:lnTo>
                    <a:pt x="737130" y="864886"/>
                  </a:lnTo>
                  <a:lnTo>
                    <a:pt x="698157" y="888571"/>
                  </a:lnTo>
                  <a:lnTo>
                    <a:pt x="656836" y="908482"/>
                  </a:lnTo>
                  <a:lnTo>
                    <a:pt x="613404" y="924383"/>
                  </a:lnTo>
                  <a:lnTo>
                    <a:pt x="568099" y="936035"/>
                  </a:lnTo>
                  <a:lnTo>
                    <a:pt x="521159" y="943200"/>
                  </a:lnTo>
                  <a:lnTo>
                    <a:pt x="472820" y="945642"/>
                  </a:lnTo>
                  <a:lnTo>
                    <a:pt x="424481" y="943200"/>
                  </a:lnTo>
                  <a:lnTo>
                    <a:pt x="377536" y="936035"/>
                  </a:lnTo>
                  <a:lnTo>
                    <a:pt x="332225" y="924383"/>
                  </a:lnTo>
                  <a:lnTo>
                    <a:pt x="288786" y="908482"/>
                  </a:lnTo>
                  <a:lnTo>
                    <a:pt x="247455" y="888571"/>
                  </a:lnTo>
                  <a:lnTo>
                    <a:pt x="208470" y="864886"/>
                  </a:lnTo>
                  <a:lnTo>
                    <a:pt x="172071" y="837666"/>
                  </a:lnTo>
                  <a:lnTo>
                    <a:pt x="138493" y="807148"/>
                  </a:lnTo>
                  <a:lnTo>
                    <a:pt x="107975" y="773570"/>
                  </a:lnTo>
                  <a:lnTo>
                    <a:pt x="80755" y="737171"/>
                  </a:lnTo>
                  <a:lnTo>
                    <a:pt x="57070" y="698186"/>
                  </a:lnTo>
                  <a:lnTo>
                    <a:pt x="37159" y="656855"/>
                  </a:lnTo>
                  <a:lnTo>
                    <a:pt x="21258" y="613416"/>
                  </a:lnTo>
                  <a:lnTo>
                    <a:pt x="9606" y="568105"/>
                  </a:lnTo>
                  <a:lnTo>
                    <a:pt x="2441" y="521160"/>
                  </a:lnTo>
                  <a:lnTo>
                    <a:pt x="0" y="4728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490717" y="1492376"/>
            <a:ext cx="652145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4130">
              <a:lnSpc>
                <a:spcPts val="830"/>
              </a:lnSpc>
              <a:spcBef>
                <a:spcPts val="2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Young</a:t>
            </a:r>
            <a:r>
              <a:rPr dirty="0" sz="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816980" y="2169414"/>
            <a:ext cx="311150" cy="267335"/>
          </a:xfrm>
          <a:custGeom>
            <a:avLst/>
            <a:gdLst/>
            <a:ahLst/>
            <a:cxnLst/>
            <a:rect l="l" t="t" r="r" b="b"/>
            <a:pathLst>
              <a:path w="311150" h="267335">
                <a:moveTo>
                  <a:pt x="220853" y="0"/>
                </a:moveTo>
                <a:lnTo>
                  <a:pt x="34163" y="42672"/>
                </a:lnTo>
                <a:lnTo>
                  <a:pt x="62230" y="165354"/>
                </a:lnTo>
                <a:lnTo>
                  <a:pt x="0" y="179578"/>
                </a:lnTo>
                <a:lnTo>
                  <a:pt x="183515" y="266827"/>
                </a:lnTo>
                <a:lnTo>
                  <a:pt x="311150" y="108585"/>
                </a:lnTo>
                <a:lnTo>
                  <a:pt x="248920" y="122809"/>
                </a:lnTo>
                <a:lnTo>
                  <a:pt x="220853" y="0"/>
                </a:lnTo>
                <a:close/>
              </a:path>
            </a:pathLst>
          </a:custGeom>
          <a:solidFill>
            <a:srgbClr val="7CA13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646673" y="2527554"/>
            <a:ext cx="971550" cy="970915"/>
            <a:chOff x="5646673" y="2527554"/>
            <a:chExt cx="971550" cy="970915"/>
          </a:xfrm>
        </p:grpSpPr>
        <p:sp>
          <p:nvSpPr>
            <p:cNvPr id="14" name="object 14" descr=""/>
            <p:cNvSpPr/>
            <p:nvPr/>
          </p:nvSpPr>
          <p:spPr>
            <a:xfrm>
              <a:off x="5659373" y="2540254"/>
              <a:ext cx="946150" cy="945515"/>
            </a:xfrm>
            <a:custGeom>
              <a:avLst/>
              <a:gdLst/>
              <a:ahLst/>
              <a:cxnLst/>
              <a:rect l="l" t="t" r="r" b="b"/>
              <a:pathLst>
                <a:path w="946150" h="945514">
                  <a:moveTo>
                    <a:pt x="472821" y="0"/>
                  </a:moveTo>
                  <a:lnTo>
                    <a:pt x="424481" y="2439"/>
                  </a:lnTo>
                  <a:lnTo>
                    <a:pt x="377536" y="9601"/>
                  </a:lnTo>
                  <a:lnTo>
                    <a:pt x="332225" y="21247"/>
                  </a:lnTo>
                  <a:lnTo>
                    <a:pt x="288786" y="37139"/>
                  </a:lnTo>
                  <a:lnTo>
                    <a:pt x="247455" y="57041"/>
                  </a:lnTo>
                  <a:lnTo>
                    <a:pt x="208470" y="80715"/>
                  </a:lnTo>
                  <a:lnTo>
                    <a:pt x="172071" y="107924"/>
                  </a:lnTo>
                  <a:lnTo>
                    <a:pt x="138493" y="138429"/>
                  </a:lnTo>
                  <a:lnTo>
                    <a:pt x="107975" y="171995"/>
                  </a:lnTo>
                  <a:lnTo>
                    <a:pt x="80755" y="208384"/>
                  </a:lnTo>
                  <a:lnTo>
                    <a:pt x="57070" y="247357"/>
                  </a:lnTo>
                  <a:lnTo>
                    <a:pt x="37159" y="288678"/>
                  </a:lnTo>
                  <a:lnTo>
                    <a:pt x="21258" y="332110"/>
                  </a:lnTo>
                  <a:lnTo>
                    <a:pt x="9606" y="377415"/>
                  </a:lnTo>
                  <a:lnTo>
                    <a:pt x="2441" y="424355"/>
                  </a:lnTo>
                  <a:lnTo>
                    <a:pt x="0" y="472694"/>
                  </a:lnTo>
                  <a:lnTo>
                    <a:pt x="2441" y="521054"/>
                  </a:lnTo>
                  <a:lnTo>
                    <a:pt x="9606" y="568014"/>
                  </a:lnTo>
                  <a:lnTo>
                    <a:pt x="21258" y="613336"/>
                  </a:lnTo>
                  <a:lnTo>
                    <a:pt x="37159" y="656782"/>
                  </a:lnTo>
                  <a:lnTo>
                    <a:pt x="57070" y="698116"/>
                  </a:lnTo>
                  <a:lnTo>
                    <a:pt x="80755" y="737099"/>
                  </a:lnTo>
                  <a:lnTo>
                    <a:pt x="107975" y="773496"/>
                  </a:lnTo>
                  <a:lnTo>
                    <a:pt x="138493" y="807069"/>
                  </a:lnTo>
                  <a:lnTo>
                    <a:pt x="172071" y="837580"/>
                  </a:lnTo>
                  <a:lnTo>
                    <a:pt x="208470" y="864792"/>
                  </a:lnTo>
                  <a:lnTo>
                    <a:pt x="247455" y="888469"/>
                  </a:lnTo>
                  <a:lnTo>
                    <a:pt x="288786" y="908373"/>
                  </a:lnTo>
                  <a:lnTo>
                    <a:pt x="332225" y="924267"/>
                  </a:lnTo>
                  <a:lnTo>
                    <a:pt x="377536" y="935913"/>
                  </a:lnTo>
                  <a:lnTo>
                    <a:pt x="424481" y="943075"/>
                  </a:lnTo>
                  <a:lnTo>
                    <a:pt x="472821" y="945514"/>
                  </a:lnTo>
                  <a:lnTo>
                    <a:pt x="521160" y="943075"/>
                  </a:lnTo>
                  <a:lnTo>
                    <a:pt x="568105" y="935913"/>
                  </a:lnTo>
                  <a:lnTo>
                    <a:pt x="613416" y="924267"/>
                  </a:lnTo>
                  <a:lnTo>
                    <a:pt x="656855" y="908373"/>
                  </a:lnTo>
                  <a:lnTo>
                    <a:pt x="698186" y="888469"/>
                  </a:lnTo>
                  <a:lnTo>
                    <a:pt x="737171" y="864792"/>
                  </a:lnTo>
                  <a:lnTo>
                    <a:pt x="773570" y="837580"/>
                  </a:lnTo>
                  <a:lnTo>
                    <a:pt x="807148" y="807069"/>
                  </a:lnTo>
                  <a:lnTo>
                    <a:pt x="837666" y="773496"/>
                  </a:lnTo>
                  <a:lnTo>
                    <a:pt x="864886" y="737099"/>
                  </a:lnTo>
                  <a:lnTo>
                    <a:pt x="888571" y="698116"/>
                  </a:lnTo>
                  <a:lnTo>
                    <a:pt x="908482" y="656782"/>
                  </a:lnTo>
                  <a:lnTo>
                    <a:pt x="924383" y="613336"/>
                  </a:lnTo>
                  <a:lnTo>
                    <a:pt x="936035" y="568014"/>
                  </a:lnTo>
                  <a:lnTo>
                    <a:pt x="943200" y="521054"/>
                  </a:lnTo>
                  <a:lnTo>
                    <a:pt x="945642" y="472694"/>
                  </a:lnTo>
                  <a:lnTo>
                    <a:pt x="943200" y="424355"/>
                  </a:lnTo>
                  <a:lnTo>
                    <a:pt x="936035" y="377415"/>
                  </a:lnTo>
                  <a:lnTo>
                    <a:pt x="924383" y="332110"/>
                  </a:lnTo>
                  <a:lnTo>
                    <a:pt x="908482" y="288678"/>
                  </a:lnTo>
                  <a:lnTo>
                    <a:pt x="888571" y="247357"/>
                  </a:lnTo>
                  <a:lnTo>
                    <a:pt x="864886" y="208384"/>
                  </a:lnTo>
                  <a:lnTo>
                    <a:pt x="837666" y="171995"/>
                  </a:lnTo>
                  <a:lnTo>
                    <a:pt x="807148" y="138429"/>
                  </a:lnTo>
                  <a:lnTo>
                    <a:pt x="773570" y="107924"/>
                  </a:lnTo>
                  <a:lnTo>
                    <a:pt x="737171" y="80715"/>
                  </a:lnTo>
                  <a:lnTo>
                    <a:pt x="698186" y="57041"/>
                  </a:lnTo>
                  <a:lnTo>
                    <a:pt x="656855" y="37139"/>
                  </a:lnTo>
                  <a:lnTo>
                    <a:pt x="613416" y="21247"/>
                  </a:lnTo>
                  <a:lnTo>
                    <a:pt x="568105" y="9601"/>
                  </a:lnTo>
                  <a:lnTo>
                    <a:pt x="521160" y="2439"/>
                  </a:lnTo>
                  <a:lnTo>
                    <a:pt x="472821" y="0"/>
                  </a:lnTo>
                  <a:close/>
                </a:path>
              </a:pathLst>
            </a:custGeom>
            <a:solidFill>
              <a:srgbClr val="84A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59373" y="2540254"/>
              <a:ext cx="946150" cy="945515"/>
            </a:xfrm>
            <a:custGeom>
              <a:avLst/>
              <a:gdLst/>
              <a:ahLst/>
              <a:cxnLst/>
              <a:rect l="l" t="t" r="r" b="b"/>
              <a:pathLst>
                <a:path w="946150" h="945514">
                  <a:moveTo>
                    <a:pt x="0" y="472694"/>
                  </a:moveTo>
                  <a:lnTo>
                    <a:pt x="2441" y="424355"/>
                  </a:lnTo>
                  <a:lnTo>
                    <a:pt x="9606" y="377415"/>
                  </a:lnTo>
                  <a:lnTo>
                    <a:pt x="21258" y="332110"/>
                  </a:lnTo>
                  <a:lnTo>
                    <a:pt x="37159" y="288678"/>
                  </a:lnTo>
                  <a:lnTo>
                    <a:pt x="57070" y="247357"/>
                  </a:lnTo>
                  <a:lnTo>
                    <a:pt x="80755" y="208384"/>
                  </a:lnTo>
                  <a:lnTo>
                    <a:pt x="107975" y="171995"/>
                  </a:lnTo>
                  <a:lnTo>
                    <a:pt x="138493" y="138429"/>
                  </a:lnTo>
                  <a:lnTo>
                    <a:pt x="172071" y="107924"/>
                  </a:lnTo>
                  <a:lnTo>
                    <a:pt x="208470" y="80715"/>
                  </a:lnTo>
                  <a:lnTo>
                    <a:pt x="247455" y="57041"/>
                  </a:lnTo>
                  <a:lnTo>
                    <a:pt x="288786" y="37139"/>
                  </a:lnTo>
                  <a:lnTo>
                    <a:pt x="332225" y="21247"/>
                  </a:lnTo>
                  <a:lnTo>
                    <a:pt x="377536" y="9601"/>
                  </a:lnTo>
                  <a:lnTo>
                    <a:pt x="424481" y="2439"/>
                  </a:lnTo>
                  <a:lnTo>
                    <a:pt x="472821" y="0"/>
                  </a:lnTo>
                  <a:lnTo>
                    <a:pt x="521160" y="2439"/>
                  </a:lnTo>
                  <a:lnTo>
                    <a:pt x="568105" y="9601"/>
                  </a:lnTo>
                  <a:lnTo>
                    <a:pt x="613416" y="21247"/>
                  </a:lnTo>
                  <a:lnTo>
                    <a:pt x="656855" y="37139"/>
                  </a:lnTo>
                  <a:lnTo>
                    <a:pt x="698186" y="57041"/>
                  </a:lnTo>
                  <a:lnTo>
                    <a:pt x="737171" y="80715"/>
                  </a:lnTo>
                  <a:lnTo>
                    <a:pt x="773570" y="107924"/>
                  </a:lnTo>
                  <a:lnTo>
                    <a:pt x="807148" y="138429"/>
                  </a:lnTo>
                  <a:lnTo>
                    <a:pt x="837666" y="171995"/>
                  </a:lnTo>
                  <a:lnTo>
                    <a:pt x="864886" y="208384"/>
                  </a:lnTo>
                  <a:lnTo>
                    <a:pt x="888571" y="247357"/>
                  </a:lnTo>
                  <a:lnTo>
                    <a:pt x="908482" y="288678"/>
                  </a:lnTo>
                  <a:lnTo>
                    <a:pt x="924383" y="332110"/>
                  </a:lnTo>
                  <a:lnTo>
                    <a:pt x="936035" y="377415"/>
                  </a:lnTo>
                  <a:lnTo>
                    <a:pt x="943200" y="424355"/>
                  </a:lnTo>
                  <a:lnTo>
                    <a:pt x="945642" y="472694"/>
                  </a:lnTo>
                  <a:lnTo>
                    <a:pt x="943200" y="521054"/>
                  </a:lnTo>
                  <a:lnTo>
                    <a:pt x="936035" y="568014"/>
                  </a:lnTo>
                  <a:lnTo>
                    <a:pt x="924383" y="613336"/>
                  </a:lnTo>
                  <a:lnTo>
                    <a:pt x="908482" y="656782"/>
                  </a:lnTo>
                  <a:lnTo>
                    <a:pt x="888571" y="698116"/>
                  </a:lnTo>
                  <a:lnTo>
                    <a:pt x="864886" y="737099"/>
                  </a:lnTo>
                  <a:lnTo>
                    <a:pt x="837666" y="773496"/>
                  </a:lnTo>
                  <a:lnTo>
                    <a:pt x="807148" y="807069"/>
                  </a:lnTo>
                  <a:lnTo>
                    <a:pt x="773570" y="837580"/>
                  </a:lnTo>
                  <a:lnTo>
                    <a:pt x="737171" y="864792"/>
                  </a:lnTo>
                  <a:lnTo>
                    <a:pt x="698186" y="888469"/>
                  </a:lnTo>
                  <a:lnTo>
                    <a:pt x="656855" y="908373"/>
                  </a:lnTo>
                  <a:lnTo>
                    <a:pt x="613416" y="924267"/>
                  </a:lnTo>
                  <a:lnTo>
                    <a:pt x="568105" y="935913"/>
                  </a:lnTo>
                  <a:lnTo>
                    <a:pt x="521160" y="943075"/>
                  </a:lnTo>
                  <a:lnTo>
                    <a:pt x="472821" y="945514"/>
                  </a:lnTo>
                  <a:lnTo>
                    <a:pt x="424481" y="943075"/>
                  </a:lnTo>
                  <a:lnTo>
                    <a:pt x="377536" y="935913"/>
                  </a:lnTo>
                  <a:lnTo>
                    <a:pt x="332225" y="924267"/>
                  </a:lnTo>
                  <a:lnTo>
                    <a:pt x="288786" y="908373"/>
                  </a:lnTo>
                  <a:lnTo>
                    <a:pt x="247455" y="888469"/>
                  </a:lnTo>
                  <a:lnTo>
                    <a:pt x="208470" y="864792"/>
                  </a:lnTo>
                  <a:lnTo>
                    <a:pt x="172071" y="837580"/>
                  </a:lnTo>
                  <a:lnTo>
                    <a:pt x="138493" y="807069"/>
                  </a:lnTo>
                  <a:lnTo>
                    <a:pt x="107975" y="773496"/>
                  </a:lnTo>
                  <a:lnTo>
                    <a:pt x="80755" y="737099"/>
                  </a:lnTo>
                  <a:lnTo>
                    <a:pt x="57070" y="698116"/>
                  </a:lnTo>
                  <a:lnTo>
                    <a:pt x="37159" y="656782"/>
                  </a:lnTo>
                  <a:lnTo>
                    <a:pt x="21258" y="613336"/>
                  </a:lnTo>
                  <a:lnTo>
                    <a:pt x="9606" y="568014"/>
                  </a:lnTo>
                  <a:lnTo>
                    <a:pt x="2441" y="521054"/>
                  </a:lnTo>
                  <a:lnTo>
                    <a:pt x="0" y="47269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892165" y="2772537"/>
            <a:ext cx="480059" cy="464184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algn="ctr" marL="12700" marR="5080">
              <a:lnSpc>
                <a:spcPct val="86400"/>
              </a:lnSpc>
              <a:spcBef>
                <a:spcPts val="234"/>
              </a:spcBef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Education (asthma friendly schools)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761484" y="3404361"/>
            <a:ext cx="1085850" cy="1203960"/>
            <a:chOff x="4761484" y="3404361"/>
            <a:chExt cx="1085850" cy="1203960"/>
          </a:xfrm>
        </p:grpSpPr>
        <p:sp>
          <p:nvSpPr>
            <p:cNvPr id="18" name="object 18" descr=""/>
            <p:cNvSpPr/>
            <p:nvPr/>
          </p:nvSpPr>
          <p:spPr>
            <a:xfrm>
              <a:off x="5569331" y="3404361"/>
              <a:ext cx="278130" cy="257810"/>
            </a:xfrm>
            <a:custGeom>
              <a:avLst/>
              <a:gdLst/>
              <a:ahLst/>
              <a:cxnLst/>
              <a:rect l="l" t="t" r="r" b="b"/>
              <a:pathLst>
                <a:path w="278129" h="257810">
                  <a:moveTo>
                    <a:pt x="128143" y="0"/>
                  </a:moveTo>
                  <a:lnTo>
                    <a:pt x="49784" y="98170"/>
                  </a:lnTo>
                  <a:lnTo>
                    <a:pt x="0" y="58419"/>
                  </a:lnTo>
                  <a:lnTo>
                    <a:pt x="46355" y="256031"/>
                  </a:lnTo>
                  <a:lnTo>
                    <a:pt x="249428" y="257428"/>
                  </a:lnTo>
                  <a:lnTo>
                    <a:pt x="199517" y="217550"/>
                  </a:lnTo>
                  <a:lnTo>
                    <a:pt x="277876" y="119506"/>
                  </a:lnTo>
                  <a:lnTo>
                    <a:pt x="128143" y="0"/>
                  </a:lnTo>
                  <a:close/>
                </a:path>
              </a:pathLst>
            </a:custGeom>
            <a:solidFill>
              <a:srgbClr val="87A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774184" y="3649852"/>
              <a:ext cx="945515" cy="946150"/>
            </a:xfrm>
            <a:custGeom>
              <a:avLst/>
              <a:gdLst/>
              <a:ahLst/>
              <a:cxnLst/>
              <a:rect l="l" t="t" r="r" b="b"/>
              <a:pathLst>
                <a:path w="945514" h="946150">
                  <a:moveTo>
                    <a:pt x="472820" y="0"/>
                  </a:moveTo>
                  <a:lnTo>
                    <a:pt x="424481" y="2441"/>
                  </a:lnTo>
                  <a:lnTo>
                    <a:pt x="377536" y="9606"/>
                  </a:lnTo>
                  <a:lnTo>
                    <a:pt x="332225" y="21258"/>
                  </a:lnTo>
                  <a:lnTo>
                    <a:pt x="288786" y="37158"/>
                  </a:lnTo>
                  <a:lnTo>
                    <a:pt x="247455" y="57069"/>
                  </a:lnTo>
                  <a:lnTo>
                    <a:pt x="208470" y="80753"/>
                  </a:lnTo>
                  <a:lnTo>
                    <a:pt x="172071" y="107972"/>
                  </a:lnTo>
                  <a:lnTo>
                    <a:pt x="138493" y="138488"/>
                  </a:lnTo>
                  <a:lnTo>
                    <a:pt x="107975" y="172064"/>
                  </a:lnTo>
                  <a:lnTo>
                    <a:pt x="80755" y="208461"/>
                  </a:lnTo>
                  <a:lnTo>
                    <a:pt x="57070" y="247442"/>
                  </a:lnTo>
                  <a:lnTo>
                    <a:pt x="37159" y="288770"/>
                  </a:lnTo>
                  <a:lnTo>
                    <a:pt x="21258" y="332205"/>
                  </a:lnTo>
                  <a:lnTo>
                    <a:pt x="9606" y="377511"/>
                  </a:lnTo>
                  <a:lnTo>
                    <a:pt x="2441" y="424449"/>
                  </a:lnTo>
                  <a:lnTo>
                    <a:pt x="0" y="472782"/>
                  </a:lnTo>
                  <a:lnTo>
                    <a:pt x="2441" y="521124"/>
                  </a:lnTo>
                  <a:lnTo>
                    <a:pt x="9606" y="568069"/>
                  </a:lnTo>
                  <a:lnTo>
                    <a:pt x="21258" y="613380"/>
                  </a:lnTo>
                  <a:lnTo>
                    <a:pt x="37159" y="656819"/>
                  </a:lnTo>
                  <a:lnTo>
                    <a:pt x="57070" y="698148"/>
                  </a:lnTo>
                  <a:lnTo>
                    <a:pt x="80755" y="737130"/>
                  </a:lnTo>
                  <a:lnTo>
                    <a:pt x="107975" y="773527"/>
                  </a:lnTo>
                  <a:lnTo>
                    <a:pt x="138493" y="807102"/>
                  </a:lnTo>
                  <a:lnTo>
                    <a:pt x="172071" y="837617"/>
                  </a:lnTo>
                  <a:lnTo>
                    <a:pt x="208470" y="864834"/>
                  </a:lnTo>
                  <a:lnTo>
                    <a:pt x="247455" y="888516"/>
                  </a:lnTo>
                  <a:lnTo>
                    <a:pt x="288786" y="908424"/>
                  </a:lnTo>
                  <a:lnTo>
                    <a:pt x="332225" y="924323"/>
                  </a:lnTo>
                  <a:lnTo>
                    <a:pt x="377536" y="935973"/>
                  </a:lnTo>
                  <a:lnTo>
                    <a:pt x="424481" y="943137"/>
                  </a:lnTo>
                  <a:lnTo>
                    <a:pt x="472820" y="945578"/>
                  </a:lnTo>
                  <a:lnTo>
                    <a:pt x="521159" y="943137"/>
                  </a:lnTo>
                  <a:lnTo>
                    <a:pt x="568099" y="935973"/>
                  </a:lnTo>
                  <a:lnTo>
                    <a:pt x="613404" y="924323"/>
                  </a:lnTo>
                  <a:lnTo>
                    <a:pt x="656836" y="908424"/>
                  </a:lnTo>
                  <a:lnTo>
                    <a:pt x="698157" y="888516"/>
                  </a:lnTo>
                  <a:lnTo>
                    <a:pt x="737130" y="864834"/>
                  </a:lnTo>
                  <a:lnTo>
                    <a:pt x="773519" y="837617"/>
                  </a:lnTo>
                  <a:lnTo>
                    <a:pt x="807085" y="807102"/>
                  </a:lnTo>
                  <a:lnTo>
                    <a:pt x="837590" y="773527"/>
                  </a:lnTo>
                  <a:lnTo>
                    <a:pt x="864799" y="737130"/>
                  </a:lnTo>
                  <a:lnTo>
                    <a:pt x="888473" y="698148"/>
                  </a:lnTo>
                  <a:lnTo>
                    <a:pt x="908375" y="656819"/>
                  </a:lnTo>
                  <a:lnTo>
                    <a:pt x="924267" y="613380"/>
                  </a:lnTo>
                  <a:lnTo>
                    <a:pt x="935913" y="568069"/>
                  </a:lnTo>
                  <a:lnTo>
                    <a:pt x="943075" y="521124"/>
                  </a:lnTo>
                  <a:lnTo>
                    <a:pt x="945514" y="472782"/>
                  </a:lnTo>
                  <a:lnTo>
                    <a:pt x="943075" y="424449"/>
                  </a:lnTo>
                  <a:lnTo>
                    <a:pt x="935913" y="377511"/>
                  </a:lnTo>
                  <a:lnTo>
                    <a:pt x="924267" y="332205"/>
                  </a:lnTo>
                  <a:lnTo>
                    <a:pt x="908375" y="288770"/>
                  </a:lnTo>
                  <a:lnTo>
                    <a:pt x="888473" y="247442"/>
                  </a:lnTo>
                  <a:lnTo>
                    <a:pt x="864799" y="208461"/>
                  </a:lnTo>
                  <a:lnTo>
                    <a:pt x="837590" y="172064"/>
                  </a:lnTo>
                  <a:lnTo>
                    <a:pt x="807084" y="138488"/>
                  </a:lnTo>
                  <a:lnTo>
                    <a:pt x="773519" y="107972"/>
                  </a:lnTo>
                  <a:lnTo>
                    <a:pt x="737130" y="80753"/>
                  </a:lnTo>
                  <a:lnTo>
                    <a:pt x="698157" y="57069"/>
                  </a:lnTo>
                  <a:lnTo>
                    <a:pt x="656836" y="37158"/>
                  </a:lnTo>
                  <a:lnTo>
                    <a:pt x="613404" y="21258"/>
                  </a:lnTo>
                  <a:lnTo>
                    <a:pt x="568099" y="9606"/>
                  </a:lnTo>
                  <a:lnTo>
                    <a:pt x="521159" y="2441"/>
                  </a:lnTo>
                  <a:lnTo>
                    <a:pt x="472820" y="0"/>
                  </a:lnTo>
                  <a:close/>
                </a:path>
              </a:pathLst>
            </a:custGeom>
            <a:solidFill>
              <a:srgbClr val="8FB5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774184" y="3649852"/>
              <a:ext cx="945515" cy="946150"/>
            </a:xfrm>
            <a:custGeom>
              <a:avLst/>
              <a:gdLst/>
              <a:ahLst/>
              <a:cxnLst/>
              <a:rect l="l" t="t" r="r" b="b"/>
              <a:pathLst>
                <a:path w="945514" h="946150">
                  <a:moveTo>
                    <a:pt x="0" y="472782"/>
                  </a:moveTo>
                  <a:lnTo>
                    <a:pt x="2441" y="424449"/>
                  </a:lnTo>
                  <a:lnTo>
                    <a:pt x="9606" y="377511"/>
                  </a:lnTo>
                  <a:lnTo>
                    <a:pt x="21258" y="332205"/>
                  </a:lnTo>
                  <a:lnTo>
                    <a:pt x="37159" y="288770"/>
                  </a:lnTo>
                  <a:lnTo>
                    <a:pt x="57070" y="247442"/>
                  </a:lnTo>
                  <a:lnTo>
                    <a:pt x="80755" y="208461"/>
                  </a:lnTo>
                  <a:lnTo>
                    <a:pt x="107975" y="172064"/>
                  </a:lnTo>
                  <a:lnTo>
                    <a:pt x="138493" y="138488"/>
                  </a:lnTo>
                  <a:lnTo>
                    <a:pt x="172071" y="107972"/>
                  </a:lnTo>
                  <a:lnTo>
                    <a:pt x="208470" y="80753"/>
                  </a:lnTo>
                  <a:lnTo>
                    <a:pt x="247455" y="57069"/>
                  </a:lnTo>
                  <a:lnTo>
                    <a:pt x="288786" y="37158"/>
                  </a:lnTo>
                  <a:lnTo>
                    <a:pt x="332225" y="21258"/>
                  </a:lnTo>
                  <a:lnTo>
                    <a:pt x="377536" y="9606"/>
                  </a:lnTo>
                  <a:lnTo>
                    <a:pt x="424481" y="2441"/>
                  </a:lnTo>
                  <a:lnTo>
                    <a:pt x="472820" y="0"/>
                  </a:lnTo>
                  <a:lnTo>
                    <a:pt x="521159" y="2441"/>
                  </a:lnTo>
                  <a:lnTo>
                    <a:pt x="568099" y="9606"/>
                  </a:lnTo>
                  <a:lnTo>
                    <a:pt x="613404" y="21258"/>
                  </a:lnTo>
                  <a:lnTo>
                    <a:pt x="656836" y="37158"/>
                  </a:lnTo>
                  <a:lnTo>
                    <a:pt x="698157" y="57069"/>
                  </a:lnTo>
                  <a:lnTo>
                    <a:pt x="737130" y="80753"/>
                  </a:lnTo>
                  <a:lnTo>
                    <a:pt x="773519" y="107972"/>
                  </a:lnTo>
                  <a:lnTo>
                    <a:pt x="807084" y="138488"/>
                  </a:lnTo>
                  <a:lnTo>
                    <a:pt x="837590" y="172064"/>
                  </a:lnTo>
                  <a:lnTo>
                    <a:pt x="864799" y="208461"/>
                  </a:lnTo>
                  <a:lnTo>
                    <a:pt x="888473" y="247442"/>
                  </a:lnTo>
                  <a:lnTo>
                    <a:pt x="908375" y="288770"/>
                  </a:lnTo>
                  <a:lnTo>
                    <a:pt x="924267" y="332205"/>
                  </a:lnTo>
                  <a:lnTo>
                    <a:pt x="935913" y="377511"/>
                  </a:lnTo>
                  <a:lnTo>
                    <a:pt x="943075" y="424449"/>
                  </a:lnTo>
                  <a:lnTo>
                    <a:pt x="945514" y="472782"/>
                  </a:lnTo>
                  <a:lnTo>
                    <a:pt x="943075" y="521124"/>
                  </a:lnTo>
                  <a:lnTo>
                    <a:pt x="935913" y="568069"/>
                  </a:lnTo>
                  <a:lnTo>
                    <a:pt x="924267" y="613380"/>
                  </a:lnTo>
                  <a:lnTo>
                    <a:pt x="908375" y="656819"/>
                  </a:lnTo>
                  <a:lnTo>
                    <a:pt x="888473" y="698148"/>
                  </a:lnTo>
                  <a:lnTo>
                    <a:pt x="864799" y="737130"/>
                  </a:lnTo>
                  <a:lnTo>
                    <a:pt x="837590" y="773527"/>
                  </a:lnTo>
                  <a:lnTo>
                    <a:pt x="807085" y="807102"/>
                  </a:lnTo>
                  <a:lnTo>
                    <a:pt x="773519" y="837617"/>
                  </a:lnTo>
                  <a:lnTo>
                    <a:pt x="737130" y="864834"/>
                  </a:lnTo>
                  <a:lnTo>
                    <a:pt x="698157" y="888516"/>
                  </a:lnTo>
                  <a:lnTo>
                    <a:pt x="656836" y="908424"/>
                  </a:lnTo>
                  <a:lnTo>
                    <a:pt x="613404" y="924323"/>
                  </a:lnTo>
                  <a:lnTo>
                    <a:pt x="568099" y="935973"/>
                  </a:lnTo>
                  <a:lnTo>
                    <a:pt x="521159" y="943137"/>
                  </a:lnTo>
                  <a:lnTo>
                    <a:pt x="472820" y="945578"/>
                  </a:lnTo>
                  <a:lnTo>
                    <a:pt x="424481" y="943137"/>
                  </a:lnTo>
                  <a:lnTo>
                    <a:pt x="377536" y="935973"/>
                  </a:lnTo>
                  <a:lnTo>
                    <a:pt x="332225" y="924323"/>
                  </a:lnTo>
                  <a:lnTo>
                    <a:pt x="288786" y="908424"/>
                  </a:lnTo>
                  <a:lnTo>
                    <a:pt x="247455" y="888516"/>
                  </a:lnTo>
                  <a:lnTo>
                    <a:pt x="208470" y="864834"/>
                  </a:lnTo>
                  <a:lnTo>
                    <a:pt x="172071" y="837617"/>
                  </a:lnTo>
                  <a:lnTo>
                    <a:pt x="138493" y="807102"/>
                  </a:lnTo>
                  <a:lnTo>
                    <a:pt x="107975" y="773527"/>
                  </a:lnTo>
                  <a:lnTo>
                    <a:pt x="80755" y="737130"/>
                  </a:lnTo>
                  <a:lnTo>
                    <a:pt x="57070" y="698148"/>
                  </a:lnTo>
                  <a:lnTo>
                    <a:pt x="37159" y="656819"/>
                  </a:lnTo>
                  <a:lnTo>
                    <a:pt x="21258" y="613380"/>
                  </a:lnTo>
                  <a:lnTo>
                    <a:pt x="9606" y="568069"/>
                  </a:lnTo>
                  <a:lnTo>
                    <a:pt x="2441" y="521124"/>
                  </a:lnTo>
                  <a:lnTo>
                    <a:pt x="0" y="4727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982336" y="4040225"/>
            <a:ext cx="52895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4417314" y="3963644"/>
            <a:ext cx="252729" cy="319405"/>
          </a:xfrm>
          <a:custGeom>
            <a:avLst/>
            <a:gdLst/>
            <a:ahLst/>
            <a:cxnLst/>
            <a:rect l="l" t="t" r="r" b="b"/>
            <a:pathLst>
              <a:path w="252729" h="319404">
                <a:moveTo>
                  <a:pt x="125984" y="0"/>
                </a:moveTo>
                <a:lnTo>
                  <a:pt x="0" y="159664"/>
                </a:lnTo>
                <a:lnTo>
                  <a:pt x="126237" y="319138"/>
                </a:lnTo>
                <a:lnTo>
                  <a:pt x="126237" y="255308"/>
                </a:lnTo>
                <a:lnTo>
                  <a:pt x="252222" y="255206"/>
                </a:lnTo>
                <a:lnTo>
                  <a:pt x="252095" y="63715"/>
                </a:lnTo>
                <a:lnTo>
                  <a:pt x="125984" y="63830"/>
                </a:lnTo>
                <a:lnTo>
                  <a:pt x="125984" y="0"/>
                </a:lnTo>
                <a:close/>
              </a:path>
            </a:pathLst>
          </a:custGeom>
          <a:solidFill>
            <a:srgbClr val="91B75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3340100" y="3638296"/>
            <a:ext cx="971550" cy="971550"/>
            <a:chOff x="3340100" y="3638296"/>
            <a:chExt cx="971550" cy="971550"/>
          </a:xfrm>
        </p:grpSpPr>
        <p:sp>
          <p:nvSpPr>
            <p:cNvPr id="24" name="object 24" descr=""/>
            <p:cNvSpPr/>
            <p:nvPr/>
          </p:nvSpPr>
          <p:spPr>
            <a:xfrm>
              <a:off x="3352800" y="3650996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472821" y="0"/>
                  </a:moveTo>
                  <a:lnTo>
                    <a:pt x="424481" y="2441"/>
                  </a:lnTo>
                  <a:lnTo>
                    <a:pt x="377536" y="9606"/>
                  </a:lnTo>
                  <a:lnTo>
                    <a:pt x="332225" y="21258"/>
                  </a:lnTo>
                  <a:lnTo>
                    <a:pt x="288786" y="37159"/>
                  </a:lnTo>
                  <a:lnTo>
                    <a:pt x="247455" y="57070"/>
                  </a:lnTo>
                  <a:lnTo>
                    <a:pt x="208470" y="80754"/>
                  </a:lnTo>
                  <a:lnTo>
                    <a:pt x="172071" y="107973"/>
                  </a:lnTo>
                  <a:lnTo>
                    <a:pt x="138493" y="138490"/>
                  </a:lnTo>
                  <a:lnTo>
                    <a:pt x="107975" y="172066"/>
                  </a:lnTo>
                  <a:lnTo>
                    <a:pt x="80755" y="208464"/>
                  </a:lnTo>
                  <a:lnTo>
                    <a:pt x="57070" y="247446"/>
                  </a:lnTo>
                  <a:lnTo>
                    <a:pt x="37159" y="288775"/>
                  </a:lnTo>
                  <a:lnTo>
                    <a:pt x="21258" y="332212"/>
                  </a:lnTo>
                  <a:lnTo>
                    <a:pt x="9606" y="377519"/>
                  </a:lnTo>
                  <a:lnTo>
                    <a:pt x="2441" y="424460"/>
                  </a:lnTo>
                  <a:lnTo>
                    <a:pt x="0" y="472795"/>
                  </a:lnTo>
                  <a:lnTo>
                    <a:pt x="2441" y="521137"/>
                  </a:lnTo>
                  <a:lnTo>
                    <a:pt x="9606" y="568082"/>
                  </a:lnTo>
                  <a:lnTo>
                    <a:pt x="21258" y="613393"/>
                  </a:lnTo>
                  <a:lnTo>
                    <a:pt x="37159" y="656831"/>
                  </a:lnTo>
                  <a:lnTo>
                    <a:pt x="57070" y="698161"/>
                  </a:lnTo>
                  <a:lnTo>
                    <a:pt x="80755" y="737143"/>
                  </a:lnTo>
                  <a:lnTo>
                    <a:pt x="107975" y="773540"/>
                  </a:lnTo>
                  <a:lnTo>
                    <a:pt x="138493" y="807115"/>
                  </a:lnTo>
                  <a:lnTo>
                    <a:pt x="172071" y="837629"/>
                  </a:lnTo>
                  <a:lnTo>
                    <a:pt x="208470" y="864846"/>
                  </a:lnTo>
                  <a:lnTo>
                    <a:pt x="247455" y="888528"/>
                  </a:lnTo>
                  <a:lnTo>
                    <a:pt x="288786" y="908437"/>
                  </a:lnTo>
                  <a:lnTo>
                    <a:pt x="332225" y="924335"/>
                  </a:lnTo>
                  <a:lnTo>
                    <a:pt x="377536" y="935985"/>
                  </a:lnTo>
                  <a:lnTo>
                    <a:pt x="424481" y="943150"/>
                  </a:lnTo>
                  <a:lnTo>
                    <a:pt x="472821" y="945591"/>
                  </a:lnTo>
                  <a:lnTo>
                    <a:pt x="521160" y="943150"/>
                  </a:lnTo>
                  <a:lnTo>
                    <a:pt x="568105" y="935985"/>
                  </a:lnTo>
                  <a:lnTo>
                    <a:pt x="613416" y="924335"/>
                  </a:lnTo>
                  <a:lnTo>
                    <a:pt x="656855" y="908437"/>
                  </a:lnTo>
                  <a:lnTo>
                    <a:pt x="698186" y="888528"/>
                  </a:lnTo>
                  <a:lnTo>
                    <a:pt x="737171" y="864846"/>
                  </a:lnTo>
                  <a:lnTo>
                    <a:pt x="773570" y="837629"/>
                  </a:lnTo>
                  <a:lnTo>
                    <a:pt x="807148" y="807115"/>
                  </a:lnTo>
                  <a:lnTo>
                    <a:pt x="837666" y="773540"/>
                  </a:lnTo>
                  <a:lnTo>
                    <a:pt x="864886" y="737143"/>
                  </a:lnTo>
                  <a:lnTo>
                    <a:pt x="888571" y="698161"/>
                  </a:lnTo>
                  <a:lnTo>
                    <a:pt x="908482" y="656831"/>
                  </a:lnTo>
                  <a:lnTo>
                    <a:pt x="924383" y="613393"/>
                  </a:lnTo>
                  <a:lnTo>
                    <a:pt x="936035" y="568082"/>
                  </a:lnTo>
                  <a:lnTo>
                    <a:pt x="943200" y="521137"/>
                  </a:lnTo>
                  <a:lnTo>
                    <a:pt x="945641" y="472795"/>
                  </a:lnTo>
                  <a:lnTo>
                    <a:pt x="943200" y="424460"/>
                  </a:lnTo>
                  <a:lnTo>
                    <a:pt x="936035" y="377519"/>
                  </a:lnTo>
                  <a:lnTo>
                    <a:pt x="924383" y="332212"/>
                  </a:lnTo>
                  <a:lnTo>
                    <a:pt x="908482" y="288775"/>
                  </a:lnTo>
                  <a:lnTo>
                    <a:pt x="888571" y="247446"/>
                  </a:lnTo>
                  <a:lnTo>
                    <a:pt x="864886" y="208464"/>
                  </a:lnTo>
                  <a:lnTo>
                    <a:pt x="837666" y="172066"/>
                  </a:lnTo>
                  <a:lnTo>
                    <a:pt x="807148" y="138490"/>
                  </a:lnTo>
                  <a:lnTo>
                    <a:pt x="773570" y="107973"/>
                  </a:lnTo>
                  <a:lnTo>
                    <a:pt x="737171" y="80754"/>
                  </a:lnTo>
                  <a:lnTo>
                    <a:pt x="698186" y="57070"/>
                  </a:lnTo>
                  <a:lnTo>
                    <a:pt x="656855" y="37159"/>
                  </a:lnTo>
                  <a:lnTo>
                    <a:pt x="613416" y="21258"/>
                  </a:lnTo>
                  <a:lnTo>
                    <a:pt x="568105" y="9606"/>
                  </a:lnTo>
                  <a:lnTo>
                    <a:pt x="521160" y="2441"/>
                  </a:lnTo>
                  <a:lnTo>
                    <a:pt x="472821" y="0"/>
                  </a:lnTo>
                  <a:close/>
                </a:path>
              </a:pathLst>
            </a:custGeom>
            <a:solidFill>
              <a:srgbClr val="99B7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352800" y="3650996"/>
              <a:ext cx="946150" cy="946150"/>
            </a:xfrm>
            <a:custGeom>
              <a:avLst/>
              <a:gdLst/>
              <a:ahLst/>
              <a:cxnLst/>
              <a:rect l="l" t="t" r="r" b="b"/>
              <a:pathLst>
                <a:path w="946150" h="946150">
                  <a:moveTo>
                    <a:pt x="0" y="472795"/>
                  </a:moveTo>
                  <a:lnTo>
                    <a:pt x="2441" y="424460"/>
                  </a:lnTo>
                  <a:lnTo>
                    <a:pt x="9606" y="377519"/>
                  </a:lnTo>
                  <a:lnTo>
                    <a:pt x="21258" y="332212"/>
                  </a:lnTo>
                  <a:lnTo>
                    <a:pt x="37159" y="288775"/>
                  </a:lnTo>
                  <a:lnTo>
                    <a:pt x="57070" y="247446"/>
                  </a:lnTo>
                  <a:lnTo>
                    <a:pt x="80755" y="208464"/>
                  </a:lnTo>
                  <a:lnTo>
                    <a:pt x="107975" y="172066"/>
                  </a:lnTo>
                  <a:lnTo>
                    <a:pt x="138493" y="138490"/>
                  </a:lnTo>
                  <a:lnTo>
                    <a:pt x="172071" y="107973"/>
                  </a:lnTo>
                  <a:lnTo>
                    <a:pt x="208470" y="80754"/>
                  </a:lnTo>
                  <a:lnTo>
                    <a:pt x="247455" y="57070"/>
                  </a:lnTo>
                  <a:lnTo>
                    <a:pt x="288786" y="37159"/>
                  </a:lnTo>
                  <a:lnTo>
                    <a:pt x="332225" y="21258"/>
                  </a:lnTo>
                  <a:lnTo>
                    <a:pt x="377536" y="9606"/>
                  </a:lnTo>
                  <a:lnTo>
                    <a:pt x="424481" y="2441"/>
                  </a:lnTo>
                  <a:lnTo>
                    <a:pt x="472821" y="0"/>
                  </a:lnTo>
                  <a:lnTo>
                    <a:pt x="521160" y="2441"/>
                  </a:lnTo>
                  <a:lnTo>
                    <a:pt x="568105" y="9606"/>
                  </a:lnTo>
                  <a:lnTo>
                    <a:pt x="613416" y="21258"/>
                  </a:lnTo>
                  <a:lnTo>
                    <a:pt x="656855" y="37159"/>
                  </a:lnTo>
                  <a:lnTo>
                    <a:pt x="698186" y="57070"/>
                  </a:lnTo>
                  <a:lnTo>
                    <a:pt x="737171" y="80754"/>
                  </a:lnTo>
                  <a:lnTo>
                    <a:pt x="773570" y="107973"/>
                  </a:lnTo>
                  <a:lnTo>
                    <a:pt x="807148" y="138490"/>
                  </a:lnTo>
                  <a:lnTo>
                    <a:pt x="837666" y="172066"/>
                  </a:lnTo>
                  <a:lnTo>
                    <a:pt x="864886" y="208464"/>
                  </a:lnTo>
                  <a:lnTo>
                    <a:pt x="888571" y="247446"/>
                  </a:lnTo>
                  <a:lnTo>
                    <a:pt x="908482" y="288775"/>
                  </a:lnTo>
                  <a:lnTo>
                    <a:pt x="924383" y="332212"/>
                  </a:lnTo>
                  <a:lnTo>
                    <a:pt x="936035" y="377519"/>
                  </a:lnTo>
                  <a:lnTo>
                    <a:pt x="943200" y="424460"/>
                  </a:lnTo>
                  <a:lnTo>
                    <a:pt x="945641" y="472795"/>
                  </a:lnTo>
                  <a:lnTo>
                    <a:pt x="943200" y="521137"/>
                  </a:lnTo>
                  <a:lnTo>
                    <a:pt x="936035" y="568082"/>
                  </a:lnTo>
                  <a:lnTo>
                    <a:pt x="924383" y="613393"/>
                  </a:lnTo>
                  <a:lnTo>
                    <a:pt x="908482" y="656831"/>
                  </a:lnTo>
                  <a:lnTo>
                    <a:pt x="888571" y="698161"/>
                  </a:lnTo>
                  <a:lnTo>
                    <a:pt x="864886" y="737143"/>
                  </a:lnTo>
                  <a:lnTo>
                    <a:pt x="837666" y="773540"/>
                  </a:lnTo>
                  <a:lnTo>
                    <a:pt x="807148" y="807115"/>
                  </a:lnTo>
                  <a:lnTo>
                    <a:pt x="773570" y="837629"/>
                  </a:lnTo>
                  <a:lnTo>
                    <a:pt x="737171" y="864846"/>
                  </a:lnTo>
                  <a:lnTo>
                    <a:pt x="698186" y="888528"/>
                  </a:lnTo>
                  <a:lnTo>
                    <a:pt x="656855" y="908437"/>
                  </a:lnTo>
                  <a:lnTo>
                    <a:pt x="613416" y="924335"/>
                  </a:lnTo>
                  <a:lnTo>
                    <a:pt x="568105" y="935985"/>
                  </a:lnTo>
                  <a:lnTo>
                    <a:pt x="521160" y="943150"/>
                  </a:lnTo>
                  <a:lnTo>
                    <a:pt x="472821" y="945591"/>
                  </a:lnTo>
                  <a:lnTo>
                    <a:pt x="424481" y="943150"/>
                  </a:lnTo>
                  <a:lnTo>
                    <a:pt x="377536" y="935985"/>
                  </a:lnTo>
                  <a:lnTo>
                    <a:pt x="332225" y="924335"/>
                  </a:lnTo>
                  <a:lnTo>
                    <a:pt x="288786" y="908437"/>
                  </a:lnTo>
                  <a:lnTo>
                    <a:pt x="247455" y="888528"/>
                  </a:lnTo>
                  <a:lnTo>
                    <a:pt x="208470" y="864846"/>
                  </a:lnTo>
                  <a:lnTo>
                    <a:pt x="172071" y="837629"/>
                  </a:lnTo>
                  <a:lnTo>
                    <a:pt x="138493" y="807115"/>
                  </a:lnTo>
                  <a:lnTo>
                    <a:pt x="107975" y="773540"/>
                  </a:lnTo>
                  <a:lnTo>
                    <a:pt x="80755" y="737143"/>
                  </a:lnTo>
                  <a:lnTo>
                    <a:pt x="57070" y="698161"/>
                  </a:lnTo>
                  <a:lnTo>
                    <a:pt x="37159" y="656831"/>
                  </a:lnTo>
                  <a:lnTo>
                    <a:pt x="21258" y="613393"/>
                  </a:lnTo>
                  <a:lnTo>
                    <a:pt x="9606" y="568082"/>
                  </a:lnTo>
                  <a:lnTo>
                    <a:pt x="2441" y="521137"/>
                  </a:lnTo>
                  <a:lnTo>
                    <a:pt x="0" y="4727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3492246" y="3831132"/>
            <a:ext cx="665480" cy="5689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830"/>
              </a:lnSpc>
              <a:spcBef>
                <a:spcPts val="2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School nurses/</a:t>
            </a:r>
            <a:r>
              <a:rPr dirty="0" sz="8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visitors</a:t>
            </a:r>
            <a:endParaRPr sz="800">
              <a:latin typeface="Arial"/>
              <a:cs typeface="Arial"/>
            </a:endParaRPr>
          </a:p>
          <a:p>
            <a:pPr algn="ctr" marL="1270">
              <a:lnSpc>
                <a:spcPts val="755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community</a:t>
            </a:r>
            <a:endParaRPr sz="800">
              <a:latin typeface="Arial"/>
              <a:cs typeface="Arial"/>
            </a:endParaRPr>
          </a:p>
          <a:p>
            <a:pPr algn="ctr" marL="1270">
              <a:lnSpc>
                <a:spcPts val="894"/>
              </a:lnSpc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nurses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2454275" y="2527554"/>
            <a:ext cx="1086485" cy="1204595"/>
            <a:chOff x="2454275" y="2527554"/>
            <a:chExt cx="1086485" cy="1204595"/>
          </a:xfrm>
        </p:grpSpPr>
        <p:sp>
          <p:nvSpPr>
            <p:cNvPr id="28" name="object 28" descr=""/>
            <p:cNvSpPr/>
            <p:nvPr/>
          </p:nvSpPr>
          <p:spPr>
            <a:xfrm>
              <a:off x="3262376" y="3474466"/>
              <a:ext cx="278130" cy="257810"/>
            </a:xfrm>
            <a:custGeom>
              <a:avLst/>
              <a:gdLst/>
              <a:ahLst/>
              <a:cxnLst/>
              <a:rect l="l" t="t" r="r" b="b"/>
              <a:pathLst>
                <a:path w="278129" h="257810">
                  <a:moveTo>
                    <a:pt x="249554" y="0"/>
                  </a:moveTo>
                  <a:lnTo>
                    <a:pt x="46227" y="1015"/>
                  </a:lnTo>
                  <a:lnTo>
                    <a:pt x="0" y="199008"/>
                  </a:lnTo>
                  <a:lnTo>
                    <a:pt x="49911" y="159257"/>
                  </a:lnTo>
                  <a:lnTo>
                    <a:pt x="128397" y="257682"/>
                  </a:lnTo>
                  <a:lnTo>
                    <a:pt x="278129" y="138302"/>
                  </a:lnTo>
                  <a:lnTo>
                    <a:pt x="199644" y="39750"/>
                  </a:lnTo>
                  <a:lnTo>
                    <a:pt x="249554" y="0"/>
                  </a:lnTo>
                  <a:close/>
                </a:path>
              </a:pathLst>
            </a:custGeom>
            <a:solidFill>
              <a:srgbClr val="9AB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466975" y="2540254"/>
              <a:ext cx="946150" cy="945515"/>
            </a:xfrm>
            <a:custGeom>
              <a:avLst/>
              <a:gdLst/>
              <a:ahLst/>
              <a:cxnLst/>
              <a:rect l="l" t="t" r="r" b="b"/>
              <a:pathLst>
                <a:path w="946150" h="945514">
                  <a:moveTo>
                    <a:pt x="472820" y="0"/>
                  </a:moveTo>
                  <a:lnTo>
                    <a:pt x="424481" y="2439"/>
                  </a:lnTo>
                  <a:lnTo>
                    <a:pt x="377536" y="9601"/>
                  </a:lnTo>
                  <a:lnTo>
                    <a:pt x="332225" y="21247"/>
                  </a:lnTo>
                  <a:lnTo>
                    <a:pt x="288786" y="37139"/>
                  </a:lnTo>
                  <a:lnTo>
                    <a:pt x="247455" y="57041"/>
                  </a:lnTo>
                  <a:lnTo>
                    <a:pt x="208470" y="80715"/>
                  </a:lnTo>
                  <a:lnTo>
                    <a:pt x="172071" y="107924"/>
                  </a:lnTo>
                  <a:lnTo>
                    <a:pt x="138493" y="138429"/>
                  </a:lnTo>
                  <a:lnTo>
                    <a:pt x="107975" y="171995"/>
                  </a:lnTo>
                  <a:lnTo>
                    <a:pt x="80755" y="208384"/>
                  </a:lnTo>
                  <a:lnTo>
                    <a:pt x="57070" y="247357"/>
                  </a:lnTo>
                  <a:lnTo>
                    <a:pt x="37159" y="288678"/>
                  </a:lnTo>
                  <a:lnTo>
                    <a:pt x="21258" y="332110"/>
                  </a:lnTo>
                  <a:lnTo>
                    <a:pt x="9606" y="377415"/>
                  </a:lnTo>
                  <a:lnTo>
                    <a:pt x="2441" y="424355"/>
                  </a:lnTo>
                  <a:lnTo>
                    <a:pt x="0" y="472694"/>
                  </a:lnTo>
                  <a:lnTo>
                    <a:pt x="2441" y="521054"/>
                  </a:lnTo>
                  <a:lnTo>
                    <a:pt x="9606" y="568014"/>
                  </a:lnTo>
                  <a:lnTo>
                    <a:pt x="21258" y="613336"/>
                  </a:lnTo>
                  <a:lnTo>
                    <a:pt x="37159" y="656782"/>
                  </a:lnTo>
                  <a:lnTo>
                    <a:pt x="57070" y="698116"/>
                  </a:lnTo>
                  <a:lnTo>
                    <a:pt x="80755" y="737099"/>
                  </a:lnTo>
                  <a:lnTo>
                    <a:pt x="107975" y="773496"/>
                  </a:lnTo>
                  <a:lnTo>
                    <a:pt x="138493" y="807069"/>
                  </a:lnTo>
                  <a:lnTo>
                    <a:pt x="172071" y="837580"/>
                  </a:lnTo>
                  <a:lnTo>
                    <a:pt x="208470" y="864792"/>
                  </a:lnTo>
                  <a:lnTo>
                    <a:pt x="247455" y="888469"/>
                  </a:lnTo>
                  <a:lnTo>
                    <a:pt x="288786" y="908373"/>
                  </a:lnTo>
                  <a:lnTo>
                    <a:pt x="332225" y="924267"/>
                  </a:lnTo>
                  <a:lnTo>
                    <a:pt x="377536" y="935913"/>
                  </a:lnTo>
                  <a:lnTo>
                    <a:pt x="424481" y="943075"/>
                  </a:lnTo>
                  <a:lnTo>
                    <a:pt x="472820" y="945514"/>
                  </a:lnTo>
                  <a:lnTo>
                    <a:pt x="521160" y="943075"/>
                  </a:lnTo>
                  <a:lnTo>
                    <a:pt x="568105" y="935913"/>
                  </a:lnTo>
                  <a:lnTo>
                    <a:pt x="613416" y="924267"/>
                  </a:lnTo>
                  <a:lnTo>
                    <a:pt x="656855" y="908373"/>
                  </a:lnTo>
                  <a:lnTo>
                    <a:pt x="698186" y="888469"/>
                  </a:lnTo>
                  <a:lnTo>
                    <a:pt x="737171" y="864792"/>
                  </a:lnTo>
                  <a:lnTo>
                    <a:pt x="773570" y="837580"/>
                  </a:lnTo>
                  <a:lnTo>
                    <a:pt x="807148" y="807069"/>
                  </a:lnTo>
                  <a:lnTo>
                    <a:pt x="837666" y="773496"/>
                  </a:lnTo>
                  <a:lnTo>
                    <a:pt x="864886" y="737099"/>
                  </a:lnTo>
                  <a:lnTo>
                    <a:pt x="888571" y="698116"/>
                  </a:lnTo>
                  <a:lnTo>
                    <a:pt x="908482" y="656782"/>
                  </a:lnTo>
                  <a:lnTo>
                    <a:pt x="924383" y="613336"/>
                  </a:lnTo>
                  <a:lnTo>
                    <a:pt x="936035" y="568014"/>
                  </a:lnTo>
                  <a:lnTo>
                    <a:pt x="943200" y="521054"/>
                  </a:lnTo>
                  <a:lnTo>
                    <a:pt x="945641" y="472694"/>
                  </a:lnTo>
                  <a:lnTo>
                    <a:pt x="943200" y="424355"/>
                  </a:lnTo>
                  <a:lnTo>
                    <a:pt x="936035" y="377415"/>
                  </a:lnTo>
                  <a:lnTo>
                    <a:pt x="924383" y="332110"/>
                  </a:lnTo>
                  <a:lnTo>
                    <a:pt x="908482" y="288678"/>
                  </a:lnTo>
                  <a:lnTo>
                    <a:pt x="888571" y="247357"/>
                  </a:lnTo>
                  <a:lnTo>
                    <a:pt x="864886" y="208384"/>
                  </a:lnTo>
                  <a:lnTo>
                    <a:pt x="837666" y="171995"/>
                  </a:lnTo>
                  <a:lnTo>
                    <a:pt x="807148" y="138429"/>
                  </a:lnTo>
                  <a:lnTo>
                    <a:pt x="773570" y="107924"/>
                  </a:lnTo>
                  <a:lnTo>
                    <a:pt x="737171" y="80715"/>
                  </a:lnTo>
                  <a:lnTo>
                    <a:pt x="698186" y="57041"/>
                  </a:lnTo>
                  <a:lnTo>
                    <a:pt x="656855" y="37139"/>
                  </a:lnTo>
                  <a:lnTo>
                    <a:pt x="613416" y="21247"/>
                  </a:lnTo>
                  <a:lnTo>
                    <a:pt x="568105" y="9601"/>
                  </a:lnTo>
                  <a:lnTo>
                    <a:pt x="521160" y="2439"/>
                  </a:lnTo>
                  <a:lnTo>
                    <a:pt x="472820" y="0"/>
                  </a:lnTo>
                  <a:close/>
                </a:path>
              </a:pathLst>
            </a:custGeom>
            <a:solidFill>
              <a:srgbClr val="A2BA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466975" y="2540254"/>
              <a:ext cx="946150" cy="945515"/>
            </a:xfrm>
            <a:custGeom>
              <a:avLst/>
              <a:gdLst/>
              <a:ahLst/>
              <a:cxnLst/>
              <a:rect l="l" t="t" r="r" b="b"/>
              <a:pathLst>
                <a:path w="946150" h="945514">
                  <a:moveTo>
                    <a:pt x="0" y="472694"/>
                  </a:moveTo>
                  <a:lnTo>
                    <a:pt x="2441" y="424355"/>
                  </a:lnTo>
                  <a:lnTo>
                    <a:pt x="9606" y="377415"/>
                  </a:lnTo>
                  <a:lnTo>
                    <a:pt x="21258" y="332110"/>
                  </a:lnTo>
                  <a:lnTo>
                    <a:pt x="37159" y="288678"/>
                  </a:lnTo>
                  <a:lnTo>
                    <a:pt x="57070" y="247357"/>
                  </a:lnTo>
                  <a:lnTo>
                    <a:pt x="80755" y="208384"/>
                  </a:lnTo>
                  <a:lnTo>
                    <a:pt x="107975" y="171995"/>
                  </a:lnTo>
                  <a:lnTo>
                    <a:pt x="138493" y="138429"/>
                  </a:lnTo>
                  <a:lnTo>
                    <a:pt x="172071" y="107924"/>
                  </a:lnTo>
                  <a:lnTo>
                    <a:pt x="208470" y="80715"/>
                  </a:lnTo>
                  <a:lnTo>
                    <a:pt x="247455" y="57041"/>
                  </a:lnTo>
                  <a:lnTo>
                    <a:pt x="288786" y="37139"/>
                  </a:lnTo>
                  <a:lnTo>
                    <a:pt x="332225" y="21247"/>
                  </a:lnTo>
                  <a:lnTo>
                    <a:pt x="377536" y="9601"/>
                  </a:lnTo>
                  <a:lnTo>
                    <a:pt x="424481" y="2439"/>
                  </a:lnTo>
                  <a:lnTo>
                    <a:pt x="472820" y="0"/>
                  </a:lnTo>
                  <a:lnTo>
                    <a:pt x="521160" y="2439"/>
                  </a:lnTo>
                  <a:lnTo>
                    <a:pt x="568105" y="9601"/>
                  </a:lnTo>
                  <a:lnTo>
                    <a:pt x="613416" y="21247"/>
                  </a:lnTo>
                  <a:lnTo>
                    <a:pt x="656855" y="37139"/>
                  </a:lnTo>
                  <a:lnTo>
                    <a:pt x="698186" y="57041"/>
                  </a:lnTo>
                  <a:lnTo>
                    <a:pt x="737171" y="80715"/>
                  </a:lnTo>
                  <a:lnTo>
                    <a:pt x="773570" y="107924"/>
                  </a:lnTo>
                  <a:lnTo>
                    <a:pt x="807148" y="138429"/>
                  </a:lnTo>
                  <a:lnTo>
                    <a:pt x="837666" y="171995"/>
                  </a:lnTo>
                  <a:lnTo>
                    <a:pt x="864886" y="208384"/>
                  </a:lnTo>
                  <a:lnTo>
                    <a:pt x="888571" y="247357"/>
                  </a:lnTo>
                  <a:lnTo>
                    <a:pt x="908482" y="288678"/>
                  </a:lnTo>
                  <a:lnTo>
                    <a:pt x="924383" y="332110"/>
                  </a:lnTo>
                  <a:lnTo>
                    <a:pt x="936035" y="377415"/>
                  </a:lnTo>
                  <a:lnTo>
                    <a:pt x="943200" y="424355"/>
                  </a:lnTo>
                  <a:lnTo>
                    <a:pt x="945641" y="472694"/>
                  </a:lnTo>
                  <a:lnTo>
                    <a:pt x="943200" y="521054"/>
                  </a:lnTo>
                  <a:lnTo>
                    <a:pt x="936035" y="568014"/>
                  </a:lnTo>
                  <a:lnTo>
                    <a:pt x="924383" y="613336"/>
                  </a:lnTo>
                  <a:lnTo>
                    <a:pt x="908482" y="656782"/>
                  </a:lnTo>
                  <a:lnTo>
                    <a:pt x="888571" y="698116"/>
                  </a:lnTo>
                  <a:lnTo>
                    <a:pt x="864886" y="737099"/>
                  </a:lnTo>
                  <a:lnTo>
                    <a:pt x="837666" y="773496"/>
                  </a:lnTo>
                  <a:lnTo>
                    <a:pt x="807148" y="807069"/>
                  </a:lnTo>
                  <a:lnTo>
                    <a:pt x="773570" y="837580"/>
                  </a:lnTo>
                  <a:lnTo>
                    <a:pt x="737171" y="864792"/>
                  </a:lnTo>
                  <a:lnTo>
                    <a:pt x="698186" y="888469"/>
                  </a:lnTo>
                  <a:lnTo>
                    <a:pt x="656855" y="908373"/>
                  </a:lnTo>
                  <a:lnTo>
                    <a:pt x="613416" y="924267"/>
                  </a:lnTo>
                  <a:lnTo>
                    <a:pt x="568105" y="935913"/>
                  </a:lnTo>
                  <a:lnTo>
                    <a:pt x="521160" y="943075"/>
                  </a:lnTo>
                  <a:lnTo>
                    <a:pt x="472820" y="945514"/>
                  </a:lnTo>
                  <a:lnTo>
                    <a:pt x="424481" y="943075"/>
                  </a:lnTo>
                  <a:lnTo>
                    <a:pt x="377536" y="935913"/>
                  </a:lnTo>
                  <a:lnTo>
                    <a:pt x="332225" y="924267"/>
                  </a:lnTo>
                  <a:lnTo>
                    <a:pt x="288786" y="908373"/>
                  </a:lnTo>
                  <a:lnTo>
                    <a:pt x="247455" y="888469"/>
                  </a:lnTo>
                  <a:lnTo>
                    <a:pt x="208470" y="864792"/>
                  </a:lnTo>
                  <a:lnTo>
                    <a:pt x="172071" y="837580"/>
                  </a:lnTo>
                  <a:lnTo>
                    <a:pt x="138493" y="807069"/>
                  </a:lnTo>
                  <a:lnTo>
                    <a:pt x="107975" y="773496"/>
                  </a:lnTo>
                  <a:lnTo>
                    <a:pt x="80755" y="737099"/>
                  </a:lnTo>
                  <a:lnTo>
                    <a:pt x="57070" y="698116"/>
                  </a:lnTo>
                  <a:lnTo>
                    <a:pt x="37159" y="656782"/>
                  </a:lnTo>
                  <a:lnTo>
                    <a:pt x="21258" y="613336"/>
                  </a:lnTo>
                  <a:lnTo>
                    <a:pt x="9606" y="568014"/>
                  </a:lnTo>
                  <a:lnTo>
                    <a:pt x="2441" y="521054"/>
                  </a:lnTo>
                  <a:lnTo>
                    <a:pt x="0" y="47269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2626232" y="2877693"/>
            <a:ext cx="627380" cy="25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60020" marR="5715" indent="-147955">
              <a:lnSpc>
                <a:spcPts val="830"/>
              </a:lnSpc>
              <a:spcBef>
                <a:spcPts val="2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Gps</a:t>
            </a:r>
            <a:r>
              <a:rPr dirty="0" sz="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/practice nurses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2940685" y="2204592"/>
            <a:ext cx="311150" cy="267335"/>
          </a:xfrm>
          <a:custGeom>
            <a:avLst/>
            <a:gdLst/>
            <a:ahLst/>
            <a:cxnLst/>
            <a:rect l="l" t="t" r="r" b="b"/>
            <a:pathLst>
              <a:path w="311150" h="267335">
                <a:moveTo>
                  <a:pt x="183641" y="0"/>
                </a:moveTo>
                <a:lnTo>
                  <a:pt x="0" y="87249"/>
                </a:lnTo>
                <a:lnTo>
                  <a:pt x="62229" y="101473"/>
                </a:lnTo>
                <a:lnTo>
                  <a:pt x="34289" y="224281"/>
                </a:lnTo>
                <a:lnTo>
                  <a:pt x="220979" y="266826"/>
                </a:lnTo>
                <a:lnTo>
                  <a:pt x="248919" y="144144"/>
                </a:lnTo>
                <a:lnTo>
                  <a:pt x="311150" y="158369"/>
                </a:lnTo>
                <a:lnTo>
                  <a:pt x="183641" y="0"/>
                </a:lnTo>
                <a:close/>
              </a:path>
            </a:pathLst>
          </a:custGeom>
          <a:solidFill>
            <a:srgbClr val="A3BB8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2770504" y="1142364"/>
            <a:ext cx="970915" cy="971550"/>
            <a:chOff x="2770504" y="1142364"/>
            <a:chExt cx="970915" cy="971550"/>
          </a:xfrm>
        </p:grpSpPr>
        <p:sp>
          <p:nvSpPr>
            <p:cNvPr id="34" name="object 34" descr=""/>
            <p:cNvSpPr/>
            <p:nvPr/>
          </p:nvSpPr>
          <p:spPr>
            <a:xfrm>
              <a:off x="2783204" y="1155064"/>
              <a:ext cx="945515" cy="946150"/>
            </a:xfrm>
            <a:custGeom>
              <a:avLst/>
              <a:gdLst/>
              <a:ahLst/>
              <a:cxnLst/>
              <a:rect l="l" t="t" r="r" b="b"/>
              <a:pathLst>
                <a:path w="945514" h="946150">
                  <a:moveTo>
                    <a:pt x="472694" y="0"/>
                  </a:moveTo>
                  <a:lnTo>
                    <a:pt x="424355" y="2441"/>
                  </a:lnTo>
                  <a:lnTo>
                    <a:pt x="377415" y="9606"/>
                  </a:lnTo>
                  <a:lnTo>
                    <a:pt x="332110" y="21258"/>
                  </a:lnTo>
                  <a:lnTo>
                    <a:pt x="288678" y="37159"/>
                  </a:lnTo>
                  <a:lnTo>
                    <a:pt x="247357" y="57070"/>
                  </a:lnTo>
                  <a:lnTo>
                    <a:pt x="208384" y="80755"/>
                  </a:lnTo>
                  <a:lnTo>
                    <a:pt x="171995" y="107975"/>
                  </a:lnTo>
                  <a:lnTo>
                    <a:pt x="138429" y="138493"/>
                  </a:lnTo>
                  <a:lnTo>
                    <a:pt x="107924" y="172071"/>
                  </a:lnTo>
                  <a:lnTo>
                    <a:pt x="80715" y="208470"/>
                  </a:lnTo>
                  <a:lnTo>
                    <a:pt x="57041" y="247455"/>
                  </a:lnTo>
                  <a:lnTo>
                    <a:pt x="37139" y="288786"/>
                  </a:lnTo>
                  <a:lnTo>
                    <a:pt x="21247" y="332225"/>
                  </a:lnTo>
                  <a:lnTo>
                    <a:pt x="9601" y="377536"/>
                  </a:lnTo>
                  <a:lnTo>
                    <a:pt x="2439" y="424481"/>
                  </a:lnTo>
                  <a:lnTo>
                    <a:pt x="0" y="472821"/>
                  </a:lnTo>
                  <a:lnTo>
                    <a:pt x="2439" y="521160"/>
                  </a:lnTo>
                  <a:lnTo>
                    <a:pt x="9601" y="568105"/>
                  </a:lnTo>
                  <a:lnTo>
                    <a:pt x="21247" y="613416"/>
                  </a:lnTo>
                  <a:lnTo>
                    <a:pt x="37139" y="656855"/>
                  </a:lnTo>
                  <a:lnTo>
                    <a:pt x="57041" y="698186"/>
                  </a:lnTo>
                  <a:lnTo>
                    <a:pt x="80715" y="737171"/>
                  </a:lnTo>
                  <a:lnTo>
                    <a:pt x="107924" y="773570"/>
                  </a:lnTo>
                  <a:lnTo>
                    <a:pt x="138429" y="807148"/>
                  </a:lnTo>
                  <a:lnTo>
                    <a:pt x="171995" y="837666"/>
                  </a:lnTo>
                  <a:lnTo>
                    <a:pt x="208384" y="864886"/>
                  </a:lnTo>
                  <a:lnTo>
                    <a:pt x="247357" y="888571"/>
                  </a:lnTo>
                  <a:lnTo>
                    <a:pt x="288678" y="908482"/>
                  </a:lnTo>
                  <a:lnTo>
                    <a:pt x="332110" y="924383"/>
                  </a:lnTo>
                  <a:lnTo>
                    <a:pt x="377415" y="936035"/>
                  </a:lnTo>
                  <a:lnTo>
                    <a:pt x="424355" y="943200"/>
                  </a:lnTo>
                  <a:lnTo>
                    <a:pt x="472694" y="945642"/>
                  </a:lnTo>
                  <a:lnTo>
                    <a:pt x="521033" y="943200"/>
                  </a:lnTo>
                  <a:lnTo>
                    <a:pt x="567978" y="936035"/>
                  </a:lnTo>
                  <a:lnTo>
                    <a:pt x="613289" y="924383"/>
                  </a:lnTo>
                  <a:lnTo>
                    <a:pt x="656728" y="908482"/>
                  </a:lnTo>
                  <a:lnTo>
                    <a:pt x="698059" y="888571"/>
                  </a:lnTo>
                  <a:lnTo>
                    <a:pt x="737044" y="864886"/>
                  </a:lnTo>
                  <a:lnTo>
                    <a:pt x="773443" y="837666"/>
                  </a:lnTo>
                  <a:lnTo>
                    <a:pt x="807021" y="807148"/>
                  </a:lnTo>
                  <a:lnTo>
                    <a:pt x="837539" y="773570"/>
                  </a:lnTo>
                  <a:lnTo>
                    <a:pt x="864759" y="737171"/>
                  </a:lnTo>
                  <a:lnTo>
                    <a:pt x="888444" y="698186"/>
                  </a:lnTo>
                  <a:lnTo>
                    <a:pt x="908355" y="656855"/>
                  </a:lnTo>
                  <a:lnTo>
                    <a:pt x="924256" y="613416"/>
                  </a:lnTo>
                  <a:lnTo>
                    <a:pt x="935908" y="568105"/>
                  </a:lnTo>
                  <a:lnTo>
                    <a:pt x="943073" y="521160"/>
                  </a:lnTo>
                  <a:lnTo>
                    <a:pt x="945515" y="472821"/>
                  </a:lnTo>
                  <a:lnTo>
                    <a:pt x="943073" y="424481"/>
                  </a:lnTo>
                  <a:lnTo>
                    <a:pt x="935908" y="377536"/>
                  </a:lnTo>
                  <a:lnTo>
                    <a:pt x="924256" y="332225"/>
                  </a:lnTo>
                  <a:lnTo>
                    <a:pt x="908355" y="288786"/>
                  </a:lnTo>
                  <a:lnTo>
                    <a:pt x="888444" y="247455"/>
                  </a:lnTo>
                  <a:lnTo>
                    <a:pt x="864759" y="208470"/>
                  </a:lnTo>
                  <a:lnTo>
                    <a:pt x="837539" y="172071"/>
                  </a:lnTo>
                  <a:lnTo>
                    <a:pt x="807021" y="138493"/>
                  </a:lnTo>
                  <a:lnTo>
                    <a:pt x="773443" y="107975"/>
                  </a:lnTo>
                  <a:lnTo>
                    <a:pt x="737044" y="80755"/>
                  </a:lnTo>
                  <a:lnTo>
                    <a:pt x="698059" y="57070"/>
                  </a:lnTo>
                  <a:lnTo>
                    <a:pt x="656728" y="37159"/>
                  </a:lnTo>
                  <a:lnTo>
                    <a:pt x="613289" y="21258"/>
                  </a:lnTo>
                  <a:lnTo>
                    <a:pt x="567978" y="9606"/>
                  </a:lnTo>
                  <a:lnTo>
                    <a:pt x="521033" y="2441"/>
                  </a:lnTo>
                  <a:lnTo>
                    <a:pt x="472694" y="0"/>
                  </a:lnTo>
                  <a:close/>
                </a:path>
              </a:pathLst>
            </a:custGeom>
            <a:solidFill>
              <a:srgbClr val="AEC0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783204" y="1155064"/>
              <a:ext cx="945515" cy="946150"/>
            </a:xfrm>
            <a:custGeom>
              <a:avLst/>
              <a:gdLst/>
              <a:ahLst/>
              <a:cxnLst/>
              <a:rect l="l" t="t" r="r" b="b"/>
              <a:pathLst>
                <a:path w="945514" h="946150">
                  <a:moveTo>
                    <a:pt x="0" y="472821"/>
                  </a:moveTo>
                  <a:lnTo>
                    <a:pt x="2439" y="424481"/>
                  </a:lnTo>
                  <a:lnTo>
                    <a:pt x="9601" y="377536"/>
                  </a:lnTo>
                  <a:lnTo>
                    <a:pt x="21247" y="332225"/>
                  </a:lnTo>
                  <a:lnTo>
                    <a:pt x="37139" y="288786"/>
                  </a:lnTo>
                  <a:lnTo>
                    <a:pt x="57041" y="247455"/>
                  </a:lnTo>
                  <a:lnTo>
                    <a:pt x="80715" y="208470"/>
                  </a:lnTo>
                  <a:lnTo>
                    <a:pt x="107924" y="172071"/>
                  </a:lnTo>
                  <a:lnTo>
                    <a:pt x="138429" y="138493"/>
                  </a:lnTo>
                  <a:lnTo>
                    <a:pt x="171995" y="107975"/>
                  </a:lnTo>
                  <a:lnTo>
                    <a:pt x="208384" y="80755"/>
                  </a:lnTo>
                  <a:lnTo>
                    <a:pt x="247357" y="57070"/>
                  </a:lnTo>
                  <a:lnTo>
                    <a:pt x="288678" y="37159"/>
                  </a:lnTo>
                  <a:lnTo>
                    <a:pt x="332110" y="21258"/>
                  </a:lnTo>
                  <a:lnTo>
                    <a:pt x="377415" y="9606"/>
                  </a:lnTo>
                  <a:lnTo>
                    <a:pt x="424355" y="2441"/>
                  </a:lnTo>
                  <a:lnTo>
                    <a:pt x="472694" y="0"/>
                  </a:lnTo>
                  <a:lnTo>
                    <a:pt x="521033" y="2441"/>
                  </a:lnTo>
                  <a:lnTo>
                    <a:pt x="567978" y="9606"/>
                  </a:lnTo>
                  <a:lnTo>
                    <a:pt x="613289" y="21258"/>
                  </a:lnTo>
                  <a:lnTo>
                    <a:pt x="656728" y="37159"/>
                  </a:lnTo>
                  <a:lnTo>
                    <a:pt x="698059" y="57070"/>
                  </a:lnTo>
                  <a:lnTo>
                    <a:pt x="737044" y="80755"/>
                  </a:lnTo>
                  <a:lnTo>
                    <a:pt x="773443" y="107975"/>
                  </a:lnTo>
                  <a:lnTo>
                    <a:pt x="807021" y="138493"/>
                  </a:lnTo>
                  <a:lnTo>
                    <a:pt x="837539" y="172071"/>
                  </a:lnTo>
                  <a:lnTo>
                    <a:pt x="864759" y="208470"/>
                  </a:lnTo>
                  <a:lnTo>
                    <a:pt x="888444" y="247455"/>
                  </a:lnTo>
                  <a:lnTo>
                    <a:pt x="908355" y="288786"/>
                  </a:lnTo>
                  <a:lnTo>
                    <a:pt x="924256" y="332225"/>
                  </a:lnTo>
                  <a:lnTo>
                    <a:pt x="935908" y="377536"/>
                  </a:lnTo>
                  <a:lnTo>
                    <a:pt x="943073" y="424481"/>
                  </a:lnTo>
                  <a:lnTo>
                    <a:pt x="945515" y="472821"/>
                  </a:lnTo>
                  <a:lnTo>
                    <a:pt x="943073" y="521160"/>
                  </a:lnTo>
                  <a:lnTo>
                    <a:pt x="935908" y="568105"/>
                  </a:lnTo>
                  <a:lnTo>
                    <a:pt x="924256" y="613416"/>
                  </a:lnTo>
                  <a:lnTo>
                    <a:pt x="908355" y="656855"/>
                  </a:lnTo>
                  <a:lnTo>
                    <a:pt x="888444" y="698186"/>
                  </a:lnTo>
                  <a:lnTo>
                    <a:pt x="864759" y="737171"/>
                  </a:lnTo>
                  <a:lnTo>
                    <a:pt x="837539" y="773570"/>
                  </a:lnTo>
                  <a:lnTo>
                    <a:pt x="807021" y="807148"/>
                  </a:lnTo>
                  <a:lnTo>
                    <a:pt x="773443" y="837666"/>
                  </a:lnTo>
                  <a:lnTo>
                    <a:pt x="737044" y="864886"/>
                  </a:lnTo>
                  <a:lnTo>
                    <a:pt x="698059" y="888571"/>
                  </a:lnTo>
                  <a:lnTo>
                    <a:pt x="656728" y="908482"/>
                  </a:lnTo>
                  <a:lnTo>
                    <a:pt x="613289" y="924383"/>
                  </a:lnTo>
                  <a:lnTo>
                    <a:pt x="567978" y="936035"/>
                  </a:lnTo>
                  <a:lnTo>
                    <a:pt x="521033" y="943200"/>
                  </a:lnTo>
                  <a:lnTo>
                    <a:pt x="472694" y="945642"/>
                  </a:lnTo>
                  <a:lnTo>
                    <a:pt x="424355" y="943200"/>
                  </a:lnTo>
                  <a:lnTo>
                    <a:pt x="377415" y="936035"/>
                  </a:lnTo>
                  <a:lnTo>
                    <a:pt x="332110" y="924383"/>
                  </a:lnTo>
                  <a:lnTo>
                    <a:pt x="288678" y="908482"/>
                  </a:lnTo>
                  <a:lnTo>
                    <a:pt x="247357" y="888571"/>
                  </a:lnTo>
                  <a:lnTo>
                    <a:pt x="208384" y="864886"/>
                  </a:lnTo>
                  <a:lnTo>
                    <a:pt x="171995" y="837666"/>
                  </a:lnTo>
                  <a:lnTo>
                    <a:pt x="138429" y="807148"/>
                  </a:lnTo>
                  <a:lnTo>
                    <a:pt x="107924" y="773570"/>
                  </a:lnTo>
                  <a:lnTo>
                    <a:pt x="80715" y="737171"/>
                  </a:lnTo>
                  <a:lnTo>
                    <a:pt x="57041" y="698186"/>
                  </a:lnTo>
                  <a:lnTo>
                    <a:pt x="37139" y="656855"/>
                  </a:lnTo>
                  <a:lnTo>
                    <a:pt x="21247" y="613416"/>
                  </a:lnTo>
                  <a:lnTo>
                    <a:pt x="9601" y="568105"/>
                  </a:lnTo>
                  <a:lnTo>
                    <a:pt x="2439" y="521160"/>
                  </a:lnTo>
                  <a:lnTo>
                    <a:pt x="0" y="47282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2922523" y="1387220"/>
            <a:ext cx="666115" cy="46355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-1270">
              <a:lnSpc>
                <a:spcPts val="830"/>
              </a:lnSpc>
              <a:spcBef>
                <a:spcPts val="240"/>
              </a:spcBef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Asthma</a:t>
            </a:r>
            <a:r>
              <a:rPr dirty="0" sz="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nurse specialist/ Paediatricians Hospital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3734561" y="1178941"/>
            <a:ext cx="268605" cy="287655"/>
          </a:xfrm>
          <a:custGeom>
            <a:avLst/>
            <a:gdLst/>
            <a:ahLst/>
            <a:cxnLst/>
            <a:rect l="l" t="t" r="r" b="b"/>
            <a:pathLst>
              <a:path w="268604" h="287655">
                <a:moveTo>
                  <a:pt x="85725" y="0"/>
                </a:moveTo>
                <a:lnTo>
                  <a:pt x="113411" y="57531"/>
                </a:lnTo>
                <a:lnTo>
                  <a:pt x="0" y="112141"/>
                </a:lnTo>
                <a:lnTo>
                  <a:pt x="83058" y="284734"/>
                </a:lnTo>
                <a:lnTo>
                  <a:pt x="196468" y="230124"/>
                </a:lnTo>
                <a:lnTo>
                  <a:pt x="224282" y="287528"/>
                </a:lnTo>
                <a:lnTo>
                  <a:pt x="268477" y="89154"/>
                </a:lnTo>
                <a:lnTo>
                  <a:pt x="85725" y="0"/>
                </a:lnTo>
                <a:close/>
              </a:path>
            </a:pathLst>
          </a:custGeom>
          <a:solidFill>
            <a:srgbClr val="AEC09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4665" y="275590"/>
            <a:ext cx="2880360" cy="21916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87655">
              <a:lnSpc>
                <a:spcPct val="100000"/>
              </a:lnSpc>
              <a:spcBef>
                <a:spcPts val="100"/>
              </a:spcBef>
            </a:pPr>
            <a:r>
              <a:rPr dirty="0"/>
              <a:t>Asthma</a:t>
            </a:r>
            <a:r>
              <a:rPr dirty="0" spc="-155"/>
              <a:t> </a:t>
            </a:r>
            <a:r>
              <a:rPr dirty="0" spc="-10"/>
              <a:t>Awareness</a:t>
            </a:r>
            <a:r>
              <a:rPr dirty="0" spc="-75"/>
              <a:t> </a:t>
            </a:r>
            <a:r>
              <a:rPr dirty="0" spc="-10"/>
              <a:t>Sessions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30200" y="693165"/>
            <a:ext cx="5160010" cy="36969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6515">
              <a:lnSpc>
                <a:spcPts val="1510"/>
              </a:lnSpc>
              <a:spcBef>
                <a:spcPts val="295"/>
              </a:spcBef>
            </a:pPr>
            <a:r>
              <a:rPr dirty="0" sz="1400">
                <a:latin typeface="Arial"/>
                <a:cs typeface="Arial"/>
              </a:rPr>
              <a:t>Individuals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professionals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will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divided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different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Tiers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awareness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sessions.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90100"/>
              </a:lnSpc>
            </a:pPr>
            <a:r>
              <a:rPr dirty="0" sz="1400" b="1">
                <a:latin typeface="Arial"/>
                <a:cs typeface="Arial"/>
              </a:rPr>
              <a:t>Tier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session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includes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3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45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minutes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online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session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multiple </a:t>
            </a:r>
            <a:r>
              <a:rPr dirty="0" sz="1400">
                <a:latin typeface="Arial"/>
                <a:cs typeface="Arial"/>
              </a:rPr>
              <a:t>choice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question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check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individuals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knowledge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 spc="-10">
                <a:latin typeface="Arial"/>
                <a:cs typeface="Arial"/>
              </a:rPr>
              <a:t>understanding.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This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training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complete.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400">
              <a:latin typeface="Arial"/>
              <a:cs typeface="Arial"/>
            </a:endParaRPr>
          </a:p>
          <a:p>
            <a:pPr marL="12700" marR="123825" indent="48260">
              <a:lnSpc>
                <a:spcPts val="1510"/>
              </a:lnSpc>
            </a:pPr>
            <a:r>
              <a:rPr dirty="0" sz="1400" b="1">
                <a:latin typeface="Arial"/>
                <a:cs typeface="Arial"/>
              </a:rPr>
              <a:t>Tier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1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care,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housing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support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officers,</a:t>
            </a:r>
            <a:r>
              <a:rPr dirty="0" sz="1400" spc="3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teaching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staff</a:t>
            </a:r>
            <a:r>
              <a:rPr dirty="0" sz="1400" spc="3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>
                <a:latin typeface="Arial"/>
                <a:cs typeface="Arial"/>
              </a:rPr>
              <a:t>leaders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children’s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clubs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(cubs,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sports,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after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school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clubs, </a:t>
            </a:r>
            <a:r>
              <a:rPr dirty="0" sz="1400">
                <a:latin typeface="Arial"/>
                <a:cs typeface="Arial"/>
              </a:rPr>
              <a:t>children’s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centre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staff)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400">
              <a:latin typeface="Arial"/>
              <a:cs typeface="Arial"/>
            </a:endParaRPr>
          </a:p>
          <a:p>
            <a:pPr marL="12700" marR="355600">
              <a:lnSpc>
                <a:spcPts val="1510"/>
              </a:lnSpc>
            </a:pPr>
            <a:r>
              <a:rPr dirty="0" sz="1400">
                <a:latin typeface="Arial"/>
                <a:cs typeface="Arial"/>
              </a:rPr>
              <a:t>Different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tiers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will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have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different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requirements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training/ </a:t>
            </a:r>
            <a:r>
              <a:rPr dirty="0" sz="1400">
                <a:latin typeface="Arial"/>
                <a:cs typeface="Arial"/>
              </a:rPr>
              <a:t>awareness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required.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872105" algn="l"/>
              </a:tabLst>
            </a:pPr>
            <a:r>
              <a:rPr dirty="0" u="sng" sz="140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Education</a:t>
            </a:r>
            <a:r>
              <a:rPr dirty="0" u="sng" sz="1400" spc="-6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awareness</a:t>
            </a:r>
            <a:r>
              <a:rPr dirty="0" u="sng" sz="1400" spc="-35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session</a:t>
            </a:r>
            <a:r>
              <a:rPr dirty="0" u="sng" sz="1400" spc="325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spc="-2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link</a:t>
            </a:r>
            <a:r>
              <a:rPr dirty="0" u="sng" sz="1400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	</a:t>
            </a:r>
            <a:r>
              <a:rPr dirty="0" u="sng" sz="140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Tier</a:t>
            </a:r>
            <a:r>
              <a:rPr dirty="0" u="sng" sz="1400" spc="-6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spc="-50" b="1">
                <a:solidFill>
                  <a:srgbClr val="1D1D1B"/>
                </a:solidFill>
                <a:uFill>
                  <a:solidFill>
                    <a:srgbClr val="1D1D1B"/>
                  </a:solidFill>
                </a:uFill>
                <a:latin typeface="Arial"/>
                <a:cs typeface="Arial"/>
                <a:hlinkClick r:id="rId3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 marR="168275">
              <a:lnSpc>
                <a:spcPts val="1510"/>
              </a:lnSpc>
              <a:spcBef>
                <a:spcPts val="360"/>
              </a:spcBef>
            </a:pPr>
            <a:r>
              <a:rPr dirty="0" u="sng" sz="1400" spc="135">
                <a:solidFill>
                  <a:srgbClr val="006AB4"/>
                </a:solidFill>
                <a:uFill>
                  <a:solidFill>
                    <a:srgbClr val="006AB4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400" spc="-10">
                <a:solidFill>
                  <a:srgbClr val="006AB4"/>
                </a:solidFill>
                <a:uFill>
                  <a:solidFill>
                    <a:srgbClr val="006AB4"/>
                  </a:solidFill>
                </a:uFill>
                <a:latin typeface="Arial"/>
                <a:cs typeface="Arial"/>
                <a:hlinkClick r:id="rId3"/>
              </a:rPr>
              <a:t>https://www.educationforhealth.org/course/supporting-children-</a:t>
            </a:r>
            <a:r>
              <a:rPr dirty="0" sz="1400" spc="-10">
                <a:solidFill>
                  <a:srgbClr val="006AB4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6AB4"/>
                </a:solidFill>
                <a:uFill>
                  <a:solidFill>
                    <a:srgbClr val="006AB4"/>
                  </a:solidFill>
                </a:uFill>
                <a:latin typeface="Arial"/>
                <a:cs typeface="Arial"/>
                <a:hlinkClick r:id="rId3"/>
              </a:rPr>
              <a:t>and-young-peoples-health-improving-asthma-care-together/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126" y="2575191"/>
            <a:ext cx="3092577" cy="115213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Next</a:t>
            </a:r>
            <a:r>
              <a:rPr dirty="0" sz="2200" spc="-55"/>
              <a:t> </a:t>
            </a:r>
            <a:r>
              <a:rPr dirty="0" sz="2200"/>
              <a:t>Steps</a:t>
            </a:r>
            <a:r>
              <a:rPr dirty="0" sz="2200" spc="-55"/>
              <a:t> </a:t>
            </a:r>
            <a:r>
              <a:rPr dirty="0" sz="2200"/>
              <a:t>for</a:t>
            </a:r>
            <a:r>
              <a:rPr dirty="0" sz="2200" spc="-65"/>
              <a:t> </a:t>
            </a:r>
            <a:r>
              <a:rPr dirty="0" sz="2200"/>
              <a:t>Beat</a:t>
            </a:r>
            <a:r>
              <a:rPr dirty="0" sz="2200" spc="-130"/>
              <a:t> </a:t>
            </a:r>
            <a:r>
              <a:rPr dirty="0" sz="2200"/>
              <a:t>Asthma</a:t>
            </a:r>
            <a:r>
              <a:rPr dirty="0" sz="2200" spc="-60"/>
              <a:t> </a:t>
            </a:r>
            <a:r>
              <a:rPr dirty="0" sz="2200"/>
              <a:t>Friendly</a:t>
            </a:r>
            <a:r>
              <a:rPr dirty="0" sz="2200" spc="-45"/>
              <a:t> </a:t>
            </a:r>
            <a:r>
              <a:rPr dirty="0" sz="2200" spc="-10"/>
              <a:t>Schools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474370" y="703834"/>
            <a:ext cx="6385560" cy="3122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1600" spc="-30">
                <a:solidFill>
                  <a:srgbClr val="1D1D1B"/>
                </a:solidFill>
                <a:latin typeface="Arial"/>
                <a:cs typeface="Arial"/>
              </a:rPr>
              <a:t>Task</a:t>
            </a:r>
            <a:r>
              <a:rPr dirty="0" sz="16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Finish</a:t>
            </a:r>
            <a:r>
              <a:rPr dirty="0" sz="16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group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meeting19/07/22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  <a:buClr>
                <a:srgbClr val="1D1D1B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ts val="1825"/>
              </a:lnSpc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Regional</a:t>
            </a:r>
            <a:r>
              <a:rPr dirty="0" sz="16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Beat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friendly</a:t>
            </a:r>
            <a:r>
              <a:rPr dirty="0" sz="1600" spc="39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schools</a:t>
            </a:r>
            <a:r>
              <a:rPr dirty="0" sz="16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policy</a:t>
            </a:r>
            <a:r>
              <a:rPr dirty="0" sz="16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uniformity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across</a:t>
            </a:r>
            <a:r>
              <a:rPr dirty="0" sz="16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825"/>
              </a:lnSpc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whole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ICS</a:t>
            </a:r>
            <a:r>
              <a:rPr dirty="0" sz="16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1D1D1B"/>
                </a:solidFill>
                <a:latin typeface="Arial"/>
                <a:cs typeface="Arial"/>
              </a:rPr>
              <a:t>area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ts val="1825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Beat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friendly</a:t>
            </a:r>
            <a:r>
              <a:rPr dirty="0" sz="16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schools</a:t>
            </a:r>
            <a:r>
              <a:rPr dirty="0" sz="1600" spc="37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pilot</a:t>
            </a:r>
            <a:r>
              <a:rPr dirty="0" sz="16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Primary</a:t>
            </a:r>
            <a:r>
              <a:rPr dirty="0" sz="16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whole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ICS,</a:t>
            </a:r>
            <a:r>
              <a:rPr dirty="0" sz="1600" spc="39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Secondary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825"/>
              </a:lnSpc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Gateshead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area</a:t>
            </a:r>
            <a:r>
              <a:rPr dirty="0" sz="16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from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September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1D1D1B"/>
                </a:solidFill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Review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pilot</a:t>
            </a:r>
            <a:r>
              <a:rPr dirty="0" sz="16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6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adapt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as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needed.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  <a:buClr>
                <a:srgbClr val="1D1D1B"/>
              </a:buClr>
              <a:buFont typeface="Arial"/>
              <a:buChar char="•"/>
            </a:pP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Develop</a:t>
            </a:r>
            <a:r>
              <a:rPr dirty="0" sz="16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timeline</a:t>
            </a:r>
            <a:r>
              <a:rPr dirty="0" sz="16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following</a:t>
            </a:r>
            <a:r>
              <a:rPr dirty="0" sz="16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Beat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friendly</a:t>
            </a:r>
            <a:r>
              <a:rPr dirty="0" sz="16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endParaRPr sz="160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195"/>
              </a:spcBef>
              <a:buChar char="•"/>
              <a:tabLst>
                <a:tab pos="411480" algn="l"/>
              </a:tabLst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pilot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6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roll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out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6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all</a:t>
            </a:r>
            <a:r>
              <a:rPr dirty="0" sz="16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ICS</a:t>
            </a:r>
            <a:r>
              <a:rPr dirty="0" sz="16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areas.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0192" y="2571775"/>
            <a:ext cx="2392807" cy="125041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4905343" y="706619"/>
            <a:ext cx="326390" cy="276860"/>
          </a:xfrm>
          <a:custGeom>
            <a:avLst/>
            <a:gdLst/>
            <a:ahLst/>
            <a:cxnLst/>
            <a:rect l="l" t="t" r="r" b="b"/>
            <a:pathLst>
              <a:path w="326389" h="276859">
                <a:moveTo>
                  <a:pt x="297707" y="0"/>
                </a:moveTo>
                <a:lnTo>
                  <a:pt x="116893" y="206085"/>
                </a:lnTo>
                <a:lnTo>
                  <a:pt x="30017" y="98784"/>
                </a:lnTo>
                <a:lnTo>
                  <a:pt x="0" y="133274"/>
                </a:lnTo>
                <a:lnTo>
                  <a:pt x="115481" y="276342"/>
                </a:lnTo>
                <a:lnTo>
                  <a:pt x="145852" y="242278"/>
                </a:lnTo>
                <a:lnTo>
                  <a:pt x="326313" y="35766"/>
                </a:lnTo>
                <a:lnTo>
                  <a:pt x="297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272034"/>
            <a:ext cx="3657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Any</a:t>
            </a:r>
            <a:r>
              <a:rPr dirty="0" sz="3600" spc="-15"/>
              <a:t> </a:t>
            </a:r>
            <a:r>
              <a:rPr dirty="0" sz="3600"/>
              <a:t>Questions</a:t>
            </a:r>
            <a:r>
              <a:rPr dirty="0" sz="3600" spc="-15"/>
              <a:t> </a:t>
            </a:r>
            <a:r>
              <a:rPr dirty="0" sz="3600" spc="-50"/>
              <a:t>?</a:t>
            </a:r>
            <a:endParaRPr sz="36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Thank</a:t>
            </a:r>
            <a:r>
              <a:rPr dirty="0" spc="-145"/>
              <a:t> </a:t>
            </a:r>
            <a:r>
              <a:rPr dirty="0" spc="-365"/>
              <a:t>Y</a:t>
            </a:r>
            <a:r>
              <a:rPr dirty="0" spc="145"/>
              <a:t>ou</a:t>
            </a:r>
          </a:p>
          <a:p>
            <a:pPr algn="ctr" marL="161925" marR="5080" indent="6985">
              <a:lnSpc>
                <a:spcPts val="2500"/>
              </a:lnSpc>
              <a:spcBef>
                <a:spcPts val="4680"/>
              </a:spcBef>
            </a:pPr>
            <a:r>
              <a:rPr dirty="0" sz="2600"/>
              <a:t>Please</a:t>
            </a:r>
            <a:r>
              <a:rPr dirty="0" sz="2600" spc="-25"/>
              <a:t> </a:t>
            </a:r>
            <a:r>
              <a:rPr dirty="0" sz="2600"/>
              <a:t>help</a:t>
            </a:r>
            <a:r>
              <a:rPr dirty="0" sz="2600" spc="-35"/>
              <a:t> </a:t>
            </a:r>
            <a:r>
              <a:rPr dirty="0" sz="2600"/>
              <a:t>us</a:t>
            </a:r>
            <a:r>
              <a:rPr dirty="0" sz="2600" spc="-20"/>
              <a:t> </a:t>
            </a:r>
            <a:r>
              <a:rPr dirty="0" sz="2600"/>
              <a:t>to</a:t>
            </a:r>
            <a:r>
              <a:rPr dirty="0" sz="2600" spc="-40"/>
              <a:t> </a:t>
            </a:r>
            <a:r>
              <a:rPr dirty="0" sz="2600" spc="-10"/>
              <a:t>improve </a:t>
            </a:r>
            <a:r>
              <a:rPr dirty="0" sz="2600"/>
              <a:t>asthma</a:t>
            </a:r>
            <a:r>
              <a:rPr dirty="0" sz="2600" spc="-45"/>
              <a:t> </a:t>
            </a:r>
            <a:r>
              <a:rPr dirty="0" sz="2600"/>
              <a:t>care</a:t>
            </a:r>
            <a:r>
              <a:rPr dirty="0" sz="2600" spc="-30"/>
              <a:t> </a:t>
            </a:r>
            <a:r>
              <a:rPr dirty="0" sz="2600"/>
              <a:t>for</a:t>
            </a:r>
            <a:r>
              <a:rPr dirty="0" sz="2600" spc="-35"/>
              <a:t> </a:t>
            </a:r>
            <a:r>
              <a:rPr dirty="0" sz="2600"/>
              <a:t>children</a:t>
            </a:r>
            <a:r>
              <a:rPr dirty="0" sz="2600" spc="-40"/>
              <a:t> </a:t>
            </a:r>
            <a:r>
              <a:rPr dirty="0" sz="2600" spc="-25"/>
              <a:t>and</a:t>
            </a:r>
            <a:endParaRPr sz="2600"/>
          </a:p>
          <a:p>
            <a:pPr algn="ctr" marL="565150">
              <a:lnSpc>
                <a:spcPts val="2515"/>
              </a:lnSpc>
            </a:pPr>
            <a:r>
              <a:rPr dirty="0" sz="2600"/>
              <a:t>young</a:t>
            </a:r>
            <a:r>
              <a:rPr dirty="0" sz="2600" spc="-45"/>
              <a:t> </a:t>
            </a:r>
            <a:r>
              <a:rPr dirty="0" sz="2600" spc="-10"/>
              <a:t>people.</a:t>
            </a:r>
            <a:endParaRPr sz="2600"/>
          </a:p>
        </p:txBody>
      </p:sp>
      <p:sp>
        <p:nvSpPr>
          <p:cNvPr id="4" name="object 4" descr=""/>
          <p:cNvSpPr txBox="1"/>
          <p:nvPr/>
        </p:nvSpPr>
        <p:spPr>
          <a:xfrm>
            <a:off x="2148585" y="4536440"/>
            <a:ext cx="145478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800" spc="-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1D1D1B"/>
                </a:solidFill>
                <a:latin typeface="Arial"/>
                <a:cs typeface="Arial"/>
              </a:rPr>
              <a:t>friendly</a:t>
            </a:r>
            <a:r>
              <a:rPr dirty="0" sz="800" spc="-50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1D1D1B"/>
                </a:solidFill>
                <a:latin typeface="Arial"/>
                <a:cs typeface="Arial"/>
              </a:rPr>
              <a:t>schools</a:t>
            </a:r>
            <a:r>
              <a:rPr dirty="0" sz="800" spc="-3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1D1D1B"/>
                </a:solidFill>
                <a:latin typeface="Arial"/>
                <a:cs typeface="Arial"/>
              </a:rPr>
              <a:t>logo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4407" y="1763522"/>
            <a:ext cx="2069592" cy="222046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858" y="955166"/>
            <a:ext cx="1877822" cy="193497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Resources/</a:t>
            </a:r>
            <a:r>
              <a:rPr dirty="0" spc="-120"/>
              <a:t> </a:t>
            </a:r>
            <a:r>
              <a:rPr dirty="0" spc="-10"/>
              <a:t>References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739" y="653666"/>
            <a:ext cx="7717155" cy="3733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u="sng" sz="16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https://www.england.nhs.uk/publication/national-bundle-</a:t>
            </a:r>
            <a:r>
              <a:rPr dirty="0" u="sng" sz="1600" spc="-2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of-</a:t>
            </a:r>
            <a:r>
              <a:rPr dirty="0" u="sng" sz="16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care-for</a:t>
            </a:r>
            <a:r>
              <a:rPr dirty="0" sz="1600" spc="-10" i="1">
                <a:solidFill>
                  <a:srgbClr val="767676"/>
                </a:solidFill>
                <a:latin typeface="Arial"/>
                <a:cs typeface="Arial"/>
              </a:rPr>
              <a:t>...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Clr>
                <a:srgbClr val="1D1D1B"/>
              </a:buClr>
              <a:buChar char="•"/>
              <a:tabLst>
                <a:tab pos="354965" algn="l"/>
              </a:tabLst>
            </a:pP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National</a:t>
            </a:r>
            <a:r>
              <a:rPr dirty="0" u="sng" sz="16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bundle</a:t>
            </a:r>
            <a:r>
              <a:rPr dirty="0" u="sng" sz="16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of</a:t>
            </a:r>
            <a:r>
              <a:rPr dirty="0" u="sng" sz="1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care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for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children</a:t>
            </a:r>
            <a:r>
              <a:rPr dirty="0" u="sng" sz="16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and</a:t>
            </a:r>
            <a:r>
              <a:rPr dirty="0" u="sng" sz="1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young</a:t>
            </a:r>
            <a:r>
              <a:rPr dirty="0" u="sng" sz="1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people</a:t>
            </a:r>
            <a:r>
              <a:rPr dirty="0" u="sng" sz="16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with</a:t>
            </a:r>
            <a:r>
              <a:rPr dirty="0" u="sng" sz="1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asthma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Clr>
                <a:srgbClr val="1D1D1B"/>
              </a:buClr>
              <a:buChar char="•"/>
              <a:tabLst>
                <a:tab pos="354965" algn="l"/>
              </a:tabLst>
            </a:pP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National</a:t>
            </a:r>
            <a:r>
              <a:rPr dirty="0" u="sng" sz="16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bundle</a:t>
            </a:r>
            <a:r>
              <a:rPr dirty="0" u="sng" sz="16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of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care</a:t>
            </a:r>
            <a:r>
              <a:rPr dirty="0" u="sng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for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children</a:t>
            </a:r>
            <a:r>
              <a:rPr dirty="0" u="sng" sz="16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and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young</a:t>
            </a:r>
            <a:r>
              <a:rPr dirty="0" u="sng" sz="1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people</a:t>
            </a:r>
            <a:r>
              <a:rPr dirty="0" u="sng" sz="16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with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asthma: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resource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pack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Char char="•"/>
              <a:tabLst>
                <a:tab pos="354965" algn="l"/>
              </a:tabLst>
            </a:pP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Beat</a:t>
            </a:r>
            <a:r>
              <a:rPr dirty="0" sz="1600" spc="-10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767676"/>
                </a:solidFill>
                <a:latin typeface="Arial"/>
                <a:cs typeface="Arial"/>
              </a:rPr>
              <a:t>https</a:t>
            </a:r>
            <a:r>
              <a:rPr dirty="0" sz="1600" spc="-10" i="1">
                <a:solidFill>
                  <a:srgbClr val="767676"/>
                </a:solidFill>
                <a:latin typeface="Arial"/>
                <a:cs typeface="Arial"/>
                <a:hlinkClick r:id="rId5"/>
              </a:rPr>
              <a:t>://www.beatasthma.co.uk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600" i="1">
                <a:solidFill>
                  <a:srgbClr val="1D1D1B"/>
                </a:solidFill>
                <a:latin typeface="Arial"/>
                <a:cs typeface="Arial"/>
              </a:rPr>
              <a:t>NICE</a:t>
            </a:r>
            <a:r>
              <a:rPr dirty="0" sz="1600" spc="-25" i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1D1D1B"/>
                </a:solidFill>
                <a:latin typeface="Arial"/>
                <a:cs typeface="Arial"/>
              </a:rPr>
              <a:t>guidance</a:t>
            </a:r>
            <a:r>
              <a:rPr dirty="0" sz="1600" spc="-25" i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1D1D1B"/>
                </a:solidFill>
                <a:latin typeface="Arial"/>
                <a:cs typeface="Arial"/>
              </a:rPr>
              <a:t>(2017)</a:t>
            </a:r>
            <a:endParaRPr sz="1600">
              <a:latin typeface="Arial"/>
              <a:cs typeface="Arial"/>
            </a:endParaRPr>
          </a:p>
          <a:p>
            <a:pPr marL="12700" marR="1228090">
              <a:lnSpc>
                <a:spcPts val="1730"/>
              </a:lnSpc>
              <a:spcBef>
                <a:spcPts val="409"/>
              </a:spcBef>
            </a:pPr>
            <a:r>
              <a:rPr dirty="0" u="sng" sz="16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https://www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Asthma</a:t>
            </a:r>
            <a:r>
              <a:rPr dirty="0" u="sng" sz="1600" spc="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+</a:t>
            </a:r>
            <a:r>
              <a:rPr dirty="0" u="sng" sz="1600" spc="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Lung </a:t>
            </a:r>
            <a:r>
              <a:rPr dirty="0" u="sng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UK</a:t>
            </a:r>
            <a:r>
              <a:rPr dirty="0" sz="1600" spc="-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(blf.org.uk)</a:t>
            </a:r>
            <a:r>
              <a:rPr dirty="0" u="sng" sz="16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.evidence.nhs.uk/search?q=ASTHma+guidelines+in+children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600" i="1">
                <a:solidFill>
                  <a:srgbClr val="1D1D1B"/>
                </a:solidFill>
                <a:latin typeface="Arial"/>
                <a:cs typeface="Arial"/>
              </a:rPr>
              <a:t>BTS</a:t>
            </a:r>
            <a:r>
              <a:rPr dirty="0" sz="1600" spc="-5" i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1D1D1B"/>
                </a:solidFill>
                <a:latin typeface="Arial"/>
                <a:cs typeface="Arial"/>
              </a:rPr>
              <a:t>Sign</a:t>
            </a:r>
            <a:r>
              <a:rPr dirty="0" sz="1600" spc="-15" i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1D1D1B"/>
                </a:solidFill>
                <a:latin typeface="Arial"/>
                <a:cs typeface="Arial"/>
              </a:rPr>
              <a:t>(2019)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u="sng" sz="1600" spc="-2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https://www.brit-</a:t>
            </a:r>
            <a:r>
              <a:rPr dirty="0" u="sng" sz="1600" spc="-1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/>
              </a:rPr>
              <a:t>thoracic.org.uk/document-library/guidelines/asthma/</a:t>
            </a:r>
            <a:r>
              <a:rPr dirty="0" sz="1600" spc="-10" i="1">
                <a:solidFill>
                  <a:srgbClr val="767676"/>
                </a:solidFill>
                <a:latin typeface="Arial"/>
                <a:cs typeface="Arial"/>
              </a:rPr>
              <a:t>...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National-Capabilities-Framework.pdf</a:t>
            </a:r>
            <a:r>
              <a:rPr dirty="0" u="sng" sz="1600" spc="1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 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(e-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9"/>
              </a:rPr>
              <a:t>lfh.org.uk)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Healthier</a:t>
            </a:r>
            <a:r>
              <a:rPr dirty="0" sz="16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D1D1B"/>
                </a:solidFill>
                <a:latin typeface="Arial"/>
                <a:cs typeface="Arial"/>
              </a:rPr>
              <a:t>together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Home</a:t>
            </a:r>
            <a:r>
              <a:rPr dirty="0" u="sng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::</a:t>
            </a:r>
            <a:r>
              <a:rPr dirty="0" u="sng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Healthier</a:t>
            </a:r>
            <a:r>
              <a:rPr dirty="0" u="sng" sz="1600" spc="-6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Together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 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(what0-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0"/>
              </a:rPr>
              <a:t>18.nhs.uk)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5"/>
              </a:spcBef>
              <a:buChar char="•"/>
              <a:tabLst>
                <a:tab pos="354965" algn="l"/>
              </a:tabLst>
            </a:pP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6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D1D1B"/>
                </a:solidFill>
                <a:latin typeface="Arial"/>
                <a:cs typeface="Arial"/>
              </a:rPr>
              <a:t>Lung</a:t>
            </a:r>
            <a:r>
              <a:rPr dirty="0" sz="16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1D1D1B"/>
                </a:solidFill>
                <a:latin typeface="Arial"/>
                <a:cs typeface="Arial"/>
              </a:rPr>
              <a:t>UK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90"/>
              </a:spcBef>
              <a:buClr>
                <a:srgbClr val="1D1D1B"/>
              </a:buClr>
              <a:buChar char="•"/>
              <a:tabLst>
                <a:tab pos="354965" algn="l"/>
              </a:tabLst>
            </a:pP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Asthma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+</a:t>
            </a:r>
            <a:r>
              <a:rPr dirty="0" u="sng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Lung</a:t>
            </a:r>
            <a:r>
              <a:rPr dirty="0" u="sng" sz="16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UK</a:t>
            </a:r>
            <a:r>
              <a:rPr dirty="0" u="sng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(blf.org.uk)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8123"/>
            <a:ext cx="9144000" cy="49253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30200" y="756284"/>
            <a:ext cx="583565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Please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follow,</a:t>
            </a:r>
            <a:r>
              <a:rPr dirty="0" sz="18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share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retweet relevant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work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so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we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share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good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practice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across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region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6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child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wellbeing</a:t>
            </a:r>
            <a:r>
              <a:rPr dirty="0" sz="18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network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handle </a:t>
            </a:r>
            <a:r>
              <a:rPr dirty="0" sz="1800" spc="-10">
                <a:solidFill>
                  <a:srgbClr val="7E7E7E"/>
                </a:solidFill>
                <a:latin typeface="Arial"/>
                <a:cs typeface="Arial"/>
              </a:rPr>
              <a:t>@EveryChildNENC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64465">
              <a:lnSpc>
                <a:spcPct val="100000"/>
              </a:lnSpc>
            </a:pP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Visit</a:t>
            </a:r>
            <a:r>
              <a:rPr dirty="0" sz="1800" spc="-5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website -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https://nhsjoinourjourney.org.uk/what-</a:t>
            </a:r>
            <a:r>
              <a:rPr dirty="0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we-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are-doing/priorities/optimising-health-services/child-</a:t>
            </a:r>
            <a:r>
              <a:rPr dirty="0" sz="1800" spc="-1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health-and-wellbeing-network/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800">
              <a:latin typeface="Arial"/>
              <a:cs typeface="Arial"/>
            </a:endParaRPr>
          </a:p>
          <a:p>
            <a:pPr marL="12700" marR="203835">
              <a:lnSpc>
                <a:spcPct val="100000"/>
              </a:lnSpc>
            </a:pP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encourage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colleagues from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areas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child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Wellbeing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Network</a:t>
            </a:r>
            <a:r>
              <a:rPr dirty="0" sz="1800" spc="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register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england.northernchildnetwork@nhs.net</a:t>
            </a:r>
            <a:r>
              <a:rPr dirty="0" sz="1800" spc="9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so</a:t>
            </a:r>
            <a:r>
              <a:rPr dirty="0" sz="1800" spc="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1800" spc="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dirty="0" sz="1800" spc="-1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our</a:t>
            </a:r>
            <a:r>
              <a:rPr dirty="0" sz="18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communications</a:t>
            </a:r>
            <a:r>
              <a:rPr dirty="0" sz="1800" spc="-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feed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into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workplan</a:t>
            </a:r>
            <a:r>
              <a:rPr dirty="0" sz="1800" spc="1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projects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dirty="0" sz="1800" spc="-4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dirty="0" sz="1800" spc="-4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1F5F"/>
                </a:solidFill>
                <a:latin typeface="Arial"/>
                <a:cs typeface="Arial"/>
              </a:rPr>
              <a:t>interested</a:t>
            </a:r>
            <a:r>
              <a:rPr dirty="0" sz="1800" spc="-3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Arial"/>
                <a:cs typeface="Arial"/>
              </a:rPr>
              <a:t>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2004" y="292684"/>
            <a:ext cx="383921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Thank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stay</a:t>
            </a:r>
            <a:r>
              <a:rPr dirty="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"/>
                <a:cs typeface="Arial"/>
              </a:rPr>
              <a:t>touch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6153911" y="1345691"/>
            <a:ext cx="2856865" cy="2165350"/>
            <a:chOff x="6153911" y="1345691"/>
            <a:chExt cx="2856865" cy="216535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59" y="2417089"/>
              <a:ext cx="28301" cy="219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3911" y="1345691"/>
              <a:ext cx="2856738" cy="2164842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709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Asthma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8540" y="984630"/>
            <a:ext cx="7495540" cy="299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924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Asthma</a:t>
            </a:r>
            <a:r>
              <a:rPr dirty="0" sz="1500" spc="1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is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the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most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common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long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term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medical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condition</a:t>
            </a:r>
            <a:r>
              <a:rPr dirty="0" sz="1500" spc="-6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in</a:t>
            </a:r>
            <a:r>
              <a:rPr dirty="0" sz="1500" spc="-5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children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and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young people.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b="1">
                <a:latin typeface="Arial"/>
                <a:cs typeface="Arial"/>
              </a:rPr>
              <a:t>Around 1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in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11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children</a:t>
            </a:r>
            <a:r>
              <a:rPr dirty="0" sz="1500" spc="-6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live</a:t>
            </a:r>
            <a:r>
              <a:rPr dirty="0" sz="1500" spc="-2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with</a:t>
            </a:r>
            <a:r>
              <a:rPr dirty="0" sz="1500" spc="-7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asthma.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dirty="0" sz="1500">
                <a:latin typeface="Arial"/>
                <a:cs typeface="Arial"/>
              </a:rPr>
              <a:t>Outcomes</a:t>
            </a:r>
            <a:r>
              <a:rPr dirty="0" sz="1500" spc="-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children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young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people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living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deprived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areas</a:t>
            </a:r>
            <a:r>
              <a:rPr dirty="0" sz="1500" spc="-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are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worse.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UK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has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one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highest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emergency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admission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rates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asthma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Europe.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269875" marR="5080" indent="-257810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There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are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over</a:t>
            </a:r>
            <a:r>
              <a:rPr dirty="0" sz="15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25,000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emergency</a:t>
            </a:r>
            <a:r>
              <a:rPr dirty="0" sz="15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hospital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admissions</a:t>
            </a:r>
            <a:r>
              <a:rPr dirty="0" sz="15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amongst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1D1D1B"/>
                </a:solidFill>
                <a:latin typeface="Arial"/>
                <a:cs typeface="Arial"/>
              </a:rPr>
              <a:t>a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year</a:t>
            </a:r>
            <a:r>
              <a:rPr dirty="0" sz="15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15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D1D1B"/>
                </a:solidFill>
                <a:latin typeface="Arial"/>
                <a:cs typeface="Arial"/>
              </a:rPr>
              <a:t>UK.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buChar char="•"/>
              <a:tabLst>
                <a:tab pos="311150" algn="l"/>
              </a:tabLst>
            </a:pP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main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contributor</a:t>
            </a:r>
            <a:r>
              <a:rPr dirty="0" sz="150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r>
              <a:rPr dirty="0" sz="15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days</a:t>
            </a:r>
            <a:r>
              <a:rPr dirty="0" sz="15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D1D1B"/>
                </a:solidFill>
                <a:latin typeface="Arial"/>
                <a:cs typeface="Arial"/>
              </a:rPr>
              <a:t>lost.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8540" y="4597400"/>
            <a:ext cx="51669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>
                <a:latin typeface="Arial"/>
                <a:cs typeface="Arial"/>
              </a:rPr>
              <a:t>(</a:t>
            </a:r>
            <a:r>
              <a:rPr dirty="0" sz="1050">
                <a:latin typeface="Arial"/>
                <a:cs typeface="Arial"/>
              </a:rPr>
              <a:t>National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bundle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of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care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for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children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young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people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with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asthma</a:t>
            </a:r>
            <a:r>
              <a:rPr dirty="0" sz="1050" spc="2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September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2021.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0"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189" y="3395179"/>
            <a:ext cx="2076449" cy="146164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891" y="297306"/>
            <a:ext cx="424116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Effects</a:t>
            </a:r>
            <a:r>
              <a:rPr dirty="0" sz="2200" spc="-55"/>
              <a:t> </a:t>
            </a:r>
            <a:r>
              <a:rPr dirty="0" sz="2200"/>
              <a:t>of</a:t>
            </a:r>
            <a:r>
              <a:rPr dirty="0" sz="2200" spc="-114"/>
              <a:t> </a:t>
            </a:r>
            <a:r>
              <a:rPr dirty="0" sz="2200"/>
              <a:t>Asthma</a:t>
            </a:r>
            <a:r>
              <a:rPr dirty="0" sz="2200" spc="-50"/>
              <a:t> </a:t>
            </a:r>
            <a:r>
              <a:rPr dirty="0" sz="2200"/>
              <a:t>on</a:t>
            </a:r>
            <a:r>
              <a:rPr dirty="0" sz="2200" spc="-50"/>
              <a:t> </a:t>
            </a:r>
            <a:r>
              <a:rPr dirty="0" sz="2200" spc="-10"/>
              <a:t>Education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330200" y="690498"/>
            <a:ext cx="8339455" cy="290385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355600" marR="99060" indent="-343535">
              <a:lnSpc>
                <a:spcPts val="1150"/>
              </a:lnSpc>
              <a:spcBef>
                <a:spcPts val="380"/>
              </a:spcBef>
              <a:buChar char="•"/>
              <a:tabLst>
                <a:tab pos="355600" algn="l"/>
              </a:tabLst>
            </a:pP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with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persistent,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uncontrolled</a:t>
            </a:r>
            <a:r>
              <a:rPr dirty="0" sz="1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or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severe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are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more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likely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2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miss</a:t>
            </a:r>
            <a:r>
              <a:rPr dirty="0" sz="12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school,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compared</a:t>
            </a:r>
            <a:r>
              <a:rPr dirty="0" sz="1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with</a:t>
            </a:r>
            <a:r>
              <a:rPr dirty="0" sz="1200" spc="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mild 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asthma.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355600" marR="353695" indent="-343535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who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have</a:t>
            </a:r>
            <a:r>
              <a:rPr dirty="0" sz="12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been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dirty="0" sz="12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hospital</a:t>
            </a:r>
            <a:r>
              <a:rPr dirty="0" sz="1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had</a:t>
            </a:r>
            <a:r>
              <a:rPr dirty="0" sz="12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more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time</a:t>
            </a:r>
            <a:r>
              <a:rPr dirty="0" sz="12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off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r>
              <a:rPr dirty="0" sz="1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this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likely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cause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2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their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poorer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educational</a:t>
            </a:r>
            <a:r>
              <a:rPr dirty="0" sz="120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attainment</a:t>
            </a:r>
            <a:r>
              <a:rPr dirty="0" sz="1200" spc="-7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particularly</a:t>
            </a:r>
            <a:r>
              <a:rPr dirty="0" sz="12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D1D1B"/>
                </a:solidFill>
                <a:latin typeface="Arial"/>
                <a:cs typeface="Arial"/>
              </a:rPr>
              <a:t>KS1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200">
                <a:latin typeface="Arial"/>
                <a:cs typeface="Arial"/>
              </a:rPr>
              <a:t>Research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shows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having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diagnosis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asthma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risk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factor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dropping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grade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between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mock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exams.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Uncontrolled</a:t>
            </a:r>
            <a:r>
              <a:rPr dirty="0" sz="1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can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lead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decrease</a:t>
            </a:r>
            <a:r>
              <a:rPr dirty="0" sz="1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academic</a:t>
            </a:r>
            <a:r>
              <a:rPr dirty="0" sz="1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performance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dirty="0" sz="1200">
                <a:latin typeface="Arial"/>
                <a:cs typeface="Arial"/>
              </a:rPr>
              <a:t>Every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September,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more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children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rushed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hospital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due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their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asthma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than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any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other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time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70510" marR="5080" indent="-258445">
              <a:lnSpc>
                <a:spcPts val="1150"/>
              </a:lnSpc>
              <a:buChar char="•"/>
              <a:tabLst>
                <a:tab pos="270510" algn="l"/>
              </a:tabLst>
            </a:pP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Research</a:t>
            </a:r>
            <a:r>
              <a:rPr dirty="0" sz="1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studies</a:t>
            </a:r>
            <a:r>
              <a:rPr dirty="0" sz="12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suggest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that</a:t>
            </a:r>
            <a:r>
              <a:rPr dirty="0" sz="12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 responsible</a:t>
            </a:r>
            <a:r>
              <a:rPr dirty="0" sz="12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for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up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18%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r>
              <a:rPr dirty="0" sz="12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absences,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with</a:t>
            </a:r>
            <a:r>
              <a:rPr dirty="0" sz="120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evidence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improved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asthma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control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improves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attendance</a:t>
            </a:r>
            <a:r>
              <a:rPr dirty="0" sz="12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performance.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69875" indent="-257175">
              <a:lnSpc>
                <a:spcPct val="100000"/>
              </a:lnSpc>
              <a:spcBef>
                <a:spcPts val="5"/>
              </a:spcBef>
              <a:buChar char="•"/>
              <a:tabLst>
                <a:tab pos="269875" algn="l"/>
              </a:tabLst>
            </a:pP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20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Survey</a:t>
            </a:r>
            <a:r>
              <a:rPr dirty="0" sz="12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found</a:t>
            </a:r>
            <a:r>
              <a:rPr dirty="0" sz="12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that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86%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2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children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with</a:t>
            </a:r>
            <a:r>
              <a:rPr dirty="0" sz="1200" spc="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have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at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some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time</a:t>
            </a:r>
            <a:r>
              <a:rPr dirty="0" sz="12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been</a:t>
            </a:r>
            <a:r>
              <a:rPr dirty="0" sz="12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without</a:t>
            </a:r>
            <a:r>
              <a:rPr dirty="0" sz="12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an</a:t>
            </a:r>
            <a:r>
              <a:rPr dirty="0" sz="12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inhaler</a:t>
            </a:r>
            <a:r>
              <a:rPr dirty="0" sz="12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D1D1B"/>
                </a:solidFill>
                <a:latin typeface="Arial"/>
                <a:cs typeface="Arial"/>
              </a:rPr>
              <a:t>at</a:t>
            </a:r>
            <a:r>
              <a:rPr dirty="0" sz="12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D1D1B"/>
                </a:solidFill>
                <a:latin typeface="Arial"/>
                <a:cs typeface="Arial"/>
              </a:rPr>
              <a:t>school.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3687419"/>
            <a:ext cx="3456432" cy="11885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North</a:t>
            </a:r>
            <a:r>
              <a:rPr dirty="0" spc="-30"/>
              <a:t> </a:t>
            </a:r>
            <a:r>
              <a:rPr dirty="0"/>
              <a:t>East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North</a:t>
            </a:r>
            <a:r>
              <a:rPr dirty="0" spc="-30"/>
              <a:t> </a:t>
            </a:r>
            <a:r>
              <a:rPr dirty="0"/>
              <a:t>Cumbria</a:t>
            </a:r>
            <a:r>
              <a:rPr dirty="0" spc="-30"/>
              <a:t> </a:t>
            </a:r>
            <a:r>
              <a:rPr dirty="0"/>
              <a:t>Integrated</a:t>
            </a:r>
            <a:r>
              <a:rPr dirty="0" spc="-55"/>
              <a:t> </a:t>
            </a:r>
            <a:r>
              <a:rPr dirty="0"/>
              <a:t>Care</a:t>
            </a:r>
            <a:r>
              <a:rPr dirty="0" spc="-20"/>
              <a:t> </a:t>
            </a:r>
            <a:r>
              <a:rPr dirty="0" spc="-10"/>
              <a:t>System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63333" y="595807"/>
            <a:ext cx="8364855" cy="4331970"/>
            <a:chOff x="563333" y="595807"/>
            <a:chExt cx="8364855" cy="43319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333" y="595807"/>
              <a:ext cx="8192897" cy="404558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8500" y="4318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540" y="786510"/>
            <a:ext cx="634809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D1D1B"/>
                </a:solidFill>
              </a:rPr>
              <a:t>NHS</a:t>
            </a:r>
            <a:r>
              <a:rPr dirty="0" sz="1800" spc="-35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England</a:t>
            </a:r>
            <a:r>
              <a:rPr dirty="0" sz="1800" spc="-3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and</a:t>
            </a:r>
            <a:r>
              <a:rPr dirty="0" sz="1800" spc="-4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NHS</a:t>
            </a:r>
            <a:r>
              <a:rPr dirty="0" sz="1800" spc="-3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Improvement</a:t>
            </a:r>
            <a:r>
              <a:rPr dirty="0" sz="1800" spc="1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ambition</a:t>
            </a:r>
            <a:r>
              <a:rPr dirty="0" sz="1800" spc="-5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is</a:t>
            </a:r>
            <a:r>
              <a:rPr dirty="0" sz="1800" spc="-3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to</a:t>
            </a:r>
            <a:r>
              <a:rPr dirty="0" sz="1800" spc="-40">
                <a:solidFill>
                  <a:srgbClr val="1D1D1B"/>
                </a:solidFill>
              </a:rPr>
              <a:t> </a:t>
            </a:r>
            <a:r>
              <a:rPr dirty="0" sz="1800" spc="-10">
                <a:solidFill>
                  <a:srgbClr val="1D1D1B"/>
                </a:solidFill>
              </a:rPr>
              <a:t>reduce </a:t>
            </a:r>
            <a:r>
              <a:rPr dirty="0" sz="1800">
                <a:solidFill>
                  <a:srgbClr val="1D1D1B"/>
                </a:solidFill>
              </a:rPr>
              <a:t>avoidable</a:t>
            </a:r>
            <a:r>
              <a:rPr dirty="0" sz="1800" spc="-2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harm</a:t>
            </a:r>
            <a:r>
              <a:rPr dirty="0" sz="1800" spc="-3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to</a:t>
            </a:r>
            <a:r>
              <a:rPr dirty="0" sz="1800" spc="-35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children</a:t>
            </a:r>
            <a:r>
              <a:rPr dirty="0" sz="1800" spc="-35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and</a:t>
            </a:r>
            <a:r>
              <a:rPr dirty="0" sz="1800" spc="-35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young</a:t>
            </a:r>
            <a:r>
              <a:rPr dirty="0" sz="1800" spc="-30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people</a:t>
            </a:r>
            <a:r>
              <a:rPr dirty="0" sz="1800" spc="-50">
                <a:solidFill>
                  <a:srgbClr val="1D1D1B"/>
                </a:solidFill>
              </a:rPr>
              <a:t> </a:t>
            </a:r>
            <a:r>
              <a:rPr dirty="0" sz="1800" spc="-20">
                <a:solidFill>
                  <a:srgbClr val="1D1D1B"/>
                </a:solidFill>
              </a:rPr>
              <a:t>from </a:t>
            </a:r>
            <a:r>
              <a:rPr dirty="0" sz="1800">
                <a:solidFill>
                  <a:srgbClr val="1D1D1B"/>
                </a:solidFill>
              </a:rPr>
              <a:t>Asthma and</a:t>
            </a:r>
            <a:r>
              <a:rPr dirty="0" sz="1800" spc="-35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improve</a:t>
            </a:r>
            <a:r>
              <a:rPr dirty="0" sz="1800" spc="-5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the</a:t>
            </a:r>
            <a:r>
              <a:rPr dirty="0" sz="1800" spc="-35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quality</a:t>
            </a:r>
            <a:r>
              <a:rPr dirty="0" sz="1800" spc="-45">
                <a:solidFill>
                  <a:srgbClr val="1D1D1B"/>
                </a:solidFill>
              </a:rPr>
              <a:t> </a:t>
            </a:r>
            <a:r>
              <a:rPr dirty="0" sz="1800">
                <a:solidFill>
                  <a:srgbClr val="1D1D1B"/>
                </a:solidFill>
              </a:rPr>
              <a:t>of</a:t>
            </a:r>
            <a:r>
              <a:rPr dirty="0" sz="1800" spc="-40">
                <a:solidFill>
                  <a:srgbClr val="1D1D1B"/>
                </a:solidFill>
              </a:rPr>
              <a:t> </a:t>
            </a:r>
            <a:r>
              <a:rPr dirty="0" sz="1800" spc="-10">
                <a:solidFill>
                  <a:srgbClr val="1D1D1B"/>
                </a:solidFill>
              </a:rPr>
              <a:t>life.</a:t>
            </a:r>
            <a:endParaRPr sz="1800"/>
          </a:p>
        </p:txBody>
      </p:sp>
      <p:sp>
        <p:nvSpPr>
          <p:cNvPr id="4" name="object 4" descr=""/>
          <p:cNvSpPr txBox="1"/>
          <p:nvPr/>
        </p:nvSpPr>
        <p:spPr>
          <a:xfrm>
            <a:off x="618540" y="1815464"/>
            <a:ext cx="4826635" cy="24739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5"/>
              </a:spcBef>
              <a:buChar char="•"/>
              <a:tabLst>
                <a:tab pos="227329" algn="l"/>
              </a:tabLst>
            </a:pPr>
            <a:r>
              <a:rPr dirty="0" sz="1350" spc="-25">
                <a:solidFill>
                  <a:srgbClr val="1D1D1B"/>
                </a:solidFill>
                <a:latin typeface="Arial"/>
                <a:cs typeface="Arial"/>
              </a:rPr>
              <a:t>Taking</a:t>
            </a:r>
            <a:r>
              <a:rPr dirty="0" sz="135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35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whole</a:t>
            </a:r>
            <a:r>
              <a:rPr dirty="0" sz="135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system</a:t>
            </a:r>
            <a:r>
              <a:rPr dirty="0" sz="135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approach</a:t>
            </a:r>
            <a:r>
              <a:rPr dirty="0" sz="135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35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35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D1D1B"/>
                </a:solidFill>
                <a:latin typeface="Arial"/>
                <a:cs typeface="Arial"/>
              </a:rPr>
              <a:t>management.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D1D1B"/>
              </a:buClr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•"/>
              <a:tabLst>
                <a:tab pos="227329" algn="l"/>
              </a:tabLst>
            </a:pP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Addressing</a:t>
            </a:r>
            <a:r>
              <a:rPr dirty="0" sz="1350" spc="-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D1D1B"/>
                </a:solidFill>
                <a:latin typeface="Arial"/>
                <a:cs typeface="Arial"/>
              </a:rPr>
              <a:t>environmental</a:t>
            </a:r>
            <a:r>
              <a:rPr dirty="0" sz="135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D1D1B"/>
                </a:solidFill>
                <a:latin typeface="Arial"/>
                <a:cs typeface="Arial"/>
              </a:rPr>
              <a:t>tiggers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Clr>
                <a:srgbClr val="1D1D1B"/>
              </a:buClr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5"/>
              </a:spcBef>
              <a:buChar char="•"/>
              <a:tabLst>
                <a:tab pos="227329" algn="l"/>
              </a:tabLst>
            </a:pP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Education</a:t>
            </a:r>
            <a:r>
              <a:rPr dirty="0" sz="1350" spc="-7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D1D1B"/>
                </a:solidFill>
                <a:latin typeface="Arial"/>
                <a:cs typeface="Arial"/>
              </a:rPr>
              <a:t>programme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D1D1B"/>
              </a:buClr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•"/>
              <a:tabLst>
                <a:tab pos="227329" algn="l"/>
              </a:tabLst>
            </a:pP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Personalised</a:t>
            </a:r>
            <a:r>
              <a:rPr dirty="0" sz="135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care</a:t>
            </a:r>
            <a:r>
              <a:rPr dirty="0" sz="1350" spc="3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(</a:t>
            </a:r>
            <a:r>
              <a:rPr dirty="0" sz="135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individual</a:t>
            </a:r>
            <a:r>
              <a:rPr dirty="0" sz="135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35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plan/known</a:t>
            </a:r>
            <a:r>
              <a:rPr dirty="0" sz="135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as</a:t>
            </a:r>
            <a:r>
              <a:rPr dirty="0" sz="135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D1D1B"/>
                </a:solidFill>
                <a:latin typeface="Arial"/>
                <a:cs typeface="Arial"/>
              </a:rPr>
              <a:t>PAAP)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D1D1B"/>
              </a:buClr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5"/>
              </a:spcBef>
              <a:buChar char="•"/>
              <a:tabLst>
                <a:tab pos="227329" algn="l"/>
              </a:tabLst>
            </a:pP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Effective</a:t>
            </a:r>
            <a:r>
              <a:rPr dirty="0" sz="1350" spc="-8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preventable</a:t>
            </a:r>
            <a:r>
              <a:rPr dirty="0" sz="1350" spc="-9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D1D1B"/>
                </a:solidFill>
                <a:latin typeface="Arial"/>
                <a:cs typeface="Arial"/>
              </a:rPr>
              <a:t>medicine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D1D1B"/>
              </a:buClr>
              <a:buFont typeface="Arial"/>
              <a:buChar char="•"/>
            </a:pPr>
            <a:endParaRPr sz="135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5"/>
              </a:spcBef>
              <a:buChar char="•"/>
              <a:tabLst>
                <a:tab pos="227329" algn="l"/>
              </a:tabLst>
            </a:pP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Improved</a:t>
            </a:r>
            <a:r>
              <a:rPr dirty="0" sz="135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accuracy</a:t>
            </a:r>
            <a:r>
              <a:rPr dirty="0" sz="135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35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-10">
                <a:solidFill>
                  <a:srgbClr val="1D1D1B"/>
                </a:solidFill>
                <a:latin typeface="Arial"/>
                <a:cs typeface="Arial"/>
              </a:rPr>
              <a:t>diagnosis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"/>
                <a:cs typeface="Arial"/>
              </a:rPr>
              <a:t>(</a:t>
            </a:r>
            <a:r>
              <a:rPr dirty="0" sz="750">
                <a:latin typeface="Arial"/>
                <a:cs typeface="Arial"/>
              </a:rPr>
              <a:t>National</a:t>
            </a:r>
            <a:r>
              <a:rPr dirty="0" sz="750" spc="-4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bundle</a:t>
            </a:r>
            <a:r>
              <a:rPr dirty="0" sz="750" spc="-4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of</a:t>
            </a:r>
            <a:r>
              <a:rPr dirty="0" sz="750" spc="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care</a:t>
            </a:r>
            <a:r>
              <a:rPr dirty="0" sz="750" spc="-1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for</a:t>
            </a:r>
            <a:r>
              <a:rPr dirty="0" sz="750" spc="-1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children</a:t>
            </a:r>
            <a:r>
              <a:rPr dirty="0" sz="750" spc="-2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and</a:t>
            </a:r>
            <a:r>
              <a:rPr dirty="0" sz="750" spc="-2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young</a:t>
            </a:r>
            <a:r>
              <a:rPr dirty="0" sz="750" spc="-1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people</a:t>
            </a:r>
            <a:r>
              <a:rPr dirty="0" sz="750" spc="-4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with</a:t>
            </a:r>
            <a:r>
              <a:rPr dirty="0" sz="750" spc="1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asthma</a:t>
            </a:r>
            <a:r>
              <a:rPr dirty="0" sz="750" spc="18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September</a:t>
            </a:r>
            <a:r>
              <a:rPr dirty="0" sz="750" spc="-2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2021.</a:t>
            </a:r>
            <a:r>
              <a:rPr dirty="0" sz="750" spc="-20">
                <a:latin typeface="Arial"/>
                <a:cs typeface="Arial"/>
              </a:rPr>
              <a:t> </a:t>
            </a:r>
            <a:r>
              <a:rPr dirty="0" sz="750" spc="-50">
                <a:latin typeface="Arial"/>
                <a:cs typeface="Arial"/>
              </a:rPr>
              <a:t>)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888609" y="1851723"/>
            <a:ext cx="3039745" cy="3075940"/>
            <a:chOff x="5888609" y="1851723"/>
            <a:chExt cx="3039745" cy="30759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8609" y="1851723"/>
              <a:ext cx="2932811" cy="218998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8500" y="4318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163233"/>
            <a:ext cx="6336665" cy="481698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4919" y="4503267"/>
            <a:ext cx="1915795" cy="511809"/>
            <a:chOff x="1264919" y="4503267"/>
            <a:chExt cx="1915795" cy="511809"/>
          </a:xfrm>
        </p:grpSpPr>
        <p:sp>
          <p:nvSpPr>
            <p:cNvPr id="3" name="object 3" descr=""/>
            <p:cNvSpPr/>
            <p:nvPr/>
          </p:nvSpPr>
          <p:spPr>
            <a:xfrm>
              <a:off x="1277619" y="4515967"/>
              <a:ext cx="1890395" cy="486409"/>
            </a:xfrm>
            <a:custGeom>
              <a:avLst/>
              <a:gdLst/>
              <a:ahLst/>
              <a:cxnLst/>
              <a:rect l="l" t="t" r="r" b="b"/>
              <a:pathLst>
                <a:path w="1890395" h="486410">
                  <a:moveTo>
                    <a:pt x="1890268" y="0"/>
                  </a:moveTo>
                  <a:lnTo>
                    <a:pt x="0" y="0"/>
                  </a:lnTo>
                  <a:lnTo>
                    <a:pt x="0" y="486054"/>
                  </a:lnTo>
                  <a:lnTo>
                    <a:pt x="1890268" y="486054"/>
                  </a:lnTo>
                  <a:lnTo>
                    <a:pt x="1890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77619" y="4515967"/>
              <a:ext cx="1890395" cy="486409"/>
            </a:xfrm>
            <a:custGeom>
              <a:avLst/>
              <a:gdLst/>
              <a:ahLst/>
              <a:cxnLst/>
              <a:rect l="l" t="t" r="r" b="b"/>
              <a:pathLst>
                <a:path w="1890395" h="486410">
                  <a:moveTo>
                    <a:pt x="0" y="486054"/>
                  </a:moveTo>
                  <a:lnTo>
                    <a:pt x="1890268" y="486054"/>
                  </a:lnTo>
                  <a:lnTo>
                    <a:pt x="1890268" y="0"/>
                  </a:lnTo>
                  <a:lnTo>
                    <a:pt x="0" y="0"/>
                  </a:lnTo>
                  <a:lnTo>
                    <a:pt x="0" y="48605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object 6" descr=""/>
            <p:cNvSpPr/>
            <p:nvPr/>
          </p:nvSpPr>
          <p:spPr>
            <a:xfrm>
              <a:off x="7055866" y="4461962"/>
              <a:ext cx="945515" cy="629285"/>
            </a:xfrm>
            <a:custGeom>
              <a:avLst/>
              <a:gdLst/>
              <a:ahLst/>
              <a:cxnLst/>
              <a:rect l="l" t="t" r="r" b="b"/>
              <a:pathLst>
                <a:path w="945515" h="629285">
                  <a:moveTo>
                    <a:pt x="945108" y="0"/>
                  </a:moveTo>
                  <a:lnTo>
                    <a:pt x="0" y="0"/>
                  </a:lnTo>
                  <a:lnTo>
                    <a:pt x="0" y="629081"/>
                  </a:lnTo>
                  <a:lnTo>
                    <a:pt x="945108" y="629081"/>
                  </a:lnTo>
                  <a:lnTo>
                    <a:pt x="945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055866" y="4461962"/>
              <a:ext cx="945515" cy="629285"/>
            </a:xfrm>
            <a:custGeom>
              <a:avLst/>
              <a:gdLst/>
              <a:ahLst/>
              <a:cxnLst/>
              <a:rect l="l" t="t" r="r" b="b"/>
              <a:pathLst>
                <a:path w="945515" h="629285">
                  <a:moveTo>
                    <a:pt x="0" y="629081"/>
                  </a:moveTo>
                  <a:lnTo>
                    <a:pt x="945108" y="629081"/>
                  </a:lnTo>
                  <a:lnTo>
                    <a:pt x="945108" y="0"/>
                  </a:lnTo>
                  <a:lnTo>
                    <a:pt x="0" y="0"/>
                  </a:lnTo>
                  <a:lnTo>
                    <a:pt x="0" y="62908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999" y="537191"/>
              <a:ext cx="6588553" cy="460630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8500" y="4318000"/>
              <a:ext cx="609600" cy="609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28041"/>
            <a:ext cx="6579870" cy="6965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Asthma</a:t>
            </a:r>
            <a:r>
              <a:rPr dirty="0" sz="2200" spc="-110"/>
              <a:t> </a:t>
            </a:r>
            <a:r>
              <a:rPr dirty="0" sz="2200"/>
              <a:t>&amp;</a:t>
            </a:r>
            <a:r>
              <a:rPr dirty="0" sz="2200" spc="-155"/>
              <a:t> </a:t>
            </a:r>
            <a:r>
              <a:rPr dirty="0" sz="2200" spc="-10"/>
              <a:t>Allergy/</a:t>
            </a:r>
            <a:r>
              <a:rPr dirty="0" sz="2200" spc="-130"/>
              <a:t> </a:t>
            </a:r>
            <a:r>
              <a:rPr dirty="0" sz="2200"/>
              <a:t>Anaphylaxis</a:t>
            </a:r>
            <a:r>
              <a:rPr dirty="0" sz="2200" spc="-60"/>
              <a:t> </a:t>
            </a:r>
            <a:r>
              <a:rPr dirty="0" sz="2200"/>
              <a:t>Education</a:t>
            </a:r>
            <a:r>
              <a:rPr dirty="0" sz="2200" spc="-65"/>
              <a:t> </a:t>
            </a:r>
            <a:r>
              <a:rPr dirty="0" sz="2200" spc="-10"/>
              <a:t>Survey</a:t>
            </a:r>
            <a:endParaRPr sz="220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84580" algn="l"/>
              </a:tabLst>
            </a:pPr>
            <a:r>
              <a:rPr dirty="0" sz="2200" spc="-10"/>
              <a:t>results</a:t>
            </a:r>
            <a:r>
              <a:rPr dirty="0" sz="2200"/>
              <a:t>	January</a:t>
            </a:r>
            <a:r>
              <a:rPr dirty="0" sz="2200" spc="-80"/>
              <a:t> </a:t>
            </a:r>
            <a:r>
              <a:rPr dirty="0" sz="2200" spc="-20"/>
              <a:t>2022</a:t>
            </a:r>
            <a:endParaRPr sz="2200"/>
          </a:p>
        </p:txBody>
      </p:sp>
      <p:sp>
        <p:nvSpPr>
          <p:cNvPr id="3" name="object 3" descr=""/>
          <p:cNvSpPr txBox="1"/>
          <p:nvPr/>
        </p:nvSpPr>
        <p:spPr>
          <a:xfrm>
            <a:off x="618540" y="1332357"/>
            <a:ext cx="7256145" cy="299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198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responses</a:t>
            </a:r>
            <a:r>
              <a:rPr dirty="0" sz="15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(from</a:t>
            </a:r>
            <a:r>
              <a:rPr dirty="0" sz="15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D1D1B"/>
                </a:solidFill>
                <a:latin typeface="Arial"/>
                <a:cs typeface="Arial"/>
              </a:rPr>
              <a:t>approximately</a:t>
            </a:r>
            <a:r>
              <a:rPr dirty="0" sz="15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1440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schools)</a:t>
            </a:r>
            <a:r>
              <a:rPr dirty="0" sz="15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all</a:t>
            </a:r>
            <a:r>
              <a:rPr dirty="0" sz="15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ICS</a:t>
            </a:r>
            <a:r>
              <a:rPr dirty="0" sz="15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area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D1D1B"/>
                </a:solidFill>
                <a:latin typeface="Arial"/>
                <a:cs typeface="Arial"/>
              </a:rPr>
              <a:t>contributed.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1D1D1B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survey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was</a:t>
            </a:r>
            <a:r>
              <a:rPr dirty="0" sz="15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completed</a:t>
            </a:r>
            <a:r>
              <a:rPr dirty="0" sz="15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by</a:t>
            </a:r>
            <a:r>
              <a:rPr dirty="0" sz="15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various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r>
              <a:rPr dirty="0" sz="15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team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D1D1B"/>
                </a:solidFill>
                <a:latin typeface="Arial"/>
                <a:cs typeface="Arial"/>
              </a:rPr>
              <a:t>members.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1D1D1B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Half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5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results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were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from</a:t>
            </a:r>
            <a:r>
              <a:rPr dirty="0" sz="15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Primary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D1D1B"/>
                </a:solidFill>
                <a:latin typeface="Arial"/>
                <a:cs typeface="Arial"/>
              </a:rPr>
              <a:t>Schools.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1D1D1B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Over</a:t>
            </a:r>
            <a:r>
              <a:rPr dirty="0" sz="1500" spc="-2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70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schools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said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they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did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not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have</a:t>
            </a:r>
            <a:r>
              <a:rPr dirty="0" sz="15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an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5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policy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1D1D1B"/>
                </a:solidFill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1D1D1B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69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Schools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did</a:t>
            </a:r>
            <a:r>
              <a:rPr dirty="0" sz="15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not</a:t>
            </a:r>
            <a:r>
              <a:rPr dirty="0" sz="1500" spc="-3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have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5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1D1D1B"/>
                </a:solidFill>
                <a:latin typeface="Arial"/>
                <a:cs typeface="Arial"/>
              </a:rPr>
              <a:t>lead.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1D1D1B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500" spc="-85">
                <a:solidFill>
                  <a:srgbClr val="1D1D1B"/>
                </a:solidFill>
                <a:latin typeface="Arial"/>
                <a:cs typeface="Arial"/>
              </a:rPr>
              <a:t>111</a:t>
            </a:r>
            <a:r>
              <a:rPr dirty="0" sz="15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schools</a:t>
            </a:r>
            <a:r>
              <a:rPr dirty="0" sz="1500" spc="-6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would</a:t>
            </a:r>
            <a:r>
              <a:rPr dirty="0" sz="1500" spc="-2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like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further</a:t>
            </a:r>
            <a:r>
              <a:rPr dirty="0" sz="15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D1D1B"/>
                </a:solidFill>
                <a:latin typeface="Arial"/>
                <a:cs typeface="Arial"/>
              </a:rPr>
              <a:t>training.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1D1D1B"/>
              </a:buClr>
              <a:buFont typeface="Arial"/>
              <a:buChar char="•"/>
            </a:pPr>
            <a:endParaRPr sz="1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125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schools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would</a:t>
            </a:r>
            <a:r>
              <a:rPr dirty="0" sz="1500" spc="-1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like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explore</a:t>
            </a:r>
            <a:r>
              <a:rPr dirty="0" sz="1500" spc="-3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dirty="0" sz="1500" spc="-5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possibility</a:t>
            </a:r>
            <a:r>
              <a:rPr dirty="0" sz="1500" spc="-6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being</a:t>
            </a:r>
            <a:r>
              <a:rPr dirty="0" sz="1500" spc="-4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dirty="0" sz="1500" spc="-4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asthma</a:t>
            </a:r>
            <a:r>
              <a:rPr dirty="0" sz="15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1D1D1B"/>
                </a:solidFill>
                <a:latin typeface="Arial"/>
                <a:cs typeface="Arial"/>
              </a:rPr>
              <a:t>friendly</a:t>
            </a:r>
            <a:r>
              <a:rPr dirty="0" sz="1500" spc="-5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D1D1B"/>
                </a:solidFill>
                <a:latin typeface="Arial"/>
                <a:cs typeface="Arial"/>
              </a:rPr>
              <a:t>school.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262509"/>
            <a:ext cx="5187950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97985" algn="l"/>
              </a:tabLst>
            </a:pPr>
            <a:r>
              <a:rPr dirty="0" sz="2200"/>
              <a:t>Beat</a:t>
            </a:r>
            <a:r>
              <a:rPr dirty="0" sz="2200" spc="-145"/>
              <a:t> </a:t>
            </a:r>
            <a:r>
              <a:rPr dirty="0" sz="2200"/>
              <a:t>Asthma</a:t>
            </a:r>
            <a:r>
              <a:rPr dirty="0" sz="2200" spc="-70"/>
              <a:t> </a:t>
            </a:r>
            <a:r>
              <a:rPr dirty="0" sz="2200"/>
              <a:t>Friendly</a:t>
            </a:r>
            <a:r>
              <a:rPr dirty="0" sz="2200" spc="-60"/>
              <a:t> </a:t>
            </a:r>
            <a:r>
              <a:rPr dirty="0" sz="2200" spc="-10"/>
              <a:t>Schools</a:t>
            </a:r>
            <a:r>
              <a:rPr dirty="0" sz="2200"/>
              <a:t>	</a:t>
            </a:r>
            <a:r>
              <a:rPr dirty="0" sz="2200" spc="-10"/>
              <a:t>Criteria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6528" y="992593"/>
            <a:ext cx="3358261" cy="387299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97838" y="992207"/>
            <a:ext cx="3252470" cy="58928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3020" marR="844550">
              <a:lnSpc>
                <a:spcPct val="104400"/>
              </a:lnSpc>
              <a:spcBef>
                <a:spcPts val="20"/>
              </a:spcBef>
            </a:pPr>
            <a:r>
              <a:rPr dirty="0" sz="1800" spc="70">
                <a:latin typeface="Arial"/>
                <a:cs typeface="Arial"/>
              </a:rPr>
              <a:t>Beat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Asthma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Friendly </a:t>
            </a:r>
            <a:r>
              <a:rPr dirty="0" sz="1800" spc="65">
                <a:latin typeface="Arial"/>
                <a:cs typeface="Arial"/>
              </a:rPr>
              <a:t>School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Accreditation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26718" y="930910"/>
            <a:ext cx="3394710" cy="3949700"/>
            <a:chOff x="1026718" y="930910"/>
            <a:chExt cx="3394710" cy="39497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7996" y="4130899"/>
              <a:ext cx="897443" cy="65413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0289" y="2232375"/>
              <a:ext cx="747319" cy="65336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618" y="2256232"/>
              <a:ext cx="954358" cy="65336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1291" y="3210489"/>
              <a:ext cx="1990378" cy="145757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4044" y="1018032"/>
              <a:ext cx="3217926" cy="377418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26718" y="930909"/>
              <a:ext cx="3394710" cy="3949700"/>
            </a:xfrm>
            <a:custGeom>
              <a:avLst/>
              <a:gdLst/>
              <a:ahLst/>
              <a:cxnLst/>
              <a:rect l="l" t="t" r="r" b="b"/>
              <a:pathLst>
                <a:path w="3394710" h="3949700">
                  <a:moveTo>
                    <a:pt x="3323539" y="71120"/>
                  </a:moveTo>
                  <a:lnTo>
                    <a:pt x="3305759" y="71120"/>
                  </a:lnTo>
                  <a:lnTo>
                    <a:pt x="3305759" y="88900"/>
                  </a:lnTo>
                  <a:lnTo>
                    <a:pt x="3305759" y="3860800"/>
                  </a:lnTo>
                  <a:lnTo>
                    <a:pt x="88900" y="3860800"/>
                  </a:lnTo>
                  <a:lnTo>
                    <a:pt x="88900" y="88900"/>
                  </a:lnTo>
                  <a:lnTo>
                    <a:pt x="3305759" y="88900"/>
                  </a:lnTo>
                  <a:lnTo>
                    <a:pt x="3305759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3860800"/>
                  </a:lnTo>
                  <a:lnTo>
                    <a:pt x="71120" y="3878580"/>
                  </a:lnTo>
                  <a:lnTo>
                    <a:pt x="3323539" y="3878580"/>
                  </a:lnTo>
                  <a:lnTo>
                    <a:pt x="3323539" y="3861333"/>
                  </a:lnTo>
                  <a:lnTo>
                    <a:pt x="3323539" y="3860800"/>
                  </a:lnTo>
                  <a:lnTo>
                    <a:pt x="3323539" y="88900"/>
                  </a:lnTo>
                  <a:lnTo>
                    <a:pt x="3323539" y="88646"/>
                  </a:lnTo>
                  <a:lnTo>
                    <a:pt x="3323539" y="71120"/>
                  </a:lnTo>
                  <a:close/>
                </a:path>
                <a:path w="3394710" h="3949700">
                  <a:moveTo>
                    <a:pt x="3394659" y="0"/>
                  </a:moveTo>
                  <a:lnTo>
                    <a:pt x="3341319" y="0"/>
                  </a:lnTo>
                  <a:lnTo>
                    <a:pt x="3341319" y="53340"/>
                  </a:lnTo>
                  <a:lnTo>
                    <a:pt x="3341319" y="3896360"/>
                  </a:lnTo>
                  <a:lnTo>
                    <a:pt x="53340" y="3896360"/>
                  </a:lnTo>
                  <a:lnTo>
                    <a:pt x="53340" y="53340"/>
                  </a:lnTo>
                  <a:lnTo>
                    <a:pt x="3341319" y="53340"/>
                  </a:lnTo>
                  <a:lnTo>
                    <a:pt x="3341319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3896360"/>
                  </a:lnTo>
                  <a:lnTo>
                    <a:pt x="0" y="3949700"/>
                  </a:lnTo>
                  <a:lnTo>
                    <a:pt x="3394659" y="3949700"/>
                  </a:lnTo>
                  <a:lnTo>
                    <a:pt x="3394659" y="3896880"/>
                  </a:lnTo>
                  <a:lnTo>
                    <a:pt x="3394659" y="3896360"/>
                  </a:lnTo>
                  <a:lnTo>
                    <a:pt x="3394659" y="53340"/>
                  </a:lnTo>
                  <a:lnTo>
                    <a:pt x="3394659" y="53086"/>
                  </a:lnTo>
                  <a:lnTo>
                    <a:pt x="33946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2025-04-26T06:38:26Z</dcterms:created>
  <dcterms:modified xsi:type="dcterms:W3CDTF">2025-04-26T06:38:26Z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2025-04-26T00:00:00Z</vt:filetime>
  </property>
  <property fmtid="{D5CDD505-2E9C-101B-9397-08002B2CF9AE}" pid="3" name="LastSaved">
    <vt:filetime>2025-04-26T00:00:00Z</vt:filetime>
  </property>
  <property fmtid="{D5CDD505-2E9C-101B-9397-08002B2CF9AE}" pid="4" name="Producer">
    <vt:lpwstr>3-Heights(TM) PDF Security Shell 4.8.25.2 (http://www.pdf-tools.com)</vt:lpwstr>
  </property>
</Properties>
</file>