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Lst>
  <p:notesMasterIdLst>
    <p:notesMasterId r:id="rId55"/>
  </p:notesMasterIdLst>
  <p:sldIdLst>
    <p:sldId id="258" r:id="rId6"/>
    <p:sldId id="431" r:id="rId7"/>
    <p:sldId id="428" r:id="rId8"/>
    <p:sldId id="268" r:id="rId9"/>
    <p:sldId id="983" r:id="rId10"/>
    <p:sldId id="991" r:id="rId11"/>
    <p:sldId id="989" r:id="rId12"/>
    <p:sldId id="990" r:id="rId13"/>
    <p:sldId id="429" r:id="rId14"/>
    <p:sldId id="1016" r:id="rId15"/>
    <p:sldId id="1017" r:id="rId16"/>
    <p:sldId id="1018" r:id="rId17"/>
    <p:sldId id="1019" r:id="rId18"/>
    <p:sldId id="1020" r:id="rId19"/>
    <p:sldId id="1021" r:id="rId20"/>
    <p:sldId id="1022" r:id="rId21"/>
    <p:sldId id="1023" r:id="rId22"/>
    <p:sldId id="1024" r:id="rId23"/>
    <p:sldId id="1025" r:id="rId24"/>
    <p:sldId id="1026" r:id="rId25"/>
    <p:sldId id="1027" r:id="rId26"/>
    <p:sldId id="1010" r:id="rId27"/>
    <p:sldId id="291" r:id="rId28"/>
    <p:sldId id="292" r:id="rId29"/>
    <p:sldId id="1011" r:id="rId30"/>
    <p:sldId id="1006" r:id="rId31"/>
    <p:sldId id="1012" r:id="rId32"/>
    <p:sldId id="1013" r:id="rId33"/>
    <p:sldId id="1028" r:id="rId34"/>
    <p:sldId id="1029" r:id="rId35"/>
    <p:sldId id="290" r:id="rId36"/>
    <p:sldId id="293" r:id="rId37"/>
    <p:sldId id="1030" r:id="rId38"/>
    <p:sldId id="1031" r:id="rId39"/>
    <p:sldId id="1032" r:id="rId40"/>
    <p:sldId id="1033" r:id="rId41"/>
    <p:sldId id="1034" r:id="rId42"/>
    <p:sldId id="1035" r:id="rId43"/>
    <p:sldId id="1036" r:id="rId44"/>
    <p:sldId id="1037" r:id="rId45"/>
    <p:sldId id="1038" r:id="rId46"/>
    <p:sldId id="1039" r:id="rId47"/>
    <p:sldId id="1040" r:id="rId48"/>
    <p:sldId id="1041" r:id="rId49"/>
    <p:sldId id="1042" r:id="rId50"/>
    <p:sldId id="1043" r:id="rId51"/>
    <p:sldId id="1044" r:id="rId52"/>
    <p:sldId id="1045" r:id="rId53"/>
    <p:sldId id="1003"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713">
          <p15:clr>
            <a:srgbClr val="A4A3A4"/>
          </p15:clr>
        </p15:guide>
        <p15:guide id="3" orient="horz" pos="758">
          <p15:clr>
            <a:srgbClr val="A4A3A4"/>
          </p15:clr>
        </p15:guide>
        <p15:guide id="4" pos="2880">
          <p15:clr>
            <a:srgbClr val="A4A3A4"/>
          </p15:clr>
        </p15:guide>
        <p15:guide id="5" pos="657">
          <p15:clr>
            <a:srgbClr val="A4A3A4"/>
          </p15:clr>
        </p15:guide>
        <p15:guide id="6" pos="1156">
          <p15:clr>
            <a:srgbClr val="A4A3A4"/>
          </p15:clr>
        </p15:guide>
        <p15:guide id="7" pos="510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0E224F-BB69-F9A4-EC78-5CBF1DEA7906}" name="Louise Dauncey" initials="LD" userId="S::louise.dauncey1@england.nhs.uk::8f75afbe-1f7a-415b-8d31-2d62c0b6bb6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howGuides="1">
      <p:cViewPr varScale="1">
        <p:scale>
          <a:sx n="52" d="100"/>
          <a:sy n="52" d="100"/>
        </p:scale>
        <p:origin x="852" y="40"/>
      </p:cViewPr>
      <p:guideLst>
        <p:guide orient="horz" pos="1620"/>
        <p:guide orient="horz" pos="713"/>
        <p:guide orient="horz" pos="758"/>
        <p:guide pos="2880"/>
        <p:guide pos="657"/>
        <p:guide pos="1156"/>
        <p:guide pos="51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588A-A2E0-4A24-9EEE-3120BA5E8E5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BA595BB-94D9-4683-AEC4-2339FDD94D64}">
      <dgm:prSet/>
      <dgm:spPr/>
      <dgm:t>
        <a:bodyPr/>
        <a:lstStyle/>
        <a:p>
          <a:r>
            <a:rPr lang="en-GB"/>
            <a:t>Age </a:t>
          </a:r>
          <a:endParaRPr lang="en-US"/>
        </a:p>
      </dgm:t>
    </dgm:pt>
    <dgm:pt modelId="{4BA91B75-D810-46DB-9C02-2FACAE08E7CD}" type="parTrans" cxnId="{91998E84-C7A8-46A0-A3BA-6BEC51EA1C87}">
      <dgm:prSet/>
      <dgm:spPr/>
      <dgm:t>
        <a:bodyPr/>
        <a:lstStyle/>
        <a:p>
          <a:endParaRPr lang="en-US"/>
        </a:p>
      </dgm:t>
    </dgm:pt>
    <dgm:pt modelId="{6965D9C4-D9EA-43C7-8658-114CAAAC1A7F}" type="sibTrans" cxnId="{91998E84-C7A8-46A0-A3BA-6BEC51EA1C87}">
      <dgm:prSet/>
      <dgm:spPr/>
      <dgm:t>
        <a:bodyPr/>
        <a:lstStyle/>
        <a:p>
          <a:endParaRPr lang="en-US"/>
        </a:p>
      </dgm:t>
    </dgm:pt>
    <dgm:pt modelId="{84C9F5F9-84A2-41EF-8491-5FF2D4BCFC12}">
      <dgm:prSet/>
      <dgm:spPr/>
      <dgm:t>
        <a:bodyPr/>
        <a:lstStyle/>
        <a:p>
          <a:r>
            <a:rPr lang="en-US" dirty="0"/>
            <a:t>Ability</a:t>
          </a:r>
          <a:r>
            <a:rPr lang="en-US" baseline="0" dirty="0"/>
            <a:t> to use </a:t>
          </a:r>
          <a:endParaRPr lang="en-US" dirty="0"/>
        </a:p>
      </dgm:t>
    </dgm:pt>
    <dgm:pt modelId="{990D4326-4FE0-4BA7-87A3-CE63BD4BE983}" type="parTrans" cxnId="{1C6C353F-2632-4776-9C86-7E3E489390EC}">
      <dgm:prSet/>
      <dgm:spPr/>
      <dgm:t>
        <a:bodyPr/>
        <a:lstStyle/>
        <a:p>
          <a:endParaRPr lang="en-US"/>
        </a:p>
      </dgm:t>
    </dgm:pt>
    <dgm:pt modelId="{2D508A4D-F023-4A5B-9D38-D3EED240F90D}" type="sibTrans" cxnId="{1C6C353F-2632-4776-9C86-7E3E489390EC}">
      <dgm:prSet/>
      <dgm:spPr/>
      <dgm:t>
        <a:bodyPr/>
        <a:lstStyle/>
        <a:p>
          <a:endParaRPr lang="en-US"/>
        </a:p>
      </dgm:t>
    </dgm:pt>
    <dgm:pt modelId="{57BCB1E9-37E1-4FFA-9B01-788E4D68054D}">
      <dgm:prSet/>
      <dgm:spPr/>
      <dgm:t>
        <a:bodyPr/>
        <a:lstStyle/>
        <a:p>
          <a:r>
            <a:rPr lang="en-GB" dirty="0"/>
            <a:t>Denial /Recognition</a:t>
          </a:r>
          <a:r>
            <a:rPr lang="en-GB"/>
            <a:t>/perception</a:t>
          </a:r>
          <a:endParaRPr lang="en-US"/>
        </a:p>
      </dgm:t>
    </dgm:pt>
    <dgm:pt modelId="{F5D48F97-A1AD-4A31-922E-E26F4AEDA933}" type="parTrans" cxnId="{3DD5B612-BC1F-4D26-9211-A02D2D3E903D}">
      <dgm:prSet/>
      <dgm:spPr/>
      <dgm:t>
        <a:bodyPr/>
        <a:lstStyle/>
        <a:p>
          <a:endParaRPr lang="en-US"/>
        </a:p>
      </dgm:t>
    </dgm:pt>
    <dgm:pt modelId="{A2815F81-26A3-49B7-A0BB-85FDBB383EE2}" type="sibTrans" cxnId="{3DD5B612-BC1F-4D26-9211-A02D2D3E903D}">
      <dgm:prSet/>
      <dgm:spPr/>
      <dgm:t>
        <a:bodyPr/>
        <a:lstStyle/>
        <a:p>
          <a:endParaRPr lang="en-US"/>
        </a:p>
      </dgm:t>
    </dgm:pt>
    <dgm:pt modelId="{3B2531DE-5576-4FBB-B4B6-AC4508405003}">
      <dgm:prSet/>
      <dgm:spPr/>
      <dgm:t>
        <a:bodyPr/>
        <a:lstStyle/>
        <a:p>
          <a:r>
            <a:rPr lang="en-US" dirty="0"/>
            <a:t>Negotiation </a:t>
          </a:r>
        </a:p>
      </dgm:t>
    </dgm:pt>
    <dgm:pt modelId="{871C7F12-122C-4BA3-A5F2-F4FABB0AF264}" type="parTrans" cxnId="{2951A650-B704-44D9-8FE9-C7A26E70DFF3}">
      <dgm:prSet/>
      <dgm:spPr/>
      <dgm:t>
        <a:bodyPr/>
        <a:lstStyle/>
        <a:p>
          <a:endParaRPr lang="en-US"/>
        </a:p>
      </dgm:t>
    </dgm:pt>
    <dgm:pt modelId="{8D24A398-806E-4DDB-9CA5-F599F3C1233A}" type="sibTrans" cxnId="{2951A650-B704-44D9-8FE9-C7A26E70DFF3}">
      <dgm:prSet/>
      <dgm:spPr/>
      <dgm:t>
        <a:bodyPr/>
        <a:lstStyle/>
        <a:p>
          <a:endParaRPr lang="en-US"/>
        </a:p>
      </dgm:t>
    </dgm:pt>
    <dgm:pt modelId="{839FBB99-0224-4B49-A39A-11D8487147F2}">
      <dgm:prSet/>
      <dgm:spPr/>
      <dgm:t>
        <a:bodyPr/>
        <a:lstStyle/>
        <a:p>
          <a:r>
            <a:rPr lang="en-US" dirty="0"/>
            <a:t>Mental health</a:t>
          </a:r>
        </a:p>
      </dgm:t>
    </dgm:pt>
    <dgm:pt modelId="{9B3F9363-DA00-40CA-891B-CCF6BAD7981E}" type="parTrans" cxnId="{33E68302-5DCD-442B-B2CD-62572FEF60DD}">
      <dgm:prSet/>
      <dgm:spPr/>
      <dgm:t>
        <a:bodyPr/>
        <a:lstStyle/>
        <a:p>
          <a:endParaRPr lang="en-US"/>
        </a:p>
      </dgm:t>
    </dgm:pt>
    <dgm:pt modelId="{98E9EB8C-536E-48FC-A4DF-E5674F7CD5FA}" type="sibTrans" cxnId="{33E68302-5DCD-442B-B2CD-62572FEF60DD}">
      <dgm:prSet/>
      <dgm:spPr/>
      <dgm:t>
        <a:bodyPr/>
        <a:lstStyle/>
        <a:p>
          <a:endParaRPr lang="en-US"/>
        </a:p>
      </dgm:t>
    </dgm:pt>
    <dgm:pt modelId="{2A52F806-4F80-4036-8D89-D413A1B22738}">
      <dgm:prSet/>
      <dgm:spPr/>
      <dgm:t>
        <a:bodyPr/>
        <a:lstStyle/>
        <a:p>
          <a:r>
            <a:rPr lang="en-GB"/>
            <a:t>Peer pressure </a:t>
          </a:r>
          <a:endParaRPr lang="en-US"/>
        </a:p>
      </dgm:t>
    </dgm:pt>
    <dgm:pt modelId="{B5785DC7-5117-49E7-9EFB-27E2BE5FB353}" type="parTrans" cxnId="{F89B6D02-9E0B-4FD5-A7F9-C323070FB7BB}">
      <dgm:prSet/>
      <dgm:spPr/>
      <dgm:t>
        <a:bodyPr/>
        <a:lstStyle/>
        <a:p>
          <a:endParaRPr lang="en-US"/>
        </a:p>
      </dgm:t>
    </dgm:pt>
    <dgm:pt modelId="{9BF22767-3EE2-4710-A629-F9B6F848B6DE}" type="sibTrans" cxnId="{F89B6D02-9E0B-4FD5-A7F9-C323070FB7BB}">
      <dgm:prSet/>
      <dgm:spPr/>
      <dgm:t>
        <a:bodyPr/>
        <a:lstStyle/>
        <a:p>
          <a:endParaRPr lang="en-US"/>
        </a:p>
      </dgm:t>
    </dgm:pt>
    <dgm:pt modelId="{87290D85-BAA1-42E0-9034-A1FB3876DBFD}">
      <dgm:prSet/>
      <dgm:spPr/>
      <dgm:t>
        <a:bodyPr/>
        <a:lstStyle/>
        <a:p>
          <a:r>
            <a:rPr lang="en-GB"/>
            <a:t>Concordance </a:t>
          </a:r>
          <a:endParaRPr lang="en-US"/>
        </a:p>
      </dgm:t>
    </dgm:pt>
    <dgm:pt modelId="{2B2D9999-B455-4F75-A3A9-071CB5871517}" type="parTrans" cxnId="{088051AB-1888-4800-B8FB-BE19BDBCDF13}">
      <dgm:prSet/>
      <dgm:spPr/>
      <dgm:t>
        <a:bodyPr/>
        <a:lstStyle/>
        <a:p>
          <a:endParaRPr lang="en-US"/>
        </a:p>
      </dgm:t>
    </dgm:pt>
    <dgm:pt modelId="{FE468120-4C28-45C6-9EFC-36B0DFF712AC}" type="sibTrans" cxnId="{088051AB-1888-4800-B8FB-BE19BDBCDF13}">
      <dgm:prSet/>
      <dgm:spPr/>
      <dgm:t>
        <a:bodyPr/>
        <a:lstStyle/>
        <a:p>
          <a:endParaRPr lang="en-US"/>
        </a:p>
      </dgm:t>
    </dgm:pt>
    <dgm:pt modelId="{15D4FC16-B916-4B66-AD8C-3C7CDE3C6E41}">
      <dgm:prSet/>
      <dgm:spPr/>
      <dgm:t>
        <a:bodyPr/>
        <a:lstStyle/>
        <a:p>
          <a:r>
            <a:rPr lang="en-GB" dirty="0"/>
            <a:t>Level of understanding </a:t>
          </a:r>
          <a:endParaRPr lang="en-US" dirty="0"/>
        </a:p>
      </dgm:t>
    </dgm:pt>
    <dgm:pt modelId="{A2010D6F-D2EC-4A59-9256-D2CAAEB50E53}" type="parTrans" cxnId="{A18B5BF3-36F7-4553-BF29-5D21B7D4CA35}">
      <dgm:prSet/>
      <dgm:spPr/>
      <dgm:t>
        <a:bodyPr/>
        <a:lstStyle/>
        <a:p>
          <a:endParaRPr lang="en-US"/>
        </a:p>
      </dgm:t>
    </dgm:pt>
    <dgm:pt modelId="{04AA1949-CED5-4BAB-979D-81B36A2119ED}" type="sibTrans" cxnId="{A18B5BF3-36F7-4553-BF29-5D21B7D4CA35}">
      <dgm:prSet/>
      <dgm:spPr/>
      <dgm:t>
        <a:bodyPr/>
        <a:lstStyle/>
        <a:p>
          <a:endParaRPr lang="en-US"/>
        </a:p>
      </dgm:t>
    </dgm:pt>
    <dgm:pt modelId="{3396D845-5BFB-463B-A4C6-118302FFEDE2}">
      <dgm:prSet/>
      <dgm:spPr/>
      <dgm:t>
        <a:bodyPr/>
        <a:lstStyle/>
        <a:p>
          <a:r>
            <a:rPr lang="en-GB"/>
            <a:t>Knowledge of asthma </a:t>
          </a:r>
          <a:endParaRPr lang="en-US"/>
        </a:p>
      </dgm:t>
    </dgm:pt>
    <dgm:pt modelId="{7039CF00-E0DB-4C33-9C9F-0BA1AD0B4FE2}" type="parTrans" cxnId="{128543C6-63C1-4EBC-B8B4-C1AC6EDB09FB}">
      <dgm:prSet/>
      <dgm:spPr/>
      <dgm:t>
        <a:bodyPr/>
        <a:lstStyle/>
        <a:p>
          <a:endParaRPr lang="en-US"/>
        </a:p>
      </dgm:t>
    </dgm:pt>
    <dgm:pt modelId="{EFD815C4-3D79-4D84-9A8F-541399FC11B1}" type="sibTrans" cxnId="{128543C6-63C1-4EBC-B8B4-C1AC6EDB09FB}">
      <dgm:prSet/>
      <dgm:spPr/>
      <dgm:t>
        <a:bodyPr/>
        <a:lstStyle/>
        <a:p>
          <a:endParaRPr lang="en-US"/>
        </a:p>
      </dgm:t>
    </dgm:pt>
    <dgm:pt modelId="{B7500F73-C5A6-4594-884F-148E97D3774D}" type="pres">
      <dgm:prSet presAssocID="{6EE1588A-A2E0-4A24-9EEE-3120BA5E8E57}" presName="diagram" presStyleCnt="0">
        <dgm:presLayoutVars>
          <dgm:dir/>
          <dgm:resizeHandles val="exact"/>
        </dgm:presLayoutVars>
      </dgm:prSet>
      <dgm:spPr/>
    </dgm:pt>
    <dgm:pt modelId="{041A6775-F98A-473E-8D3E-CAB00157FF59}" type="pres">
      <dgm:prSet presAssocID="{9BA595BB-94D9-4683-AEC4-2339FDD94D64}" presName="node" presStyleLbl="node1" presStyleIdx="0" presStyleCnt="9">
        <dgm:presLayoutVars>
          <dgm:bulletEnabled val="1"/>
        </dgm:presLayoutVars>
      </dgm:prSet>
      <dgm:spPr/>
    </dgm:pt>
    <dgm:pt modelId="{CB647C20-57C4-4BD8-83D2-CB501E76FE5B}" type="pres">
      <dgm:prSet presAssocID="{6965D9C4-D9EA-43C7-8658-114CAAAC1A7F}" presName="sibTrans" presStyleCnt="0"/>
      <dgm:spPr/>
    </dgm:pt>
    <dgm:pt modelId="{5AAE808D-10FC-440C-B64A-4C8C01763E54}" type="pres">
      <dgm:prSet presAssocID="{84C9F5F9-84A2-41EF-8491-5FF2D4BCFC12}" presName="node" presStyleLbl="node1" presStyleIdx="1" presStyleCnt="9">
        <dgm:presLayoutVars>
          <dgm:bulletEnabled val="1"/>
        </dgm:presLayoutVars>
      </dgm:prSet>
      <dgm:spPr/>
    </dgm:pt>
    <dgm:pt modelId="{95675264-8C25-407D-A739-E868C1898455}" type="pres">
      <dgm:prSet presAssocID="{2D508A4D-F023-4A5B-9D38-D3EED240F90D}" presName="sibTrans" presStyleCnt="0"/>
      <dgm:spPr/>
    </dgm:pt>
    <dgm:pt modelId="{EFC510DC-4F95-4DD5-AE24-11C5DC523D9F}" type="pres">
      <dgm:prSet presAssocID="{57BCB1E9-37E1-4FFA-9B01-788E4D68054D}" presName="node" presStyleLbl="node1" presStyleIdx="2" presStyleCnt="9">
        <dgm:presLayoutVars>
          <dgm:bulletEnabled val="1"/>
        </dgm:presLayoutVars>
      </dgm:prSet>
      <dgm:spPr/>
    </dgm:pt>
    <dgm:pt modelId="{EDBDAE6E-A0EF-4C6A-8544-8A4B4191CC55}" type="pres">
      <dgm:prSet presAssocID="{A2815F81-26A3-49B7-A0BB-85FDBB383EE2}" presName="sibTrans" presStyleCnt="0"/>
      <dgm:spPr/>
    </dgm:pt>
    <dgm:pt modelId="{33558DF1-F09B-415A-A89C-1F6F0D325AB2}" type="pres">
      <dgm:prSet presAssocID="{3B2531DE-5576-4FBB-B4B6-AC4508405003}" presName="node" presStyleLbl="node1" presStyleIdx="3" presStyleCnt="9">
        <dgm:presLayoutVars>
          <dgm:bulletEnabled val="1"/>
        </dgm:presLayoutVars>
      </dgm:prSet>
      <dgm:spPr/>
    </dgm:pt>
    <dgm:pt modelId="{78D14E55-AC48-4F02-B452-C0ABEB62A58B}" type="pres">
      <dgm:prSet presAssocID="{8D24A398-806E-4DDB-9CA5-F599F3C1233A}" presName="sibTrans" presStyleCnt="0"/>
      <dgm:spPr/>
    </dgm:pt>
    <dgm:pt modelId="{C7997E4D-4BE3-4949-8704-A18AFA3FF199}" type="pres">
      <dgm:prSet presAssocID="{839FBB99-0224-4B49-A39A-11D8487147F2}" presName="node" presStyleLbl="node1" presStyleIdx="4" presStyleCnt="9">
        <dgm:presLayoutVars>
          <dgm:bulletEnabled val="1"/>
        </dgm:presLayoutVars>
      </dgm:prSet>
      <dgm:spPr/>
    </dgm:pt>
    <dgm:pt modelId="{851613C5-8975-4EC3-9D13-B020FB87A7BF}" type="pres">
      <dgm:prSet presAssocID="{98E9EB8C-536E-48FC-A4DF-E5674F7CD5FA}" presName="sibTrans" presStyleCnt="0"/>
      <dgm:spPr/>
    </dgm:pt>
    <dgm:pt modelId="{50B7869F-548B-483D-AC7C-2C51DED79522}" type="pres">
      <dgm:prSet presAssocID="{2A52F806-4F80-4036-8D89-D413A1B22738}" presName="node" presStyleLbl="node1" presStyleIdx="5" presStyleCnt="9">
        <dgm:presLayoutVars>
          <dgm:bulletEnabled val="1"/>
        </dgm:presLayoutVars>
      </dgm:prSet>
      <dgm:spPr/>
    </dgm:pt>
    <dgm:pt modelId="{849C15AB-5CA4-49C3-A4F5-1EB788F9D4A1}" type="pres">
      <dgm:prSet presAssocID="{9BF22767-3EE2-4710-A629-F9B6F848B6DE}" presName="sibTrans" presStyleCnt="0"/>
      <dgm:spPr/>
    </dgm:pt>
    <dgm:pt modelId="{E05A4DE9-E1B8-4AC7-A6A9-939C101C42B3}" type="pres">
      <dgm:prSet presAssocID="{87290D85-BAA1-42E0-9034-A1FB3876DBFD}" presName="node" presStyleLbl="node1" presStyleIdx="6" presStyleCnt="9">
        <dgm:presLayoutVars>
          <dgm:bulletEnabled val="1"/>
        </dgm:presLayoutVars>
      </dgm:prSet>
      <dgm:spPr/>
    </dgm:pt>
    <dgm:pt modelId="{A21D7D38-43A0-429B-8734-5A3A36E73CE9}" type="pres">
      <dgm:prSet presAssocID="{FE468120-4C28-45C6-9EFC-36B0DFF712AC}" presName="sibTrans" presStyleCnt="0"/>
      <dgm:spPr/>
    </dgm:pt>
    <dgm:pt modelId="{58290E48-4105-4F0A-B3E0-CA1A6EA7ABE1}" type="pres">
      <dgm:prSet presAssocID="{15D4FC16-B916-4B66-AD8C-3C7CDE3C6E41}" presName="node" presStyleLbl="node1" presStyleIdx="7" presStyleCnt="9">
        <dgm:presLayoutVars>
          <dgm:bulletEnabled val="1"/>
        </dgm:presLayoutVars>
      </dgm:prSet>
      <dgm:spPr/>
    </dgm:pt>
    <dgm:pt modelId="{34CEAF97-05EE-4FD8-BB55-AE25A12E8EF2}" type="pres">
      <dgm:prSet presAssocID="{04AA1949-CED5-4BAB-979D-81B36A2119ED}" presName="sibTrans" presStyleCnt="0"/>
      <dgm:spPr/>
    </dgm:pt>
    <dgm:pt modelId="{9C11AC8A-3271-407A-B3D8-BB7A8B699837}" type="pres">
      <dgm:prSet presAssocID="{3396D845-5BFB-463B-A4C6-118302FFEDE2}" presName="node" presStyleLbl="node1" presStyleIdx="8" presStyleCnt="9">
        <dgm:presLayoutVars>
          <dgm:bulletEnabled val="1"/>
        </dgm:presLayoutVars>
      </dgm:prSet>
      <dgm:spPr/>
    </dgm:pt>
  </dgm:ptLst>
  <dgm:cxnLst>
    <dgm:cxn modelId="{F89B6D02-9E0B-4FD5-A7F9-C323070FB7BB}" srcId="{6EE1588A-A2E0-4A24-9EEE-3120BA5E8E57}" destId="{2A52F806-4F80-4036-8D89-D413A1B22738}" srcOrd="5" destOrd="0" parTransId="{B5785DC7-5117-49E7-9EFB-27E2BE5FB353}" sibTransId="{9BF22767-3EE2-4710-A629-F9B6F848B6DE}"/>
    <dgm:cxn modelId="{33E68302-5DCD-442B-B2CD-62572FEF60DD}" srcId="{6EE1588A-A2E0-4A24-9EEE-3120BA5E8E57}" destId="{839FBB99-0224-4B49-A39A-11D8487147F2}" srcOrd="4" destOrd="0" parTransId="{9B3F9363-DA00-40CA-891B-CCF6BAD7981E}" sibTransId="{98E9EB8C-536E-48FC-A4DF-E5674F7CD5FA}"/>
    <dgm:cxn modelId="{203E4E05-E09C-4AD6-A251-B4085858D592}" type="presOf" srcId="{3396D845-5BFB-463B-A4C6-118302FFEDE2}" destId="{9C11AC8A-3271-407A-B3D8-BB7A8B699837}" srcOrd="0" destOrd="0" presId="urn:microsoft.com/office/officeart/2005/8/layout/default"/>
    <dgm:cxn modelId="{3DD5B612-BC1F-4D26-9211-A02D2D3E903D}" srcId="{6EE1588A-A2E0-4A24-9EEE-3120BA5E8E57}" destId="{57BCB1E9-37E1-4FFA-9B01-788E4D68054D}" srcOrd="2" destOrd="0" parTransId="{F5D48F97-A1AD-4A31-922E-E26F4AEDA933}" sibTransId="{A2815F81-26A3-49B7-A0BB-85FDBB383EE2}"/>
    <dgm:cxn modelId="{1C6C353F-2632-4776-9C86-7E3E489390EC}" srcId="{6EE1588A-A2E0-4A24-9EEE-3120BA5E8E57}" destId="{84C9F5F9-84A2-41EF-8491-5FF2D4BCFC12}" srcOrd="1" destOrd="0" parTransId="{990D4326-4FE0-4BA7-87A3-CE63BD4BE983}" sibTransId="{2D508A4D-F023-4A5B-9D38-D3EED240F90D}"/>
    <dgm:cxn modelId="{E5A5905C-F1E5-44ED-A601-967101674D35}" type="presOf" srcId="{2A52F806-4F80-4036-8D89-D413A1B22738}" destId="{50B7869F-548B-483D-AC7C-2C51DED79522}" srcOrd="0" destOrd="0" presId="urn:microsoft.com/office/officeart/2005/8/layout/default"/>
    <dgm:cxn modelId="{69A70E4A-891E-43CA-A632-442F79EE4542}" type="presOf" srcId="{6EE1588A-A2E0-4A24-9EEE-3120BA5E8E57}" destId="{B7500F73-C5A6-4594-884F-148E97D3774D}" srcOrd="0" destOrd="0" presId="urn:microsoft.com/office/officeart/2005/8/layout/default"/>
    <dgm:cxn modelId="{2951A650-B704-44D9-8FE9-C7A26E70DFF3}" srcId="{6EE1588A-A2E0-4A24-9EEE-3120BA5E8E57}" destId="{3B2531DE-5576-4FBB-B4B6-AC4508405003}" srcOrd="3" destOrd="0" parTransId="{871C7F12-122C-4BA3-A5F2-F4FABB0AF264}" sibTransId="{8D24A398-806E-4DDB-9CA5-F599F3C1233A}"/>
    <dgm:cxn modelId="{CD363376-0EBC-4C43-B206-5C6908293B5B}" type="presOf" srcId="{87290D85-BAA1-42E0-9034-A1FB3876DBFD}" destId="{E05A4DE9-E1B8-4AC7-A6A9-939C101C42B3}" srcOrd="0" destOrd="0" presId="urn:microsoft.com/office/officeart/2005/8/layout/default"/>
    <dgm:cxn modelId="{9ACBC859-328F-4956-A17C-E9B6BCFE255F}" type="presOf" srcId="{3B2531DE-5576-4FBB-B4B6-AC4508405003}" destId="{33558DF1-F09B-415A-A89C-1F6F0D325AB2}" srcOrd="0" destOrd="0" presId="urn:microsoft.com/office/officeart/2005/8/layout/default"/>
    <dgm:cxn modelId="{12707882-FC98-48A9-A2B0-93255397C8D1}" type="presOf" srcId="{84C9F5F9-84A2-41EF-8491-5FF2D4BCFC12}" destId="{5AAE808D-10FC-440C-B64A-4C8C01763E54}" srcOrd="0" destOrd="0" presId="urn:microsoft.com/office/officeart/2005/8/layout/default"/>
    <dgm:cxn modelId="{91998E84-C7A8-46A0-A3BA-6BEC51EA1C87}" srcId="{6EE1588A-A2E0-4A24-9EEE-3120BA5E8E57}" destId="{9BA595BB-94D9-4683-AEC4-2339FDD94D64}" srcOrd="0" destOrd="0" parTransId="{4BA91B75-D810-46DB-9C02-2FACAE08E7CD}" sibTransId="{6965D9C4-D9EA-43C7-8658-114CAAAC1A7F}"/>
    <dgm:cxn modelId="{154BF592-AEB5-4E47-862A-2104967A4055}" type="presOf" srcId="{9BA595BB-94D9-4683-AEC4-2339FDD94D64}" destId="{041A6775-F98A-473E-8D3E-CAB00157FF59}" srcOrd="0" destOrd="0" presId="urn:microsoft.com/office/officeart/2005/8/layout/default"/>
    <dgm:cxn modelId="{088051AB-1888-4800-B8FB-BE19BDBCDF13}" srcId="{6EE1588A-A2E0-4A24-9EEE-3120BA5E8E57}" destId="{87290D85-BAA1-42E0-9034-A1FB3876DBFD}" srcOrd="6" destOrd="0" parTransId="{2B2D9999-B455-4F75-A3A9-071CB5871517}" sibTransId="{FE468120-4C28-45C6-9EFC-36B0DFF712AC}"/>
    <dgm:cxn modelId="{A77C58AF-E95C-448A-B762-92C62324E510}" type="presOf" srcId="{839FBB99-0224-4B49-A39A-11D8487147F2}" destId="{C7997E4D-4BE3-4949-8704-A18AFA3FF199}" srcOrd="0" destOrd="0" presId="urn:microsoft.com/office/officeart/2005/8/layout/default"/>
    <dgm:cxn modelId="{CC5F98B5-8485-45AF-B444-5463BEB58199}" type="presOf" srcId="{15D4FC16-B916-4B66-AD8C-3C7CDE3C6E41}" destId="{58290E48-4105-4F0A-B3E0-CA1A6EA7ABE1}" srcOrd="0" destOrd="0" presId="urn:microsoft.com/office/officeart/2005/8/layout/default"/>
    <dgm:cxn modelId="{128543C6-63C1-4EBC-B8B4-C1AC6EDB09FB}" srcId="{6EE1588A-A2E0-4A24-9EEE-3120BA5E8E57}" destId="{3396D845-5BFB-463B-A4C6-118302FFEDE2}" srcOrd="8" destOrd="0" parTransId="{7039CF00-E0DB-4C33-9C9F-0BA1AD0B4FE2}" sibTransId="{EFD815C4-3D79-4D84-9A8F-541399FC11B1}"/>
    <dgm:cxn modelId="{A18B5BF3-36F7-4553-BF29-5D21B7D4CA35}" srcId="{6EE1588A-A2E0-4A24-9EEE-3120BA5E8E57}" destId="{15D4FC16-B916-4B66-AD8C-3C7CDE3C6E41}" srcOrd="7" destOrd="0" parTransId="{A2010D6F-D2EC-4A59-9256-D2CAAEB50E53}" sibTransId="{04AA1949-CED5-4BAB-979D-81B36A2119ED}"/>
    <dgm:cxn modelId="{37650FFA-612E-4361-AA57-1B2EA3968FFA}" type="presOf" srcId="{57BCB1E9-37E1-4FFA-9B01-788E4D68054D}" destId="{EFC510DC-4F95-4DD5-AE24-11C5DC523D9F}" srcOrd="0" destOrd="0" presId="urn:microsoft.com/office/officeart/2005/8/layout/default"/>
    <dgm:cxn modelId="{5D53062B-7C55-4AB5-A9C1-D19A41E53FD7}" type="presParOf" srcId="{B7500F73-C5A6-4594-884F-148E97D3774D}" destId="{041A6775-F98A-473E-8D3E-CAB00157FF59}" srcOrd="0" destOrd="0" presId="urn:microsoft.com/office/officeart/2005/8/layout/default"/>
    <dgm:cxn modelId="{B8E7C5FB-CD51-4C47-BE4B-4DEC0E43DB2B}" type="presParOf" srcId="{B7500F73-C5A6-4594-884F-148E97D3774D}" destId="{CB647C20-57C4-4BD8-83D2-CB501E76FE5B}" srcOrd="1" destOrd="0" presId="urn:microsoft.com/office/officeart/2005/8/layout/default"/>
    <dgm:cxn modelId="{68636F41-20BA-40E9-A80E-835B888B9B9F}" type="presParOf" srcId="{B7500F73-C5A6-4594-884F-148E97D3774D}" destId="{5AAE808D-10FC-440C-B64A-4C8C01763E54}" srcOrd="2" destOrd="0" presId="urn:microsoft.com/office/officeart/2005/8/layout/default"/>
    <dgm:cxn modelId="{6D69C348-3308-4A68-BEFB-95792D5535F6}" type="presParOf" srcId="{B7500F73-C5A6-4594-884F-148E97D3774D}" destId="{95675264-8C25-407D-A739-E868C1898455}" srcOrd="3" destOrd="0" presId="urn:microsoft.com/office/officeart/2005/8/layout/default"/>
    <dgm:cxn modelId="{DC561F14-FE20-4A8D-B7AF-08C7A3427D5F}" type="presParOf" srcId="{B7500F73-C5A6-4594-884F-148E97D3774D}" destId="{EFC510DC-4F95-4DD5-AE24-11C5DC523D9F}" srcOrd="4" destOrd="0" presId="urn:microsoft.com/office/officeart/2005/8/layout/default"/>
    <dgm:cxn modelId="{CAA11554-2390-433D-855C-5181F9587E91}" type="presParOf" srcId="{B7500F73-C5A6-4594-884F-148E97D3774D}" destId="{EDBDAE6E-A0EF-4C6A-8544-8A4B4191CC55}" srcOrd="5" destOrd="0" presId="urn:microsoft.com/office/officeart/2005/8/layout/default"/>
    <dgm:cxn modelId="{F336C3B2-353A-494C-9AE2-3B39268C8DD1}" type="presParOf" srcId="{B7500F73-C5A6-4594-884F-148E97D3774D}" destId="{33558DF1-F09B-415A-A89C-1F6F0D325AB2}" srcOrd="6" destOrd="0" presId="urn:microsoft.com/office/officeart/2005/8/layout/default"/>
    <dgm:cxn modelId="{39CC1236-285E-40B9-919B-8315A444A4BF}" type="presParOf" srcId="{B7500F73-C5A6-4594-884F-148E97D3774D}" destId="{78D14E55-AC48-4F02-B452-C0ABEB62A58B}" srcOrd="7" destOrd="0" presId="urn:microsoft.com/office/officeart/2005/8/layout/default"/>
    <dgm:cxn modelId="{61BF9978-B000-455D-8E6D-E5BE60ECD504}" type="presParOf" srcId="{B7500F73-C5A6-4594-884F-148E97D3774D}" destId="{C7997E4D-4BE3-4949-8704-A18AFA3FF199}" srcOrd="8" destOrd="0" presId="urn:microsoft.com/office/officeart/2005/8/layout/default"/>
    <dgm:cxn modelId="{05F441C4-DD9E-47B6-B18C-5E53FA964278}" type="presParOf" srcId="{B7500F73-C5A6-4594-884F-148E97D3774D}" destId="{851613C5-8975-4EC3-9D13-B020FB87A7BF}" srcOrd="9" destOrd="0" presId="urn:microsoft.com/office/officeart/2005/8/layout/default"/>
    <dgm:cxn modelId="{8740D9A5-55E1-4D8C-9CDB-44DC609413A7}" type="presParOf" srcId="{B7500F73-C5A6-4594-884F-148E97D3774D}" destId="{50B7869F-548B-483D-AC7C-2C51DED79522}" srcOrd="10" destOrd="0" presId="urn:microsoft.com/office/officeart/2005/8/layout/default"/>
    <dgm:cxn modelId="{21C71F70-D3C7-4F1D-9D3A-455AA2B752D8}" type="presParOf" srcId="{B7500F73-C5A6-4594-884F-148E97D3774D}" destId="{849C15AB-5CA4-49C3-A4F5-1EB788F9D4A1}" srcOrd="11" destOrd="0" presId="urn:microsoft.com/office/officeart/2005/8/layout/default"/>
    <dgm:cxn modelId="{DCD72909-A63E-4305-8AD7-B252188702E1}" type="presParOf" srcId="{B7500F73-C5A6-4594-884F-148E97D3774D}" destId="{E05A4DE9-E1B8-4AC7-A6A9-939C101C42B3}" srcOrd="12" destOrd="0" presId="urn:microsoft.com/office/officeart/2005/8/layout/default"/>
    <dgm:cxn modelId="{F77C46DF-2AF6-408B-8103-42C82298AB3A}" type="presParOf" srcId="{B7500F73-C5A6-4594-884F-148E97D3774D}" destId="{A21D7D38-43A0-429B-8734-5A3A36E73CE9}" srcOrd="13" destOrd="0" presId="urn:microsoft.com/office/officeart/2005/8/layout/default"/>
    <dgm:cxn modelId="{AFD100A2-1978-48F6-88B8-88F0C92E5D67}" type="presParOf" srcId="{B7500F73-C5A6-4594-884F-148E97D3774D}" destId="{58290E48-4105-4F0A-B3E0-CA1A6EA7ABE1}" srcOrd="14" destOrd="0" presId="urn:microsoft.com/office/officeart/2005/8/layout/default"/>
    <dgm:cxn modelId="{F0829FDF-FEBF-4EDC-86FB-1DB9F743B095}" type="presParOf" srcId="{B7500F73-C5A6-4594-884F-148E97D3774D}" destId="{34CEAF97-05EE-4FD8-BB55-AE25A12E8EF2}" srcOrd="15" destOrd="0" presId="urn:microsoft.com/office/officeart/2005/8/layout/default"/>
    <dgm:cxn modelId="{0D9CD56A-1849-4C32-9C64-581047EE3898}" type="presParOf" srcId="{B7500F73-C5A6-4594-884F-148E97D3774D}" destId="{9C11AC8A-3271-407A-B3D8-BB7A8B69983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6775-F98A-473E-8D3E-CAB00157FF59}">
      <dsp:nvSpPr>
        <dsp:cNvPr id="0" name=""/>
        <dsp:cNvSpPr/>
      </dsp:nvSpPr>
      <dsp:spPr>
        <a:xfrm>
          <a:off x="650661" y="1367"/>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Age </a:t>
          </a:r>
          <a:endParaRPr lang="en-US" sz="1200" kern="1200"/>
        </a:p>
      </dsp:txBody>
      <dsp:txXfrm>
        <a:off x="650661" y="1367"/>
        <a:ext cx="1798969" cy="1079381"/>
      </dsp:txXfrm>
    </dsp:sp>
    <dsp:sp modelId="{5AAE808D-10FC-440C-B64A-4C8C01763E54}">
      <dsp:nvSpPr>
        <dsp:cNvPr id="0" name=""/>
        <dsp:cNvSpPr/>
      </dsp:nvSpPr>
      <dsp:spPr>
        <a:xfrm>
          <a:off x="2629527" y="1367"/>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Ability</a:t>
          </a:r>
          <a:r>
            <a:rPr lang="en-US" sz="1200" kern="1200" baseline="0" dirty="0"/>
            <a:t> to use </a:t>
          </a:r>
          <a:endParaRPr lang="en-US" sz="1200" kern="1200" dirty="0"/>
        </a:p>
      </dsp:txBody>
      <dsp:txXfrm>
        <a:off x="2629527" y="1367"/>
        <a:ext cx="1798969" cy="1079381"/>
      </dsp:txXfrm>
    </dsp:sp>
    <dsp:sp modelId="{EFC510DC-4F95-4DD5-AE24-11C5DC523D9F}">
      <dsp:nvSpPr>
        <dsp:cNvPr id="0" name=""/>
        <dsp:cNvSpPr/>
      </dsp:nvSpPr>
      <dsp:spPr>
        <a:xfrm>
          <a:off x="4608394" y="1367"/>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Denial /Recognition</a:t>
          </a:r>
          <a:r>
            <a:rPr lang="en-GB" sz="1200" kern="1200"/>
            <a:t>/perception</a:t>
          </a:r>
          <a:endParaRPr lang="en-US" sz="1200" kern="1200"/>
        </a:p>
      </dsp:txBody>
      <dsp:txXfrm>
        <a:off x="4608394" y="1367"/>
        <a:ext cx="1798969" cy="1079381"/>
      </dsp:txXfrm>
    </dsp:sp>
    <dsp:sp modelId="{33558DF1-F09B-415A-A89C-1F6F0D325AB2}">
      <dsp:nvSpPr>
        <dsp:cNvPr id="0" name=""/>
        <dsp:cNvSpPr/>
      </dsp:nvSpPr>
      <dsp:spPr>
        <a:xfrm>
          <a:off x="650661" y="1260645"/>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Negotiation </a:t>
          </a:r>
        </a:p>
      </dsp:txBody>
      <dsp:txXfrm>
        <a:off x="650661" y="1260645"/>
        <a:ext cx="1798969" cy="1079381"/>
      </dsp:txXfrm>
    </dsp:sp>
    <dsp:sp modelId="{C7997E4D-4BE3-4949-8704-A18AFA3FF199}">
      <dsp:nvSpPr>
        <dsp:cNvPr id="0" name=""/>
        <dsp:cNvSpPr/>
      </dsp:nvSpPr>
      <dsp:spPr>
        <a:xfrm>
          <a:off x="2629527" y="1260645"/>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Mental health</a:t>
          </a:r>
        </a:p>
      </dsp:txBody>
      <dsp:txXfrm>
        <a:off x="2629527" y="1260645"/>
        <a:ext cx="1798969" cy="1079381"/>
      </dsp:txXfrm>
    </dsp:sp>
    <dsp:sp modelId="{50B7869F-548B-483D-AC7C-2C51DED79522}">
      <dsp:nvSpPr>
        <dsp:cNvPr id="0" name=""/>
        <dsp:cNvSpPr/>
      </dsp:nvSpPr>
      <dsp:spPr>
        <a:xfrm>
          <a:off x="4608394" y="1260645"/>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Peer pressure </a:t>
          </a:r>
          <a:endParaRPr lang="en-US" sz="1200" kern="1200"/>
        </a:p>
      </dsp:txBody>
      <dsp:txXfrm>
        <a:off x="4608394" y="1260645"/>
        <a:ext cx="1798969" cy="1079381"/>
      </dsp:txXfrm>
    </dsp:sp>
    <dsp:sp modelId="{E05A4DE9-E1B8-4AC7-A6A9-939C101C42B3}">
      <dsp:nvSpPr>
        <dsp:cNvPr id="0" name=""/>
        <dsp:cNvSpPr/>
      </dsp:nvSpPr>
      <dsp:spPr>
        <a:xfrm>
          <a:off x="650661" y="2519924"/>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Concordance </a:t>
          </a:r>
          <a:endParaRPr lang="en-US" sz="1200" kern="1200"/>
        </a:p>
      </dsp:txBody>
      <dsp:txXfrm>
        <a:off x="650661" y="2519924"/>
        <a:ext cx="1798969" cy="1079381"/>
      </dsp:txXfrm>
    </dsp:sp>
    <dsp:sp modelId="{58290E48-4105-4F0A-B3E0-CA1A6EA7ABE1}">
      <dsp:nvSpPr>
        <dsp:cNvPr id="0" name=""/>
        <dsp:cNvSpPr/>
      </dsp:nvSpPr>
      <dsp:spPr>
        <a:xfrm>
          <a:off x="2629527" y="2519924"/>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Level of understanding </a:t>
          </a:r>
          <a:endParaRPr lang="en-US" sz="1200" kern="1200" dirty="0"/>
        </a:p>
      </dsp:txBody>
      <dsp:txXfrm>
        <a:off x="2629527" y="2519924"/>
        <a:ext cx="1798969" cy="1079381"/>
      </dsp:txXfrm>
    </dsp:sp>
    <dsp:sp modelId="{9C11AC8A-3271-407A-B3D8-BB7A8B699837}">
      <dsp:nvSpPr>
        <dsp:cNvPr id="0" name=""/>
        <dsp:cNvSpPr/>
      </dsp:nvSpPr>
      <dsp:spPr>
        <a:xfrm>
          <a:off x="4608394" y="2519924"/>
          <a:ext cx="1798969" cy="1079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Knowledge of asthma </a:t>
          </a:r>
          <a:endParaRPr lang="en-US" sz="1200" kern="1200"/>
        </a:p>
      </dsp:txBody>
      <dsp:txXfrm>
        <a:off x="4608394" y="2519924"/>
        <a:ext cx="1798969" cy="10793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27790-E544-4FD1-91FB-DBA4C7FABD42}"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E9C22-374A-402D-82A1-5644B1555B7D}" type="slidenum">
              <a:rPr lang="en-GB" smtClean="0"/>
              <a:t>‹#›</a:t>
            </a:fld>
            <a:endParaRPr lang="en-GB"/>
          </a:p>
        </p:txBody>
      </p:sp>
    </p:spTree>
    <p:extLst>
      <p:ext uri="{BB962C8B-B14F-4D97-AF65-F5344CB8AC3E}">
        <p14:creationId xmlns:p14="http://schemas.microsoft.com/office/powerpoint/2010/main" val="293689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the CHWN Webinar about Paediatric Asthma for Primary Care colleagues. Thank you so much for joining us for our 3</a:t>
            </a:r>
            <a:r>
              <a:rPr lang="en-GB" baseline="30000" dirty="0"/>
              <a:t>rd</a:t>
            </a:r>
            <a:r>
              <a:rPr lang="en-GB" dirty="0"/>
              <a:t> Asthma Webinar for Primary Care Teams. </a:t>
            </a:r>
          </a:p>
          <a:p>
            <a:endParaRPr lang="en-GB" dirty="0"/>
          </a:p>
          <a:p>
            <a:endParaRPr lang="en-GB" dirty="0"/>
          </a:p>
          <a:p>
            <a:r>
              <a:rPr lang="en-GB" b="1" dirty="0">
                <a:highlight>
                  <a:srgbClr val="FFFF00"/>
                </a:highlight>
              </a:rPr>
              <a:t>This session will be recorded</a:t>
            </a:r>
          </a:p>
          <a:p>
            <a:endParaRPr lang="en-GB" dirty="0"/>
          </a:p>
          <a:p>
            <a:endParaRPr lang="en-GB" dirty="0"/>
          </a:p>
          <a:p>
            <a:r>
              <a:rPr lang="en-GB" dirty="0"/>
              <a:t>A few points of Housekeeping </a:t>
            </a:r>
          </a:p>
          <a:p>
            <a:endParaRPr lang="en-GB" sz="1200" b="1" dirty="0">
              <a:solidFill>
                <a:srgbClr val="002060"/>
              </a:solidFill>
            </a:endParaRPr>
          </a:p>
          <a:p>
            <a:r>
              <a:rPr lang="en-GB" sz="1200" b="1" dirty="0">
                <a:solidFill>
                  <a:srgbClr val="002060"/>
                </a:solidFill>
              </a:rPr>
              <a:t>Please stay on mute and turn your camera off throughout the session, unless actively taking part in the discussion. We are a sizeable group!</a:t>
            </a:r>
          </a:p>
          <a:p>
            <a:endParaRPr lang="en-GB" sz="1200" b="1" dirty="0">
              <a:solidFill>
                <a:srgbClr val="002060"/>
              </a:solidFill>
            </a:endParaRPr>
          </a:p>
          <a:p>
            <a:r>
              <a:rPr lang="en-GB" sz="1200" b="1" dirty="0">
                <a:solidFill>
                  <a:srgbClr val="002060"/>
                </a:solidFill>
              </a:rPr>
              <a:t>If participants could try not to take control of the slides during the session this would be really appreciated, the speakers will move through the slides as they deliver their presentations, all slides will be shared following this session.</a:t>
            </a:r>
          </a:p>
          <a:p>
            <a:endParaRPr lang="en-GB" sz="1200" b="1" dirty="0">
              <a:solidFill>
                <a:srgbClr val="002060"/>
              </a:solidFill>
            </a:endParaRPr>
          </a:p>
          <a:p>
            <a:r>
              <a:rPr lang="en-GB" sz="1200" b="1" dirty="0">
                <a:solidFill>
                  <a:srgbClr val="002060"/>
                </a:solidFill>
              </a:rPr>
              <a:t>It would be a really great help if people could list in the chat the practice that they are representing and the geographic locality so we can get a sense of the reach for this session</a:t>
            </a:r>
          </a:p>
          <a:p>
            <a:endParaRPr lang="en-GB" sz="1200" b="1" dirty="0">
              <a:solidFill>
                <a:srgbClr val="002060"/>
              </a:solidFill>
            </a:endParaRPr>
          </a:p>
          <a:p>
            <a:r>
              <a:rPr lang="en-GB" sz="1200" b="1" dirty="0">
                <a:solidFill>
                  <a:srgbClr val="002060"/>
                </a:solidFill>
              </a:rPr>
              <a:t>Do feel free to use the chat facility and raise your hand to enable us to facilitate the discussion. Please note that we will be sharing this so to remind colleagues about confidentiality when discussing practical application  </a:t>
            </a:r>
          </a:p>
          <a:p>
            <a:endParaRPr lang="en-GB" sz="1200" b="1" dirty="0">
              <a:solidFill>
                <a:srgbClr val="002060"/>
              </a:solidFill>
            </a:endParaRPr>
          </a:p>
          <a:p>
            <a:r>
              <a:rPr lang="en-GB" sz="1200" b="1" dirty="0">
                <a:solidFill>
                  <a:srgbClr val="002060"/>
                </a:solidFill>
              </a:rPr>
              <a:t>Colleagues from the Asthma Leadership Group will be responding within the chat function throughout </a:t>
            </a:r>
          </a:p>
          <a:p>
            <a:endParaRPr lang="en-GB" sz="1200" b="1" dirty="0">
              <a:solidFill>
                <a:srgbClr val="002060"/>
              </a:solidFill>
            </a:endParaRPr>
          </a:p>
          <a:p>
            <a:r>
              <a:rPr lang="en-GB" sz="1200" b="1" dirty="0">
                <a:solidFill>
                  <a:srgbClr val="002060"/>
                </a:solidFill>
              </a:rPr>
              <a:t>We have included an opportunity for interactive discussion throughout and professionals from the team will respond to any questions or comments that </a:t>
            </a:r>
            <a:r>
              <a:rPr lang="en-GB" sz="1200" b="1" dirty="0" err="1">
                <a:solidFill>
                  <a:srgbClr val="002060"/>
                </a:solidFill>
              </a:rPr>
              <a:t>airse</a:t>
            </a:r>
            <a:endParaRPr lang="en-GB" sz="1200" b="1" dirty="0">
              <a:solidFill>
                <a:srgbClr val="002060"/>
              </a:solidFill>
            </a:endParaRPr>
          </a:p>
          <a:p>
            <a:endParaRPr lang="en-GB" sz="1200" b="1" dirty="0">
              <a:solidFill>
                <a:srgbClr val="002060"/>
              </a:solidFill>
            </a:endParaRPr>
          </a:p>
          <a:p>
            <a:r>
              <a:rPr lang="en-GB" sz="1200" b="1" dirty="0">
                <a:solidFill>
                  <a:srgbClr val="002060"/>
                </a:solidFill>
              </a:rPr>
              <a:t>Any questions that remain unanswered the team will attempt to respond to following the conclusion of the webinar, or if any colleagues have questions after the event has concluded we will monitor and update the chat for a further 24 hours</a:t>
            </a:r>
          </a:p>
          <a:p>
            <a:endParaRPr lang="en-GB" dirty="0"/>
          </a:p>
          <a:p>
            <a:endParaRPr lang="en-GB" dirty="0"/>
          </a:p>
          <a:p>
            <a:r>
              <a:rPr lang="en-GB" dirty="0"/>
              <a:t>NEXT SLIDE</a:t>
            </a:r>
          </a:p>
        </p:txBody>
      </p:sp>
      <p:sp>
        <p:nvSpPr>
          <p:cNvPr id="4" name="Slide Number Placeholder 3"/>
          <p:cNvSpPr>
            <a:spLocks noGrp="1"/>
          </p:cNvSpPr>
          <p:nvPr>
            <p:ph type="sldNum" sz="quarter" idx="5"/>
          </p:nvPr>
        </p:nvSpPr>
        <p:spPr/>
        <p:txBody>
          <a:bodyPr/>
          <a:lstStyle/>
          <a:p>
            <a:fld id="{3C7E9C22-374A-402D-82A1-5644B1555B7D}" type="slidenum">
              <a:rPr lang="en-GB" smtClean="0"/>
              <a:t>1</a:t>
            </a:fld>
            <a:endParaRPr lang="en-GB"/>
          </a:p>
        </p:txBody>
      </p:sp>
    </p:spTree>
    <p:extLst>
      <p:ext uri="{BB962C8B-B14F-4D97-AF65-F5344CB8AC3E}">
        <p14:creationId xmlns:p14="http://schemas.microsoft.com/office/powerpoint/2010/main" val="359136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providing that helpful information for our group, can I open the floor to questions / comments and discussion we have a couple of minutes now to provide interactive feedback……</a:t>
            </a:r>
          </a:p>
        </p:txBody>
      </p:sp>
      <p:sp>
        <p:nvSpPr>
          <p:cNvPr id="4" name="Slide Number Placeholder 3"/>
          <p:cNvSpPr>
            <a:spLocks noGrp="1"/>
          </p:cNvSpPr>
          <p:nvPr>
            <p:ph type="sldNum" sz="quarter" idx="5"/>
          </p:nvPr>
        </p:nvSpPr>
        <p:spPr/>
        <p:txBody>
          <a:bodyPr/>
          <a:lstStyle/>
          <a:p>
            <a:fld id="{3C7E9C22-374A-402D-82A1-5644B1555B7D}" type="slidenum">
              <a:rPr lang="en-GB" smtClean="0"/>
              <a:t>20</a:t>
            </a:fld>
            <a:endParaRPr lang="en-GB"/>
          </a:p>
        </p:txBody>
      </p:sp>
    </p:spTree>
    <p:extLst>
      <p:ext uri="{BB962C8B-B14F-4D97-AF65-F5344CB8AC3E}">
        <p14:creationId xmlns:p14="http://schemas.microsoft.com/office/powerpoint/2010/main" val="40024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ok, thank you all very much </a:t>
            </a:r>
          </a:p>
          <a:p>
            <a:endParaRPr lang="en-GB" dirty="0"/>
          </a:p>
          <a:p>
            <a:r>
              <a:rPr lang="en-GB" dirty="0"/>
              <a:t>Moving on then, we will now hear from Carol about inhaler choices for children and young people </a:t>
            </a:r>
          </a:p>
          <a:p>
            <a:endParaRPr lang="en-GB" dirty="0"/>
          </a:p>
          <a:p>
            <a:r>
              <a:rPr lang="en-GB" dirty="0"/>
              <a:t>Carol is a Children’s Respiratory Nurse Specialist at James Cook hospital and is the lead Community Asthma Advisor to  the CHWN, Carol along with the other Community Asthma Advisors has progressed a huge amount of work to support to improve asthma care for young people as part of the NENC Asthma Leadership Group</a:t>
            </a:r>
          </a:p>
          <a:p>
            <a:endParaRPr lang="en-GB" dirty="0"/>
          </a:p>
          <a:p>
            <a:r>
              <a:rPr lang="en-GB" dirty="0"/>
              <a:t>Over to you Carol</a:t>
            </a:r>
          </a:p>
        </p:txBody>
      </p:sp>
      <p:sp>
        <p:nvSpPr>
          <p:cNvPr id="4" name="Slide Number Placeholder 3"/>
          <p:cNvSpPr>
            <a:spLocks noGrp="1"/>
          </p:cNvSpPr>
          <p:nvPr>
            <p:ph type="sldNum" sz="quarter" idx="5"/>
          </p:nvPr>
        </p:nvSpPr>
        <p:spPr/>
        <p:txBody>
          <a:bodyPr/>
          <a:lstStyle/>
          <a:p>
            <a:fld id="{3C7E9C22-374A-402D-82A1-5644B1555B7D}" type="slidenum">
              <a:rPr lang="en-GB" smtClean="0"/>
              <a:t>21</a:t>
            </a:fld>
            <a:endParaRPr lang="en-GB"/>
          </a:p>
        </p:txBody>
      </p:sp>
    </p:spTree>
    <p:extLst>
      <p:ext uri="{BB962C8B-B14F-4D97-AF65-F5344CB8AC3E}">
        <p14:creationId xmlns:p14="http://schemas.microsoft.com/office/powerpoint/2010/main" val="351809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E9C22-374A-402D-82A1-5644B1555B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06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the many different types of inhalers and what their role is in asthma management.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C5276-C0F9-41A0-889C-27193D7EE78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733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the correct technique is done with the spacer . </a:t>
            </a:r>
          </a:p>
          <a:p>
            <a:r>
              <a:rPr lang="en-GB" dirty="0"/>
              <a:t>All families and children should have training in the correct use of inhalers . </a:t>
            </a:r>
          </a:p>
          <a:p>
            <a:r>
              <a:rPr lang="en-GB" dirty="0"/>
              <a:t>Link to videos on the correct inhaler technique for each different inhaler.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9719-EB74-4F91-9950-9E19DDAD9C7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452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25</a:t>
            </a:fld>
            <a:endParaRPr lang="en-GB"/>
          </a:p>
        </p:txBody>
      </p:sp>
    </p:spTree>
    <p:extLst>
      <p:ext uri="{BB962C8B-B14F-4D97-AF65-F5344CB8AC3E}">
        <p14:creationId xmlns:p14="http://schemas.microsoft.com/office/powerpoint/2010/main" val="203659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26</a:t>
            </a:fld>
            <a:endParaRPr lang="en-GB"/>
          </a:p>
        </p:txBody>
      </p:sp>
    </p:spTree>
    <p:extLst>
      <p:ext uri="{BB962C8B-B14F-4D97-AF65-F5344CB8AC3E}">
        <p14:creationId xmlns:p14="http://schemas.microsoft.com/office/powerpoint/2010/main" val="105451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factors involved in inhaler choice will be included such as onset and severity of symptoms. </a:t>
            </a:r>
          </a:p>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27</a:t>
            </a:fld>
            <a:endParaRPr lang="en-GB"/>
          </a:p>
        </p:txBody>
      </p:sp>
    </p:spTree>
    <p:extLst>
      <p:ext uri="{BB962C8B-B14F-4D97-AF65-F5344CB8AC3E}">
        <p14:creationId xmlns:p14="http://schemas.microsoft.com/office/powerpoint/2010/main" val="276455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28</a:t>
            </a:fld>
            <a:endParaRPr lang="en-GB"/>
          </a:p>
        </p:txBody>
      </p:sp>
    </p:spTree>
    <p:extLst>
      <p:ext uri="{BB962C8B-B14F-4D97-AF65-F5344CB8AC3E}">
        <p14:creationId xmlns:p14="http://schemas.microsoft.com/office/powerpoint/2010/main" val="354169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31</a:t>
            </a:fld>
            <a:endParaRPr lang="en-GB"/>
          </a:p>
        </p:txBody>
      </p:sp>
    </p:spTree>
    <p:extLst>
      <p:ext uri="{BB962C8B-B14F-4D97-AF65-F5344CB8AC3E}">
        <p14:creationId xmlns:p14="http://schemas.microsoft.com/office/powerpoint/2010/main" val="161826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by way of introduction then, my name is Louise Dauncey and I am a Network Delivery Manager, my main role and responsibility is for the delivery of the CYP Transformation Programme here in the North East and North Cumbria.</a:t>
            </a:r>
          </a:p>
          <a:p>
            <a:endParaRPr lang="en-GB" dirty="0"/>
          </a:p>
          <a:p>
            <a:r>
              <a:rPr lang="en-GB" dirty="0" err="1"/>
              <a:t>Im</a:t>
            </a:r>
            <a:r>
              <a:rPr lang="en-GB" dirty="0"/>
              <a:t> here on behalf of the Child Health and Wellbeing Network and the NENC ICS Asthma Leadership Group</a:t>
            </a:r>
          </a:p>
          <a:p>
            <a:endParaRPr lang="en-GB" dirty="0"/>
          </a:p>
          <a:p>
            <a:r>
              <a:rPr lang="en-GB" dirty="0"/>
              <a:t>Dr Moss, Dr </a:t>
            </a:r>
            <a:r>
              <a:rPr lang="en-GB" dirty="0" err="1"/>
              <a:t>Ramphul</a:t>
            </a:r>
            <a:r>
              <a:rPr lang="en-GB" dirty="0"/>
              <a:t>, Dr Hegab and Carol Barwick will lead the sessions with presentations and discussion, everybody will introduce themselves as part of their presentations.</a:t>
            </a:r>
          </a:p>
          <a:p>
            <a:endParaRPr lang="en-GB" dirty="0"/>
          </a:p>
          <a:p>
            <a:r>
              <a:rPr lang="en-GB" dirty="0"/>
              <a:t>The list above provides the names of other current members of the Asthma Leadership Group –we have a wide range of disciplines ranging from respiratory nurse specialists to 0-19 school nursing and pharmacists</a:t>
            </a:r>
          </a:p>
          <a:p>
            <a:endParaRPr lang="en-GB" dirty="0"/>
          </a:p>
          <a:p>
            <a:r>
              <a:rPr lang="en-GB" dirty="0"/>
              <a:t>NEXT SLIDE</a:t>
            </a:r>
          </a:p>
        </p:txBody>
      </p:sp>
      <p:sp>
        <p:nvSpPr>
          <p:cNvPr id="4" name="Slide Number Placeholder 3"/>
          <p:cNvSpPr>
            <a:spLocks noGrp="1"/>
          </p:cNvSpPr>
          <p:nvPr>
            <p:ph type="sldNum" sz="quarter" idx="5"/>
          </p:nvPr>
        </p:nvSpPr>
        <p:spPr/>
        <p:txBody>
          <a:bodyPr/>
          <a:lstStyle/>
          <a:p>
            <a:fld id="{3C7E9C22-374A-402D-82A1-5644B1555B7D}" type="slidenum">
              <a:rPr lang="en-GB" smtClean="0"/>
              <a:t>2</a:t>
            </a:fld>
            <a:endParaRPr lang="en-GB"/>
          </a:p>
        </p:txBody>
      </p:sp>
    </p:spTree>
    <p:extLst>
      <p:ext uri="{BB962C8B-B14F-4D97-AF65-F5344CB8AC3E}">
        <p14:creationId xmlns:p14="http://schemas.microsoft.com/office/powerpoint/2010/main" val="322660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Excellent great to be able to share this information tonight, thanks very much Carol</a:t>
            </a:r>
          </a:p>
          <a:p>
            <a:endParaRPr lang="en-GB" dirty="0"/>
          </a:p>
          <a:p>
            <a:r>
              <a:rPr lang="en-GB" dirty="0"/>
              <a:t>Again an opportunity for discussion…….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For the third section of the Webinar tonight we will hear briefly from Dr Moss about overuse of SABA</a:t>
            </a:r>
          </a:p>
          <a:p>
            <a:endParaRPr lang="en-GB" dirty="0"/>
          </a:p>
          <a:p>
            <a:r>
              <a:rPr lang="en-GB" dirty="0"/>
              <a:t>Dr Moss is Consultant Respiratory Paediatrician at Great North Childrens Hospital and is the Clinical Lead for the NENC Asthma Programme, Dr Moss has worked in this field for over 15 years and has been involved with local and national projects to improve the care of young people </a:t>
            </a:r>
          </a:p>
          <a:p>
            <a:endParaRPr lang="en-GB" dirty="0"/>
          </a:p>
          <a:p>
            <a:r>
              <a:rPr lang="en-GB" dirty="0"/>
              <a:t>Thanks Sam</a:t>
            </a:r>
          </a:p>
          <a:p>
            <a:endParaRPr lang="en-GB" dirty="0"/>
          </a:p>
          <a:p>
            <a:r>
              <a:rPr lang="en-GB" dirty="0"/>
              <a:t> </a:t>
            </a:r>
          </a:p>
        </p:txBody>
      </p:sp>
      <p:sp>
        <p:nvSpPr>
          <p:cNvPr id="4" name="Slide Number Placeholder 3"/>
          <p:cNvSpPr>
            <a:spLocks noGrp="1"/>
          </p:cNvSpPr>
          <p:nvPr>
            <p:ph type="sldNum" sz="quarter" idx="5"/>
          </p:nvPr>
        </p:nvSpPr>
        <p:spPr/>
        <p:txBody>
          <a:bodyPr/>
          <a:lstStyle/>
          <a:p>
            <a:fld id="{3C7E9C22-374A-402D-82A1-5644B1555B7D}" type="slidenum">
              <a:rPr lang="en-GB" smtClean="0"/>
              <a:t>32</a:t>
            </a:fld>
            <a:endParaRPr lang="en-GB"/>
          </a:p>
        </p:txBody>
      </p:sp>
    </p:spTree>
    <p:extLst>
      <p:ext uri="{BB962C8B-B14F-4D97-AF65-F5344CB8AC3E}">
        <p14:creationId xmlns:p14="http://schemas.microsoft.com/office/powerpoint/2010/main" val="325844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Dr Moss </a:t>
            </a:r>
          </a:p>
          <a:p>
            <a:endParaRPr lang="en-GB" dirty="0"/>
          </a:p>
          <a:p>
            <a:r>
              <a:rPr lang="en-GB" dirty="0"/>
              <a:t>If I can open the floor for discussion and questions, I appreciate that some of the questions have been responded to in the chat function ……</a:t>
            </a:r>
          </a:p>
          <a:p>
            <a:endParaRPr lang="en-GB" dirty="0"/>
          </a:p>
          <a:p>
            <a:endParaRPr lang="en-GB" dirty="0"/>
          </a:p>
          <a:p>
            <a:endParaRPr lang="en-GB" dirty="0"/>
          </a:p>
          <a:p>
            <a:endParaRPr lang="en-GB" dirty="0"/>
          </a:p>
          <a:p>
            <a:endParaRPr lang="en-GB" dirty="0"/>
          </a:p>
          <a:p>
            <a:r>
              <a:rPr lang="en-GB" dirty="0"/>
              <a:t>Great then trying to keep to time so if we can move on to the final section, where we will hear from Dr Hegab about paediatric asthma referral pathways and available resources</a:t>
            </a:r>
          </a:p>
          <a:p>
            <a:endParaRPr lang="en-GB" dirty="0"/>
          </a:p>
          <a:p>
            <a:r>
              <a:rPr lang="en-GB" dirty="0"/>
              <a:t>Dr Hegab is Consultant Paediatrician with a special interest in respiratory medicine at James Cook hospital as well as being a clinical advisor to the CHWN. Dr Hegab has led the development of multi agency conference and looks forward to collaboratively working to improve Asthma Care for CYP in the North East and North Cumbria.</a:t>
            </a:r>
          </a:p>
          <a:p>
            <a:endParaRPr lang="en-GB" dirty="0"/>
          </a:p>
          <a:p>
            <a:r>
              <a:rPr lang="en-GB" dirty="0"/>
              <a:t>Thanks Dr Hegab</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39</a:t>
            </a:fld>
            <a:endParaRPr lang="en-GB"/>
          </a:p>
        </p:txBody>
      </p:sp>
    </p:spTree>
    <p:extLst>
      <p:ext uri="{BB962C8B-B14F-4D97-AF65-F5344CB8AC3E}">
        <p14:creationId xmlns:p14="http://schemas.microsoft.com/office/powerpoint/2010/main" val="162900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Excellent – great presentation. Slides and resources from the session tonight will be shared so colleagues can access the links from Dr </a:t>
            </a:r>
            <a:r>
              <a:rPr lang="en-GB" dirty="0" err="1"/>
              <a:t>Hegab’s</a:t>
            </a:r>
            <a:r>
              <a:rPr lang="en-GB" dirty="0"/>
              <a:t> presentation as well as all the others</a:t>
            </a:r>
          </a:p>
          <a:p>
            <a:endParaRPr lang="en-GB" dirty="0"/>
          </a:p>
          <a:p>
            <a:r>
              <a:rPr lang="en-GB" dirty="0"/>
              <a:t>If we can spend a few minutes now with any discussion items from the group</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C7E9C22-374A-402D-82A1-5644B1555B7D}" type="slidenum">
              <a:rPr lang="en-GB" smtClean="0"/>
              <a:t>48</a:t>
            </a:fld>
            <a:endParaRPr lang="en-GB"/>
          </a:p>
        </p:txBody>
      </p:sp>
    </p:spTree>
    <p:extLst>
      <p:ext uri="{BB962C8B-B14F-4D97-AF65-F5344CB8AC3E}">
        <p14:creationId xmlns:p14="http://schemas.microsoft.com/office/powerpoint/2010/main" val="1936394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to round up, wanted to extend a huge Thank you to all participants for your interest in this work and for joining us tonight, also an opportunity to say Thank you to all our presenters and members of the ALG.</a:t>
            </a:r>
          </a:p>
          <a:p>
            <a:endParaRPr lang="en-GB" dirty="0"/>
          </a:p>
          <a:p>
            <a:r>
              <a:rPr lang="en-GB" dirty="0"/>
              <a:t>Colleagues will monitor and respond to the chat for the next 24 hours and we will collate questions and responses and share these with those who have registered </a:t>
            </a:r>
            <a:r>
              <a:rPr lang="en-GB"/>
              <a:t>following the event.</a:t>
            </a:r>
          </a:p>
          <a:p>
            <a:endParaRPr lang="en-GB" dirty="0"/>
          </a:p>
          <a:p>
            <a:r>
              <a:rPr lang="en-GB" dirty="0"/>
              <a:t>The last slide here just provides some links to the CHWN webpage and also the link to sign up to our ever increasing membership if you aren’t already.</a:t>
            </a:r>
          </a:p>
          <a:p>
            <a:endParaRPr lang="en-GB" dirty="0"/>
          </a:p>
          <a:p>
            <a:r>
              <a:rPr lang="en-GB" dirty="0"/>
              <a:t>Many Thanks all</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E9C22-374A-402D-82A1-5644B1555B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34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agenda for this evening is described here</a:t>
            </a:r>
          </a:p>
          <a:p>
            <a:endParaRPr lang="en-GB" dirty="0"/>
          </a:p>
          <a:p>
            <a:r>
              <a:rPr lang="en-GB" dirty="0"/>
              <a:t>4 sessions to cover diagnosis in the absence of objective testing, choice of inhaler, overuse of salbutamol and the final session on when to refer and the NENC pathway.</a:t>
            </a:r>
          </a:p>
          <a:p>
            <a:endParaRPr lang="en-GB" dirty="0"/>
          </a:p>
          <a:p>
            <a:r>
              <a:rPr lang="en-GB" dirty="0"/>
              <a:t>We will try to keep to time this evening in order to facilitate discussion time following each slot</a:t>
            </a:r>
          </a:p>
          <a:p>
            <a:endParaRPr lang="en-GB" dirty="0"/>
          </a:p>
          <a:p>
            <a:r>
              <a:rPr lang="en-GB" dirty="0"/>
              <a:t>NEXT SLIDE</a:t>
            </a:r>
          </a:p>
        </p:txBody>
      </p:sp>
      <p:sp>
        <p:nvSpPr>
          <p:cNvPr id="4" name="Slide Number Placeholder 3"/>
          <p:cNvSpPr>
            <a:spLocks noGrp="1"/>
          </p:cNvSpPr>
          <p:nvPr>
            <p:ph type="sldNum" sz="quarter" idx="5"/>
          </p:nvPr>
        </p:nvSpPr>
        <p:spPr/>
        <p:txBody>
          <a:bodyPr/>
          <a:lstStyle/>
          <a:p>
            <a:fld id="{3C7E9C22-374A-402D-82A1-5644B1555B7D}" type="slidenum">
              <a:rPr lang="en-GB" smtClean="0"/>
              <a:t>3</a:t>
            </a:fld>
            <a:endParaRPr lang="en-GB"/>
          </a:p>
        </p:txBody>
      </p:sp>
    </p:spTree>
    <p:extLst>
      <p:ext uri="{BB962C8B-B14F-4D97-AF65-F5344CB8AC3E}">
        <p14:creationId xmlns:p14="http://schemas.microsoft.com/office/powerpoint/2010/main" val="129855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just wanted to spend a few minutes at the beginning of the session to provide some background and context to the work and to describe:</a:t>
            </a:r>
          </a:p>
          <a:p>
            <a:pPr marL="171450" indent="-171450">
              <a:buFont typeface="Arial" panose="020B0604020202020204" pitchFamily="34" charset="0"/>
              <a:buChar char="•"/>
            </a:pPr>
            <a:r>
              <a:rPr lang="en-GB" dirty="0"/>
              <a:t>Who we are and what we do</a:t>
            </a:r>
          </a:p>
          <a:p>
            <a:pPr marL="171450" indent="-171450">
              <a:buFont typeface="Arial" panose="020B0604020202020204" pitchFamily="34" charset="0"/>
              <a:buChar char="•"/>
            </a:pPr>
            <a:r>
              <a:rPr lang="en-GB" dirty="0"/>
              <a:t>the evolution of the Child Health and Wellbeing Network </a:t>
            </a:r>
          </a:p>
          <a:p>
            <a:pPr marL="171450" indent="-171450">
              <a:buFont typeface="Arial" panose="020B0604020202020204" pitchFamily="34" charset="0"/>
              <a:buChar char="•"/>
            </a:pPr>
            <a:r>
              <a:rPr lang="en-GB" dirty="0"/>
              <a:t>Mandate and the System asks – our priorities</a:t>
            </a:r>
          </a:p>
          <a:p>
            <a:pPr marL="171450" indent="-171450">
              <a:buFont typeface="Arial" panose="020B0604020202020204" pitchFamily="34" charset="0"/>
              <a:buChar char="•"/>
            </a:pPr>
            <a:r>
              <a:rPr lang="en-GB" dirty="0"/>
              <a:t>Where we are today</a:t>
            </a:r>
          </a:p>
          <a:p>
            <a:endParaRPr lang="en-GB" dirty="0"/>
          </a:p>
          <a:p>
            <a:r>
              <a:rPr lang="en-GB" dirty="0"/>
              <a:t>Broadly speaking the CHWN provides a platform to enable collaboration and connections of stakeholders across the system to make a difference to YP and their families</a:t>
            </a:r>
          </a:p>
          <a:p>
            <a:endParaRPr lang="en-GB" dirty="0"/>
          </a:p>
          <a:p>
            <a:r>
              <a:rPr lang="en-GB" dirty="0"/>
              <a:t>NEXT SLIDE</a:t>
            </a:r>
          </a:p>
        </p:txBody>
      </p:sp>
      <p:sp>
        <p:nvSpPr>
          <p:cNvPr id="4" name="Slide Number Placeholder 3"/>
          <p:cNvSpPr>
            <a:spLocks noGrp="1"/>
          </p:cNvSpPr>
          <p:nvPr>
            <p:ph type="sldNum" sz="quarter" idx="5"/>
          </p:nvPr>
        </p:nvSpPr>
        <p:spPr/>
        <p:txBody>
          <a:bodyPr/>
          <a:lstStyle/>
          <a:p>
            <a:fld id="{3C7E9C22-374A-402D-82A1-5644B1555B7D}" type="slidenum">
              <a:rPr lang="en-GB" smtClean="0"/>
              <a:t>4</a:t>
            </a:fld>
            <a:endParaRPr lang="en-GB"/>
          </a:p>
        </p:txBody>
      </p:sp>
    </p:spTree>
    <p:extLst>
      <p:ext uri="{BB962C8B-B14F-4D97-AF65-F5344CB8AC3E}">
        <p14:creationId xmlns:p14="http://schemas.microsoft.com/office/powerpoint/2010/main" val="69806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wont go in to detail as time is short, this slide just provides local context and CYP population data and also gives an indication of the size of our geography,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map on the right shows the 4 area ICP (Integrated Care Partnerships) of the NENC ICS also marks out the 13 Local Education Authority boundary areas that we cover which includes 13 Local Authorities, 13 Public Health Authorities, 8 acute trusts, 2 Mental health Trusts and 3 ambulance Trusts as well as numerous Primary Care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appreciate also that the education system forms a valuable part of our ICS and within this consider the 1400+ schools and education settings across our huge geography.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ICB operates across wide geography and diverse population – wide ranging socio economic challenges. As a professional working in this area I am sure that you will be well aware of the socioeconomic challenges locally and the impact of this on health and other outcomes on our CYP population </a:t>
            </a:r>
          </a:p>
          <a:p>
            <a:endParaRPr lang="en-GB" dirty="0"/>
          </a:p>
          <a:p>
            <a:r>
              <a:rPr lang="en-GB" dirty="0"/>
              <a:t>You will also be aware of the Core 20 plus 5 framework and the recognition of asthma as a clinical area of additional vulnerability</a:t>
            </a:r>
          </a:p>
          <a:p>
            <a:endParaRPr lang="en-GB" dirty="0"/>
          </a:p>
          <a:p>
            <a:r>
              <a:rPr lang="en-GB" dirty="0"/>
              <a:t>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D1472-E215-4F45-8536-EEB71C9673A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5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stakeholder engagement which included over 1000 points of contact with stakeholders and families when the network was established historically has given us a range of priorities and areas of need and this is represented here in this </a:t>
            </a:r>
            <a:r>
              <a:rPr lang="en-GB" dirty="0" err="1"/>
              <a:t>colorful</a:t>
            </a:r>
            <a:r>
              <a:rPr lang="en-GB" dirty="0"/>
              <a:t> wheel </a:t>
            </a:r>
          </a:p>
          <a:p>
            <a:endParaRPr lang="en-GB" dirty="0"/>
          </a:p>
          <a:p>
            <a:r>
              <a:rPr lang="en-GB" dirty="0"/>
              <a:t>I wont go in to detail however for those colleagues who are living and working in our local geography none of these areas of priority will be a surprise given the known levels of deprivation and various challenges that we have locally for families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this we have a growing role in relation to the CYP Transformation agenda – particularly in relation to additional needs and vulnerability and childhood 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CHWN has an overriding vision which holds CYP at the centre of all we do and our mission statement here on the slides outlines our belief that CYP should be give opportunities to flourish</a:t>
            </a:r>
          </a:p>
          <a:p>
            <a:r>
              <a:rPr lang="en-GB" dirty="0"/>
              <a:t>This should be enabled by systemwide organisations working cohesively </a:t>
            </a:r>
          </a:p>
          <a:p>
            <a:r>
              <a:rPr lang="en-GB" dirty="0"/>
              <a:t>Our role within this is about sharing good practice and driving improvement and enabling platforms for connection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Our network is growing and has broad representation from across the system and </a:t>
            </a:r>
            <a:r>
              <a:rPr lang="en-GB" dirty="0" err="1"/>
              <a:t>childrens</a:t>
            </a:r>
            <a:r>
              <a:rPr lang="en-GB" dirty="0"/>
              <a:t> workforce, we currently stand at over 1900 members</a:t>
            </a:r>
          </a:p>
          <a:p>
            <a:endParaRPr lang="en-GB" dirty="0"/>
          </a:p>
          <a:p>
            <a:r>
              <a:rPr lang="en-GB" dirty="0"/>
              <a:t>NEXT SLIDE</a:t>
            </a:r>
          </a:p>
        </p:txBody>
      </p:sp>
      <p:sp>
        <p:nvSpPr>
          <p:cNvPr id="4" name="Slide Number Placeholder 3"/>
          <p:cNvSpPr>
            <a:spLocks noGrp="1"/>
          </p:cNvSpPr>
          <p:nvPr>
            <p:ph type="sldNum" sz="quarter" idx="5"/>
          </p:nvPr>
        </p:nvSpPr>
        <p:spPr/>
        <p:txBody>
          <a:bodyPr/>
          <a:lstStyle/>
          <a:p>
            <a:fld id="{A86959D2-4672-F741-AD64-E68D99EF62F5}" type="slidenum">
              <a:rPr lang="en-US" smtClean="0"/>
              <a:t>6</a:t>
            </a:fld>
            <a:endParaRPr lang="en-US"/>
          </a:p>
        </p:txBody>
      </p:sp>
    </p:spTree>
    <p:extLst>
      <p:ext uri="{BB962C8B-B14F-4D97-AF65-F5344CB8AC3E}">
        <p14:creationId xmlns:p14="http://schemas.microsoft.com/office/powerpoint/2010/main" val="288368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CHWN has multiple strands of work including</a:t>
            </a:r>
          </a:p>
          <a:p>
            <a:r>
              <a:rPr lang="en-GB" dirty="0"/>
              <a:t>-Youth Voice</a:t>
            </a:r>
          </a:p>
          <a:p>
            <a:r>
              <a:rPr lang="en-GB" dirty="0"/>
              <a:t>-Health Inequalities including Core 20</a:t>
            </a:r>
          </a:p>
          <a:p>
            <a:r>
              <a:rPr lang="en-GB" dirty="0"/>
              <a:t>-A programme of communications, engagement and training opportunities </a:t>
            </a:r>
          </a:p>
          <a:p>
            <a:r>
              <a:rPr lang="en-GB" dirty="0"/>
              <a:t>-Delivery of the CYPT Programme </a:t>
            </a:r>
          </a:p>
          <a:p>
            <a:r>
              <a:rPr lang="en-GB" dirty="0"/>
              <a:t>And</a:t>
            </a:r>
          </a:p>
          <a:p>
            <a:r>
              <a:rPr lang="en-GB" dirty="0"/>
              <a:t>-The NENC CYPT Integration Centre</a:t>
            </a:r>
          </a:p>
          <a:p>
            <a:endParaRPr lang="en-GB" dirty="0"/>
          </a:p>
          <a:p>
            <a:r>
              <a:rPr lang="en-GB" dirty="0"/>
              <a:t>The CYPT programme has 3 main aims in relation to the </a:t>
            </a:r>
          </a:p>
          <a:p>
            <a:r>
              <a:rPr lang="en-GB" dirty="0"/>
              <a:t>-integration of services</a:t>
            </a:r>
          </a:p>
          <a:p>
            <a:r>
              <a:rPr lang="en-GB" dirty="0"/>
              <a:t>- improving quality of care, outcomes and experience for CYP and their families </a:t>
            </a:r>
          </a:p>
          <a:p>
            <a:r>
              <a:rPr lang="en-GB" dirty="0"/>
              <a:t>- the more ready and active involvement of CYP</a:t>
            </a:r>
          </a:p>
          <a:p>
            <a:endParaRPr lang="en-GB" dirty="0"/>
          </a:p>
          <a:p>
            <a:r>
              <a:rPr lang="en-GB" dirty="0"/>
              <a:t>Within this there are 10 key areas of work relating to the NHS Long Term Plan. LTC and Asthma are identified as a priority.</a:t>
            </a:r>
          </a:p>
          <a:p>
            <a:endParaRPr lang="en-GB" dirty="0"/>
          </a:p>
          <a:p>
            <a:r>
              <a:rPr lang="en-GB" dirty="0"/>
              <a:t>The CYPT Integration Centre – is a pilot project in the NENC with a number of key components, one of which is the roll out of systemwide education based intervention to improve community capacity and support the wider system with improved asthma management for our children and Young people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aims and objectives of the CYPT Programme and the Integration Centre closely align with the Vision for the CHWN </a:t>
            </a:r>
          </a:p>
          <a:p>
            <a:endParaRPr lang="en-GB" dirty="0"/>
          </a:p>
          <a:p>
            <a:r>
              <a:rPr lang="en-GB" dirty="0"/>
              <a:t>NEXT SLIDE</a:t>
            </a:r>
          </a:p>
        </p:txBody>
      </p:sp>
      <p:sp>
        <p:nvSpPr>
          <p:cNvPr id="4" name="Slide Number Placeholder 3"/>
          <p:cNvSpPr>
            <a:spLocks noGrp="1"/>
          </p:cNvSpPr>
          <p:nvPr>
            <p:ph type="sldNum" sz="quarter" idx="5"/>
          </p:nvPr>
        </p:nvSpPr>
        <p:spPr/>
        <p:txBody>
          <a:bodyPr/>
          <a:lstStyle/>
          <a:p>
            <a:fld id="{C0ECAEA8-6557-4D0F-B769-E23BCC512498}" type="slidenum">
              <a:rPr lang="en-GB" smtClean="0"/>
              <a:t>7</a:t>
            </a:fld>
            <a:endParaRPr lang="en-GB"/>
          </a:p>
        </p:txBody>
      </p:sp>
    </p:spTree>
    <p:extLst>
      <p:ext uri="{BB962C8B-B14F-4D97-AF65-F5344CB8AC3E}">
        <p14:creationId xmlns:p14="http://schemas.microsoft.com/office/powerpoint/2010/main" val="266764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NENC through the Integration Centre we have resourced an Asthma Leadership Group with a range of fellows and a workforce to deliver a range of activities across the system. </a:t>
            </a:r>
          </a:p>
          <a:p>
            <a:endParaRPr lang="en-GB" dirty="0"/>
          </a:p>
          <a:p>
            <a:r>
              <a:rPr lang="en-GB" dirty="0"/>
              <a:t>Examples of this include the various points of contact with professionals across the system and targeted work into primary care and community pharmacy as well as into education settings, sports clubs, Local Authorities and the Housing Sector</a:t>
            </a:r>
          </a:p>
          <a:p>
            <a:endParaRPr lang="en-GB" dirty="0"/>
          </a:p>
          <a:p>
            <a:r>
              <a:rPr lang="en-GB" dirty="0"/>
              <a:t>This slide describes some of the parallel bits of work ongoing in relation to asthma into various parts of our complex health, social care and education system. </a:t>
            </a:r>
          </a:p>
          <a:p>
            <a:endParaRPr lang="en-GB" dirty="0"/>
          </a:p>
          <a:p>
            <a:r>
              <a:rPr lang="en-GB" dirty="0"/>
              <a:t>Alongside this we have developed a host of resources which are hosted on the NENC HT website.  There are links included on the slide which will be shared so participants can view these at their leisure. </a:t>
            </a:r>
          </a:p>
          <a:p>
            <a:endParaRPr lang="en-GB" dirty="0"/>
          </a:p>
          <a:p>
            <a:r>
              <a:rPr lang="en-GB" dirty="0"/>
              <a:t>My email address is on the slide for more information or further discussion. All slides will be shared following the event </a:t>
            </a:r>
          </a:p>
          <a:p>
            <a:endParaRPr lang="en-GB" dirty="0"/>
          </a:p>
          <a:p>
            <a:endParaRPr lang="en-GB" dirty="0"/>
          </a:p>
          <a:p>
            <a:r>
              <a:rPr lang="en-GB" dirty="0"/>
              <a:t>NEXT SLIDE</a:t>
            </a:r>
          </a:p>
        </p:txBody>
      </p:sp>
      <p:sp>
        <p:nvSpPr>
          <p:cNvPr id="4" name="Slide Number Placeholder 3"/>
          <p:cNvSpPr>
            <a:spLocks noGrp="1"/>
          </p:cNvSpPr>
          <p:nvPr>
            <p:ph type="sldNum" sz="quarter" idx="5"/>
          </p:nvPr>
        </p:nvSpPr>
        <p:spPr/>
        <p:txBody>
          <a:bodyPr/>
          <a:lstStyle/>
          <a:p>
            <a:fld id="{A86959D2-4672-F741-AD64-E68D99EF62F5}" type="slidenum">
              <a:rPr lang="en-US" smtClean="0"/>
              <a:t>8</a:t>
            </a:fld>
            <a:endParaRPr lang="en-US"/>
          </a:p>
        </p:txBody>
      </p:sp>
    </p:spTree>
    <p:extLst>
      <p:ext uri="{BB962C8B-B14F-4D97-AF65-F5344CB8AC3E}">
        <p14:creationId xmlns:p14="http://schemas.microsoft.com/office/powerpoint/2010/main" val="250565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it from me regarding the CHWN, would encourage you to look at our website to find out more about our various projects</a:t>
            </a:r>
          </a:p>
          <a:p>
            <a:endParaRPr lang="en-GB" dirty="0"/>
          </a:p>
          <a:p>
            <a:r>
              <a:rPr lang="en-GB" dirty="0"/>
              <a:t>If you aren’t a member please do sign up, we share updates on a weekly basis and provide opportunity for all sorts of engagement discussion etc – the link here takes you to the sign up form</a:t>
            </a:r>
          </a:p>
          <a:p>
            <a:endParaRPr lang="en-GB" dirty="0"/>
          </a:p>
          <a:p>
            <a:r>
              <a:rPr lang="en-GB" dirty="0"/>
              <a:t>I will hand now to Dr </a:t>
            </a:r>
            <a:r>
              <a:rPr lang="en-GB" dirty="0" err="1"/>
              <a:t>Ramphul</a:t>
            </a:r>
            <a:r>
              <a:rPr lang="en-GB" dirty="0"/>
              <a:t> to lead the first session on making a diagnosis of asthma in the absence of spirometry or FENO. </a:t>
            </a:r>
          </a:p>
          <a:p>
            <a:endParaRPr lang="en-GB" dirty="0"/>
          </a:p>
          <a:p>
            <a:r>
              <a:rPr lang="en-GB" dirty="0"/>
              <a:t>Dr </a:t>
            </a:r>
            <a:r>
              <a:rPr lang="en-GB" dirty="0" err="1"/>
              <a:t>Ramphul</a:t>
            </a:r>
            <a:r>
              <a:rPr lang="en-GB" dirty="0"/>
              <a:t> is a Consultant Paediatrician at Queen Elizabeth Hospital and also is a Clinical Advisor to the CHWN, she has a passion for working collaboratively to support improvements in care and outcomes for Children and Young People who suffer from Asthma</a:t>
            </a:r>
          </a:p>
          <a:p>
            <a:endParaRPr lang="en-GB" dirty="0"/>
          </a:p>
          <a:p>
            <a:endParaRPr lang="en-GB" dirty="0"/>
          </a:p>
          <a:p>
            <a:r>
              <a:rPr lang="en-GB" dirty="0"/>
              <a:t>NEXT SLIDE</a:t>
            </a:r>
          </a:p>
        </p:txBody>
      </p:sp>
      <p:sp>
        <p:nvSpPr>
          <p:cNvPr id="4" name="Slide Number Placeholder 3"/>
          <p:cNvSpPr>
            <a:spLocks noGrp="1"/>
          </p:cNvSpPr>
          <p:nvPr>
            <p:ph type="sldNum" sz="quarter" idx="5"/>
          </p:nvPr>
        </p:nvSpPr>
        <p:spPr/>
        <p:txBody>
          <a:bodyPr/>
          <a:lstStyle/>
          <a:p>
            <a:fld id="{3C7E9C22-374A-402D-82A1-5644B1555B7D}" type="slidenum">
              <a:rPr lang="en-GB" smtClean="0"/>
              <a:t>9</a:t>
            </a:fld>
            <a:endParaRPr lang="en-GB"/>
          </a:p>
        </p:txBody>
      </p:sp>
    </p:spTree>
    <p:extLst>
      <p:ext uri="{BB962C8B-B14F-4D97-AF65-F5344CB8AC3E}">
        <p14:creationId xmlns:p14="http://schemas.microsoft.com/office/powerpoint/2010/main" val="390912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203325"/>
            <a:ext cx="6265863" cy="384721"/>
          </a:xfrm>
        </p:spPr>
        <p:txBody>
          <a:bodyPr bIns="0" anchor="t" anchorCtr="0"/>
          <a:lstStyle>
            <a:lvl1pPr>
              <a:defRPr>
                <a:solidFill>
                  <a:schemeClr val="tx2"/>
                </a:solidFill>
              </a:defRPr>
            </a:lvl1pPr>
          </a:lstStyle>
          <a:p>
            <a:endParaRPr lang="en-GB" dirty="0"/>
          </a:p>
        </p:txBody>
      </p:sp>
      <p:sp>
        <p:nvSpPr>
          <p:cNvPr id="5" name="TextBox 4"/>
          <p:cNvSpPr txBox="1"/>
          <p:nvPr userDrawn="1"/>
        </p:nvSpPr>
        <p:spPr>
          <a:xfrm>
            <a:off x="0" y="4659982"/>
            <a:ext cx="9144000" cy="307777"/>
          </a:xfrm>
          <a:prstGeom prst="rect">
            <a:avLst/>
          </a:prstGeom>
          <a:noFill/>
        </p:spPr>
        <p:txBody>
          <a:bodyPr wrap="square" rtlCol="0">
            <a:spAutoFit/>
          </a:bodyPr>
          <a:lstStyle/>
          <a:p>
            <a:pPr algn="ctr"/>
            <a:r>
              <a:rPr lang="en-US" sz="1400" b="1" dirty="0">
                <a:solidFill>
                  <a:schemeClr val="bg1"/>
                </a:solidFill>
              </a:rPr>
              <a:t>Follow us @</a:t>
            </a:r>
            <a:r>
              <a:rPr lang="en-US" sz="1400" b="1" dirty="0" err="1">
                <a:solidFill>
                  <a:schemeClr val="bg1"/>
                </a:solidFill>
              </a:rPr>
              <a:t>EveryChildNENC</a:t>
            </a:r>
            <a:endParaRPr lang="en-GB" sz="1400" b="1" dirty="0">
              <a:solidFill>
                <a:schemeClr val="bg1"/>
              </a:solidFill>
            </a:endParaRPr>
          </a:p>
        </p:txBody>
      </p:sp>
      <p:sp>
        <p:nvSpPr>
          <p:cNvPr id="7" name="Text Placeholder 6"/>
          <p:cNvSpPr>
            <a:spLocks noGrp="1"/>
          </p:cNvSpPr>
          <p:nvPr>
            <p:ph type="body" sz="quarter" idx="10"/>
          </p:nvPr>
        </p:nvSpPr>
        <p:spPr>
          <a:xfrm>
            <a:off x="1835149" y="1563638"/>
            <a:ext cx="6265863" cy="384721"/>
          </a:xfrm>
        </p:spPr>
        <p:txBody>
          <a:bodyPr wrap="square" bIns="0">
            <a:spAutoFit/>
          </a:bodyPr>
          <a:lstStyle>
            <a:lvl1pPr marL="0" indent="0">
              <a:buNone/>
              <a:defRPr sz="2200">
                <a:solidFill>
                  <a:schemeClr val="tx2"/>
                </a:solidFill>
              </a:defRPr>
            </a:lvl1pPr>
          </a:lstStyle>
          <a:p>
            <a:pPr lvl="0"/>
            <a:endParaRPr lang="en-GB" dirty="0"/>
          </a:p>
        </p:txBody>
      </p:sp>
      <p:sp>
        <p:nvSpPr>
          <p:cNvPr id="9" name="Text Placeholder 8"/>
          <p:cNvSpPr>
            <a:spLocks noGrp="1"/>
          </p:cNvSpPr>
          <p:nvPr>
            <p:ph type="body" sz="quarter" idx="11" hasCustomPrompt="1"/>
          </p:nvPr>
        </p:nvSpPr>
        <p:spPr>
          <a:xfrm>
            <a:off x="1833579" y="1923678"/>
            <a:ext cx="6267433" cy="292388"/>
          </a:xfrm>
        </p:spPr>
        <p:txBody>
          <a:bodyPr wrap="square" bIns="0">
            <a:spAutoFit/>
          </a:bodyPr>
          <a:lstStyle>
            <a:lvl1pPr marL="0" indent="0">
              <a:buNone/>
              <a:defRPr/>
            </a:lvl1pPr>
          </a:lstStyle>
          <a:p>
            <a:pPr lvl="0"/>
            <a:r>
              <a:rPr lang="en-US" dirty="0"/>
              <a:t>Subtitle</a:t>
            </a:r>
            <a:endParaRPr lang="en-GB" dirty="0"/>
          </a:p>
        </p:txBody>
      </p:sp>
    </p:spTree>
    <p:extLst>
      <p:ext uri="{BB962C8B-B14F-4D97-AF65-F5344CB8AC3E}">
        <p14:creationId xmlns:p14="http://schemas.microsoft.com/office/powerpoint/2010/main" val="4523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042988" y="700703"/>
            <a:ext cx="7058025" cy="430887"/>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042987" y="1203324"/>
            <a:ext cx="7058025" cy="3600673"/>
          </a:xfrm>
        </p:spPr>
        <p:txBody>
          <a:bodyPr/>
          <a:lstStyle>
            <a:lvl2pPr>
              <a:defRPr>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188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28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641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042988" y="785341"/>
            <a:ext cx="7058025" cy="346249"/>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042988" y="1203325"/>
            <a:ext cx="7058025" cy="3600673"/>
          </a:xfrm>
        </p:spPr>
        <p:txBody>
          <a:bodyPr/>
          <a:lstStyle>
            <a:lvl2pPr>
              <a:defRPr>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607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6351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2988" y="700703"/>
            <a:ext cx="7058025" cy="430887"/>
          </a:xfrm>
          <a:prstGeom prst="rect">
            <a:avLst/>
          </a:prstGeom>
        </p:spPr>
        <p:txBody>
          <a:bodyPr vert="horz" wrap="square" lIns="91440" tIns="45720" rIns="91440" bIns="45720" rtlCol="0" anchor="b" anchorCtr="0">
            <a:spAutoFit/>
          </a:bodyPr>
          <a:lstStyle/>
          <a:p>
            <a:r>
              <a:rPr lang="en-US" dirty="0"/>
              <a:t>Click to edit Master title style</a:t>
            </a:r>
            <a:endParaRPr lang="en-GB" dirty="0"/>
          </a:p>
        </p:txBody>
      </p:sp>
      <p:sp>
        <p:nvSpPr>
          <p:cNvPr id="3" name="Text Placeholder 2"/>
          <p:cNvSpPr>
            <a:spLocks noGrp="1"/>
          </p:cNvSpPr>
          <p:nvPr>
            <p:ph type="body" idx="1"/>
          </p:nvPr>
        </p:nvSpPr>
        <p:spPr>
          <a:xfrm>
            <a:off x="1042988" y="1203598"/>
            <a:ext cx="705802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210767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xStyles>
    <p:titleStyle>
      <a:lvl1pPr algn="l" defTabSz="914400" rtl="0" eaLnBrk="1" latinLnBrk="0" hangingPunct="1">
        <a:spcBef>
          <a:spcPct val="0"/>
        </a:spcBef>
        <a:buNone/>
        <a:defRPr sz="22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b="1"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2988" y="785342"/>
            <a:ext cx="7058025" cy="346249"/>
          </a:xfrm>
          <a:prstGeom prst="rect">
            <a:avLst/>
          </a:prstGeom>
        </p:spPr>
        <p:txBody>
          <a:bodyPr vert="horz" wrap="square" lIns="91440" tIns="45720" rIns="91440" bIns="45720" rtlCol="0" anchor="b" anchorCtr="0">
            <a:spAutoFit/>
          </a:bodyPr>
          <a:lstStyle/>
          <a:p>
            <a:r>
              <a:rPr lang="en-US" dirty="0"/>
              <a:t>Click to edit Master title style</a:t>
            </a:r>
            <a:endParaRPr lang="en-GB" dirty="0"/>
          </a:p>
        </p:txBody>
      </p:sp>
      <p:sp>
        <p:nvSpPr>
          <p:cNvPr id="3" name="Text Placeholder 2"/>
          <p:cNvSpPr>
            <a:spLocks noGrp="1"/>
          </p:cNvSpPr>
          <p:nvPr>
            <p:ph type="body" idx="1"/>
          </p:nvPr>
        </p:nvSpPr>
        <p:spPr>
          <a:xfrm>
            <a:off x="1042988" y="1203598"/>
            <a:ext cx="705802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55772294"/>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685800" rtl="0" eaLnBrk="1" latinLnBrk="0" hangingPunct="1">
        <a:spcBef>
          <a:spcPct val="0"/>
        </a:spcBef>
        <a:buNone/>
        <a:defRPr sz="1650" b="1" kern="1200">
          <a:solidFill>
            <a:schemeClr val="tx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200" b="1"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050" b="1" kern="1200">
          <a:solidFill>
            <a:schemeClr val="tx2"/>
          </a:solidFill>
          <a:latin typeface="+mn-lt"/>
          <a:ea typeface="+mn-ea"/>
          <a:cs typeface="+mn-cs"/>
        </a:defRPr>
      </a:lvl2pPr>
      <a:lvl3pPr marL="857250" indent="-171450"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eatasthma.co.uk/wp-content/uploads/2022/06/How-to-make-an-Asthma-Diagnosis-in-Primary-Care-june-22.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www.bmj.com/content/384/bmj-2023-075924?sso=#aff-2" TargetMode="External"/><Relationship Id="rId2" Type="http://schemas.openxmlformats.org/officeDocument/2006/relationships/hyperlink" Target="https://www.bmj.com/content/384/bmj-2023-075924?sso=#aff-1"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oi.org/10.1136/bmj-2023-07592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36/bmj-2023-075924"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www.beatasthma.co.uk/resources/families-children/asthma-medicines-inform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northoftynepc.nhs.uk/wp-content/uploads/sites/6/2023/01/Asthma-in-children-Full-Guideline-January-20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medicines.necsu.nhs.uk/guidelines/tees-guidelin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nc-healthiertogether.nhs.uk/professionals/asthma/schools-and-clubs-resources/asthma-letter-templates-schools-and-club"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nc-healthiertogether.nhs.uk/professionals/asthma/schools-and-clubs-resources/asthma-letter-templates-schools-and-club"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atasthma.co.uk/wp-content/uploads/2017/10/1-Your-Home-and-your-Child%E2%80%99s-Health-2.pdf"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nc-healthiertogether.nhs.uk/professionals/asthma/asthma-referrals-pathway"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hyperlink" Target="https://northeastnorthcumbria.nhs.uk/our-work/workstreams/optimising-services/child-health-and-wellbeing-networ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forms.gle/gG11zhr2Z8VLU2db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ons.gov.uk/"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www.nenc-healthiertogether.nhs.uk/professionals/community/beat-asthma-friendly-school-school-policy" TargetMode="External"/><Relationship Id="rId13" Type="http://schemas.openxmlformats.org/officeDocument/2006/relationships/hyperlink" Target="https://gbr01.safelinks.protection.outlook.com/?url=https%3A%2F%2Fevents.southtees.nhs.uk%2Fevents%2F1st-northeast-and-cumbria-paediatric-asthma-and-allergy-conference-tuesday-6th-june-2022%2F&amp;data=05%7C01%7Clouise.dauncey1%40nhs.net%7C4f2fb481b748422289ba08db20be01a4%7C37c354b285b047f5b22207b48d774ee3%7C0%7C0%7C638139772666064092%7CUnknown%7CTWFpbGZsb3d8eyJWIjoiMC4wLjAwMDAiLCJQIjoiV2luMzIiLCJBTiI6Ik1haWwiLCJXVCI6Mn0%3D%7C3000%7C%7C%7C&amp;sdata=mAlWaG%2BzAXV8USBoKk7ab5oQUQ5ipNs7h9Y6DzrN9ZU%3D&amp;reserved=0" TargetMode="External"/><Relationship Id="rId18" Type="http://schemas.openxmlformats.org/officeDocument/2006/relationships/hyperlink" Target="https://www.nenc-healthiertogether.nhs.uk/professionals/asthma/external-links-and-other-resources/ODN-Education-Session-National-Asthma-Bundle-September23" TargetMode="External"/><Relationship Id="rId3" Type="http://schemas.openxmlformats.org/officeDocument/2006/relationships/hyperlink" Target="https://www.nenc-healthiertogether.nhs.uk/application/files/3116/5839/2840/CHWN_Asthma_Baseline_Findings_and_Recommendations_Report_June_22.pdf" TargetMode="External"/><Relationship Id="rId21" Type="http://schemas.openxmlformats.org/officeDocument/2006/relationships/hyperlink" Target="mailto:Louise.dauncey1@nhs.net" TargetMode="External"/><Relationship Id="rId7" Type="http://schemas.openxmlformats.org/officeDocument/2006/relationships/hyperlink" Target="https://www.nenc-healthiertogether.nhs.uk/application/files/6216/7276/1360/Referral_criteria_to_secondary_care_Final.pdf" TargetMode="External"/><Relationship Id="rId12" Type="http://schemas.openxmlformats.org/officeDocument/2006/relationships/hyperlink" Target="https://www.nenc-healthiertogether.nhs.uk/resources/child-health-and-wellbeing-network-chwn-shared-resources/asthma-webinars-for-health-care-professionals" TargetMode="External"/><Relationship Id="rId17" Type="http://schemas.openxmlformats.org/officeDocument/2006/relationships/hyperlink" Target="https://www.nenc-healthiertogether.nhs.uk/professionals/asthma/community-settings-resources" TargetMode="External"/><Relationship Id="rId2" Type="http://schemas.openxmlformats.org/officeDocument/2006/relationships/notesSlide" Target="../notesSlides/notesSlide8.xml"/><Relationship Id="rId16" Type="http://schemas.openxmlformats.org/officeDocument/2006/relationships/hyperlink" Target="https://www.nenc-healthiertogether.nhs.uk/professionals/asthma/schools-and-clubs-resources" TargetMode="External"/><Relationship Id="rId20" Type="http://schemas.openxmlformats.org/officeDocument/2006/relationships/hyperlink" Target="https://www.nenc-healthiertogether.nhs.uk/professionals/asthma/asthma-huddles-north-east-and-north-cumbria-clinical-networks" TargetMode="External"/><Relationship Id="rId1" Type="http://schemas.openxmlformats.org/officeDocument/2006/relationships/slideLayout" Target="../slideLayouts/slideLayout2.xml"/><Relationship Id="rId6" Type="http://schemas.openxmlformats.org/officeDocument/2006/relationships/hyperlink" Target="https://www.nenc-healthiertogether.nhs.uk/application/files/1516/7276/2317/Primary_care_asthma_referral_pathway_Final.pdf" TargetMode="External"/><Relationship Id="rId11" Type="http://schemas.openxmlformats.org/officeDocument/2006/relationships/hyperlink" Target="https://soundcloud.com/user-95072702-837482268/aaa-northeast-of-england-work?si=c81a8d2080ee4ccbbc2a0c0bf51fd030&amp;utm_source=clipboard&amp;utm_medium=text&amp;utm_campaign=social_sharing" TargetMode="External"/><Relationship Id="rId5" Type="http://schemas.openxmlformats.org/officeDocument/2006/relationships/hyperlink" Target="https://view.officeapps.live.com/op/view.aspx?src=https%3A%2F%2Fwww.nenc-healthiertogether.nhs.uk%2Fapplication%2Ffiles%2F7516%2F7360%2F4397%2FSchools_Presentation_-_Short_Version_recorded.pptx&amp;wdOrigin=BROWSELINK" TargetMode="External"/><Relationship Id="rId15" Type="http://schemas.openxmlformats.org/officeDocument/2006/relationships/hyperlink" Target="https://www.nenc-healthiertogether.nhs.uk/professionals/asthma" TargetMode="External"/><Relationship Id="rId10" Type="http://schemas.openxmlformats.org/officeDocument/2006/relationships/hyperlink" Target="https://drive.google.com/file/d/1GVbfkEZIr3rwHncZoxAhZLJ2I0yk9Dlk/view" TargetMode="External"/><Relationship Id="rId19" Type="http://schemas.openxmlformats.org/officeDocument/2006/relationships/hyperlink" Target="https://us06web.zoom.us/rec/component-page?hasValidToken=false&amp;clusterId=us06&amp;action=play&amp;filePlayId=&amp;componentName=recording-register&amp;meetingId=MDpN4nK9EDEkl4ur7peoQ0u7esfO2kB6xytcs-vqCmDDNOXnfNNc914TycT2uf88.gURiupq_r7tBSBhf&amp;originRequestUrl=https%3A%2F%2Fus06web.zoom.us%2Frec%2Fshare%2FsSrmaX0m6QimEiLOZuLM3gCHDSaBlLrDTww-dvWHx_ge0Yc5amDgyFp28VEeEyln.MBWtsXiEdDdEib9r%3FstartTime%3D1700755183000" TargetMode="External"/><Relationship Id="rId4" Type="http://schemas.openxmlformats.org/officeDocument/2006/relationships/hyperlink" Target="https://www.nenc-healthiertogether.nhs.uk/application/files/5216/9044/6900/Asthma_National_Rollout_Progress_Report_2022-23.pdf" TargetMode="External"/><Relationship Id="rId9" Type="http://schemas.openxmlformats.org/officeDocument/2006/relationships/hyperlink" Target="https://www.nenc-healthiertogether.nhs.uk/professionals/asthma/schools-and-clubs-resources/beat-asthma-friendly-schools-chwn" TargetMode="External"/><Relationship Id="rId14" Type="http://schemas.openxmlformats.org/officeDocument/2006/relationships/hyperlink" Target="https://www.nenc-healthiertogether.nhs.uk/professionals/asthma/external-links-and-other-resources/north-east-and-cumbria-paediatric-asthma-and-allergy-necpaa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ortheastnorthcumbria.nhs.uk/our-work/workstreams/optimising-services/child-health-and-wellbeing-networ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forms.gle/gG11zhr2Z8VLU2db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2699-F8B1-4FE6-9E5B-B1E3C8333088}"/>
              </a:ext>
            </a:extLst>
          </p:cNvPr>
          <p:cNvSpPr>
            <a:spLocks noGrp="1"/>
          </p:cNvSpPr>
          <p:nvPr>
            <p:ph type="title"/>
          </p:nvPr>
        </p:nvSpPr>
        <p:spPr>
          <a:xfrm>
            <a:off x="683568" y="1203325"/>
            <a:ext cx="8208911" cy="1892826"/>
          </a:xfrm>
        </p:spPr>
        <p:txBody>
          <a:bodyPr/>
          <a:lstStyle/>
          <a:p>
            <a:pPr algn="ctr"/>
            <a:r>
              <a:rPr lang="en-GB" sz="4000" dirty="0"/>
              <a:t>Child Health and Wellbeing</a:t>
            </a:r>
            <a:br>
              <a:rPr lang="en-GB" sz="4000" dirty="0"/>
            </a:br>
            <a:r>
              <a:rPr lang="en-GB" sz="4000" dirty="0"/>
              <a:t>Hot Topics in Paediatric Asthma</a:t>
            </a:r>
            <a:br>
              <a:rPr lang="en-GB" sz="4000" dirty="0"/>
            </a:br>
            <a:endParaRPr lang="en-GB" sz="4000" dirty="0"/>
          </a:p>
        </p:txBody>
      </p:sp>
      <p:sp>
        <p:nvSpPr>
          <p:cNvPr id="3" name="Text Placeholder 2">
            <a:extLst>
              <a:ext uri="{FF2B5EF4-FFF2-40B4-BE49-F238E27FC236}">
                <a16:creationId xmlns:a16="http://schemas.microsoft.com/office/drawing/2014/main" id="{4EE5A95E-5F66-4C88-89B1-BFADD929717C}"/>
              </a:ext>
            </a:extLst>
          </p:cNvPr>
          <p:cNvSpPr>
            <a:spLocks noGrp="1"/>
          </p:cNvSpPr>
          <p:nvPr>
            <p:ph type="body" sz="quarter" idx="10"/>
          </p:nvPr>
        </p:nvSpPr>
        <p:spPr>
          <a:xfrm>
            <a:off x="1619672" y="2525349"/>
            <a:ext cx="6265863" cy="477054"/>
          </a:xfrm>
        </p:spPr>
        <p:txBody>
          <a:bodyPr/>
          <a:lstStyle/>
          <a:p>
            <a:pPr algn="ctr"/>
            <a:r>
              <a:rPr lang="en-GB" sz="2800" dirty="0"/>
              <a:t>Primary Care Webinar (3) </a:t>
            </a:r>
          </a:p>
        </p:txBody>
      </p:sp>
      <p:sp>
        <p:nvSpPr>
          <p:cNvPr id="8" name="Text Placeholder 6">
            <a:extLst>
              <a:ext uri="{FF2B5EF4-FFF2-40B4-BE49-F238E27FC236}">
                <a16:creationId xmlns:a16="http://schemas.microsoft.com/office/drawing/2014/main" id="{44F911F9-F6DD-4C62-955A-80052730DBBB}"/>
              </a:ext>
            </a:extLst>
          </p:cNvPr>
          <p:cNvSpPr txBox="1">
            <a:spLocks/>
          </p:cNvSpPr>
          <p:nvPr/>
        </p:nvSpPr>
        <p:spPr>
          <a:xfrm>
            <a:off x="3923928" y="4464576"/>
            <a:ext cx="3397195" cy="200055"/>
          </a:xfrm>
          <a:prstGeom prst="rect">
            <a:avLst/>
          </a:prstGeom>
        </p:spPr>
        <p:txBody>
          <a:bodyPr vert="horz" wrap="square" lIns="91440" tIns="45720" rIns="91440" bIns="0" rtlCol="0">
            <a:sp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b="1"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a:t>March 2024</a:t>
            </a:r>
          </a:p>
        </p:txBody>
      </p:sp>
      <p:sp>
        <p:nvSpPr>
          <p:cNvPr id="10" name="TextBox 9">
            <a:extLst>
              <a:ext uri="{FF2B5EF4-FFF2-40B4-BE49-F238E27FC236}">
                <a16:creationId xmlns:a16="http://schemas.microsoft.com/office/drawing/2014/main" id="{352DF930-6820-2E0F-8F26-93C70063F9CD}"/>
              </a:ext>
            </a:extLst>
          </p:cNvPr>
          <p:cNvSpPr txBox="1"/>
          <p:nvPr/>
        </p:nvSpPr>
        <p:spPr>
          <a:xfrm>
            <a:off x="611560" y="3033180"/>
            <a:ext cx="7920880" cy="1384995"/>
          </a:xfrm>
          <a:prstGeom prst="rect">
            <a:avLst/>
          </a:prstGeom>
          <a:noFill/>
        </p:spPr>
        <p:txBody>
          <a:bodyPr wrap="square" rtlCol="0">
            <a:spAutoFit/>
          </a:bodyPr>
          <a:lstStyle/>
          <a:p>
            <a:pPr marL="0" indent="0" algn="ctr">
              <a:buNone/>
            </a:pPr>
            <a:r>
              <a:rPr lang="en-GB" sz="1200" b="1" dirty="0">
                <a:solidFill>
                  <a:srgbClr val="002060"/>
                </a:solidFill>
              </a:rPr>
              <a:t>Please stay on mute throughout the meeting, unless actively taking part in the discussion. Do feel free to use the chat facility and raise your hand to enable us to facilitate the discussion, we will be allowing opportunities for questions/discussion and interaction throughout.   </a:t>
            </a:r>
          </a:p>
          <a:p>
            <a:pPr marL="0" indent="0" algn="ctr">
              <a:buNone/>
            </a:pPr>
            <a:endParaRPr lang="en-GB" sz="1200" b="1" dirty="0">
              <a:solidFill>
                <a:srgbClr val="002060"/>
              </a:solidFill>
            </a:endParaRPr>
          </a:p>
          <a:p>
            <a:pPr marL="0" indent="0" algn="ctr">
              <a:buNone/>
            </a:pPr>
            <a:r>
              <a:rPr lang="en-GB" sz="1200" i="1" dirty="0">
                <a:solidFill>
                  <a:srgbClr val="002060"/>
                </a:solidFill>
              </a:rPr>
              <a:t>Please note-this webinar will be recorded and shared with other primary care colleagues upon request</a:t>
            </a:r>
          </a:p>
          <a:p>
            <a:pPr marL="0" indent="0" algn="ctr">
              <a:buNone/>
            </a:pPr>
            <a:endParaRPr lang="en-GB" sz="1200" b="1" dirty="0">
              <a:solidFill>
                <a:srgbClr val="002060"/>
              </a:solidFill>
            </a:endParaRPr>
          </a:p>
          <a:p>
            <a:pPr marL="0" indent="0" algn="ctr">
              <a:buNone/>
            </a:pPr>
            <a:r>
              <a:rPr lang="en-GB" sz="1200" b="1" dirty="0">
                <a:solidFill>
                  <a:srgbClr val="002060"/>
                </a:solidFill>
              </a:rPr>
              <a:t>If you have any queries- please get in touch with the Team via Chat </a:t>
            </a:r>
          </a:p>
        </p:txBody>
      </p:sp>
      <p:pic>
        <p:nvPicPr>
          <p:cNvPr id="4" name="Picture 3">
            <a:extLst>
              <a:ext uri="{FF2B5EF4-FFF2-40B4-BE49-F238E27FC236}">
                <a16:creationId xmlns:a16="http://schemas.microsoft.com/office/drawing/2014/main" id="{51448071-E815-B3B4-47A2-2E2848C01405}"/>
              </a:ext>
            </a:extLst>
          </p:cNvPr>
          <p:cNvPicPr>
            <a:picLocks noChangeAspect="1"/>
          </p:cNvPicPr>
          <p:nvPr/>
        </p:nvPicPr>
        <p:blipFill>
          <a:blip r:embed="rId3"/>
          <a:stretch>
            <a:fillRect/>
          </a:stretch>
        </p:blipFill>
        <p:spPr>
          <a:xfrm>
            <a:off x="8228643" y="4331692"/>
            <a:ext cx="775193" cy="594314"/>
          </a:xfrm>
          <a:prstGeom prst="rect">
            <a:avLst/>
          </a:prstGeom>
        </p:spPr>
      </p:pic>
    </p:spTree>
    <p:extLst>
      <p:ext uri="{BB962C8B-B14F-4D97-AF65-F5344CB8AC3E}">
        <p14:creationId xmlns:p14="http://schemas.microsoft.com/office/powerpoint/2010/main" val="226230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63F7FE-28AB-59AD-9FD7-CD1FD2EBEC72}"/>
              </a:ext>
            </a:extLst>
          </p:cNvPr>
          <p:cNvPicPr>
            <a:picLocks noChangeAspect="1"/>
          </p:cNvPicPr>
          <p:nvPr/>
        </p:nvPicPr>
        <p:blipFill>
          <a:blip r:embed="rId2"/>
          <a:stretch>
            <a:fillRect/>
          </a:stretch>
        </p:blipFill>
        <p:spPr>
          <a:xfrm>
            <a:off x="1619672" y="1059581"/>
            <a:ext cx="6192688" cy="2808705"/>
          </a:xfrm>
          <a:prstGeom prst="rect">
            <a:avLst/>
          </a:prstGeom>
        </p:spPr>
      </p:pic>
      <p:pic>
        <p:nvPicPr>
          <p:cNvPr id="10" name="Picture 9">
            <a:extLst>
              <a:ext uri="{FF2B5EF4-FFF2-40B4-BE49-F238E27FC236}">
                <a16:creationId xmlns:a16="http://schemas.microsoft.com/office/drawing/2014/main" id="{20069F9B-80BB-775D-7E5E-544200D2F4C2}"/>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97242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CAE96-DC6F-36A1-A4A1-24FFFB37BF61}"/>
              </a:ext>
            </a:extLst>
          </p:cNvPr>
          <p:cNvPicPr>
            <a:picLocks noChangeAspect="1"/>
          </p:cNvPicPr>
          <p:nvPr/>
        </p:nvPicPr>
        <p:blipFill>
          <a:blip r:embed="rId2"/>
          <a:stretch>
            <a:fillRect/>
          </a:stretch>
        </p:blipFill>
        <p:spPr>
          <a:xfrm>
            <a:off x="1151620" y="441709"/>
            <a:ext cx="6840760" cy="3905298"/>
          </a:xfrm>
          <a:prstGeom prst="rect">
            <a:avLst/>
          </a:prstGeom>
        </p:spPr>
      </p:pic>
      <p:pic>
        <p:nvPicPr>
          <p:cNvPr id="5" name="Picture 4">
            <a:extLst>
              <a:ext uri="{FF2B5EF4-FFF2-40B4-BE49-F238E27FC236}">
                <a16:creationId xmlns:a16="http://schemas.microsoft.com/office/drawing/2014/main" id="{3B8C7D05-6792-6372-DDEC-5FF335ED2DF3}"/>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418908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6735-ADEB-767D-B407-20D531B68FD1}"/>
              </a:ext>
            </a:extLst>
          </p:cNvPr>
          <p:cNvSpPr>
            <a:spLocks noGrp="1"/>
          </p:cNvSpPr>
          <p:nvPr>
            <p:ph type="title"/>
          </p:nvPr>
        </p:nvSpPr>
        <p:spPr>
          <a:xfrm>
            <a:off x="611560" y="123478"/>
            <a:ext cx="7346057" cy="769441"/>
          </a:xfrm>
        </p:spPr>
        <p:txBody>
          <a:bodyPr/>
          <a:lstStyle/>
          <a:p>
            <a:r>
              <a:rPr lang="en-GB" b="1" dirty="0"/>
              <a:t>What clinical features support a diagnosis of asthma (BTS/SIGN)?</a:t>
            </a:r>
            <a:endParaRPr lang="en-GB" dirty="0"/>
          </a:p>
        </p:txBody>
      </p:sp>
      <p:sp>
        <p:nvSpPr>
          <p:cNvPr id="3" name="Content Placeholder 2">
            <a:extLst>
              <a:ext uri="{FF2B5EF4-FFF2-40B4-BE49-F238E27FC236}">
                <a16:creationId xmlns:a16="http://schemas.microsoft.com/office/drawing/2014/main" id="{3004C825-0023-9E8F-8E6F-4A18CCF9AE77}"/>
              </a:ext>
            </a:extLst>
          </p:cNvPr>
          <p:cNvSpPr>
            <a:spLocks noGrp="1"/>
          </p:cNvSpPr>
          <p:nvPr>
            <p:ph sz="quarter" idx="10"/>
          </p:nvPr>
        </p:nvSpPr>
        <p:spPr/>
        <p:txBody>
          <a:bodyPr/>
          <a:lstStyle/>
          <a:p>
            <a:r>
              <a:rPr lang="en-GB" dirty="0"/>
              <a:t>Recurrent symptoms of cough, wheeze, SOB (especially if corroborated by variable peak flows)</a:t>
            </a:r>
          </a:p>
          <a:p>
            <a:pPr marL="0" indent="0">
              <a:buNone/>
            </a:pPr>
            <a:endParaRPr lang="en-GB" dirty="0"/>
          </a:p>
          <a:p>
            <a:r>
              <a:rPr lang="en-GB" dirty="0"/>
              <a:t>Wheeze heard by a health professional</a:t>
            </a:r>
          </a:p>
          <a:p>
            <a:pPr marL="0" indent="0">
              <a:buNone/>
            </a:pPr>
            <a:endParaRPr lang="en-GB" dirty="0"/>
          </a:p>
          <a:p>
            <a:r>
              <a:rPr lang="en-GB" dirty="0"/>
              <a:t>Family History/ Personal history of atopy</a:t>
            </a:r>
          </a:p>
          <a:p>
            <a:pPr marL="0" indent="0">
              <a:buNone/>
            </a:pPr>
            <a:endParaRPr lang="en-GB" dirty="0"/>
          </a:p>
          <a:p>
            <a:r>
              <a:rPr lang="en-GB" dirty="0"/>
              <a:t>Response to bronchodilators and/or oral or inhaled steroids</a:t>
            </a:r>
          </a:p>
          <a:p>
            <a:pPr marL="0" indent="0">
              <a:buNone/>
            </a:pPr>
            <a:endParaRPr lang="en-GB" dirty="0"/>
          </a:p>
          <a:p>
            <a:r>
              <a:rPr lang="en-GB" dirty="0"/>
              <a:t>No symptoms or signs to suggest alternative diagnoses</a:t>
            </a:r>
          </a:p>
          <a:p>
            <a:endParaRPr lang="en-GB" dirty="0"/>
          </a:p>
        </p:txBody>
      </p:sp>
      <p:pic>
        <p:nvPicPr>
          <p:cNvPr id="4" name="Picture 3">
            <a:extLst>
              <a:ext uri="{FF2B5EF4-FFF2-40B4-BE49-F238E27FC236}">
                <a16:creationId xmlns:a16="http://schemas.microsoft.com/office/drawing/2014/main" id="{0752E225-E92B-B35E-8CE0-7AF6CFCE9E7E}"/>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99778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8198-26C1-AF29-04A5-92BBE5AA26E5}"/>
              </a:ext>
            </a:extLst>
          </p:cNvPr>
          <p:cNvSpPr>
            <a:spLocks noGrp="1"/>
          </p:cNvSpPr>
          <p:nvPr>
            <p:ph type="title"/>
          </p:nvPr>
        </p:nvSpPr>
        <p:spPr>
          <a:xfrm>
            <a:off x="1042988" y="362149"/>
            <a:ext cx="7058025" cy="769441"/>
          </a:xfrm>
        </p:spPr>
        <p:txBody>
          <a:bodyPr/>
          <a:lstStyle/>
          <a:p>
            <a:r>
              <a:rPr lang="en-GB" b="1" dirty="0"/>
              <a:t>What are we trying to demonstrate with objective testing</a:t>
            </a:r>
            <a:r>
              <a:rPr lang="en-GB" dirty="0"/>
              <a:t>?</a:t>
            </a:r>
          </a:p>
        </p:txBody>
      </p:sp>
      <p:sp>
        <p:nvSpPr>
          <p:cNvPr id="3" name="Content Placeholder 2">
            <a:extLst>
              <a:ext uri="{FF2B5EF4-FFF2-40B4-BE49-F238E27FC236}">
                <a16:creationId xmlns:a16="http://schemas.microsoft.com/office/drawing/2014/main" id="{5DD5EDB4-2E8E-7705-139C-35A213E33E2F}"/>
              </a:ext>
            </a:extLst>
          </p:cNvPr>
          <p:cNvSpPr>
            <a:spLocks noGrp="1"/>
          </p:cNvSpPr>
          <p:nvPr>
            <p:ph sz="quarter" idx="10"/>
          </p:nvPr>
        </p:nvSpPr>
        <p:spPr/>
        <p:txBody>
          <a:bodyPr/>
          <a:lstStyle/>
          <a:p>
            <a:endParaRPr lang="en-GB" dirty="0"/>
          </a:p>
          <a:p>
            <a:endParaRPr lang="en-GB" dirty="0"/>
          </a:p>
          <a:p>
            <a:r>
              <a:rPr lang="en-GB" sz="1800" dirty="0"/>
              <a:t>Airway Obstruction</a:t>
            </a:r>
          </a:p>
          <a:p>
            <a:pPr marL="0" indent="0">
              <a:buNone/>
            </a:pPr>
            <a:endParaRPr lang="en-GB" sz="1800" dirty="0"/>
          </a:p>
          <a:p>
            <a:r>
              <a:rPr lang="en-GB" sz="1800" dirty="0"/>
              <a:t>Reversibility</a:t>
            </a:r>
          </a:p>
          <a:p>
            <a:pPr marL="0" indent="0">
              <a:buNone/>
            </a:pPr>
            <a:endParaRPr lang="en-GB" sz="1800" dirty="0"/>
          </a:p>
          <a:p>
            <a:r>
              <a:rPr lang="en-GB" sz="1800" dirty="0"/>
              <a:t>Inflammation/ airway eosinophilia(FeNO)</a:t>
            </a:r>
          </a:p>
          <a:p>
            <a:endParaRPr lang="en-GB" dirty="0"/>
          </a:p>
        </p:txBody>
      </p:sp>
      <p:pic>
        <p:nvPicPr>
          <p:cNvPr id="4" name="Picture 3">
            <a:extLst>
              <a:ext uri="{FF2B5EF4-FFF2-40B4-BE49-F238E27FC236}">
                <a16:creationId xmlns:a16="http://schemas.microsoft.com/office/drawing/2014/main" id="{5244D514-CD65-1770-0C59-A325BB57F1F3}"/>
              </a:ext>
            </a:extLst>
          </p:cNvPr>
          <p:cNvPicPr>
            <a:picLocks noChangeAspect="1"/>
          </p:cNvPicPr>
          <p:nvPr/>
        </p:nvPicPr>
        <p:blipFill>
          <a:blip r:embed="rId2"/>
          <a:stretch>
            <a:fillRect/>
          </a:stretch>
        </p:blipFill>
        <p:spPr>
          <a:xfrm flipH="1">
            <a:off x="6368060" y="2798476"/>
            <a:ext cx="1850922" cy="1415845"/>
          </a:xfrm>
          <a:prstGeom prst="rect">
            <a:avLst/>
          </a:prstGeom>
        </p:spPr>
      </p:pic>
      <p:pic>
        <p:nvPicPr>
          <p:cNvPr id="5" name="Picture 4">
            <a:extLst>
              <a:ext uri="{FF2B5EF4-FFF2-40B4-BE49-F238E27FC236}">
                <a16:creationId xmlns:a16="http://schemas.microsoft.com/office/drawing/2014/main" id="{657359F4-3A71-01DC-D4FD-AC385638547F}"/>
              </a:ext>
            </a:extLst>
          </p:cNvPr>
          <p:cNvPicPr>
            <a:picLocks noChangeAspect="1"/>
          </p:cNvPicPr>
          <p:nvPr/>
        </p:nvPicPr>
        <p:blipFill>
          <a:blip r:embed="rId3"/>
          <a:stretch>
            <a:fillRect/>
          </a:stretch>
        </p:blipFill>
        <p:spPr>
          <a:xfrm>
            <a:off x="5436096" y="966312"/>
            <a:ext cx="1909202" cy="1595246"/>
          </a:xfrm>
          <a:prstGeom prst="rect">
            <a:avLst/>
          </a:prstGeom>
        </p:spPr>
      </p:pic>
      <p:pic>
        <p:nvPicPr>
          <p:cNvPr id="6" name="Picture 5">
            <a:extLst>
              <a:ext uri="{FF2B5EF4-FFF2-40B4-BE49-F238E27FC236}">
                <a16:creationId xmlns:a16="http://schemas.microsoft.com/office/drawing/2014/main" id="{58387534-F4D2-6244-9467-FB33DDA0BED7}"/>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59736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40F8-D6AE-ECBC-AB1E-1C7DECD2ACEE}"/>
              </a:ext>
            </a:extLst>
          </p:cNvPr>
          <p:cNvSpPr>
            <a:spLocks noGrp="1"/>
          </p:cNvSpPr>
          <p:nvPr>
            <p:ph type="title"/>
          </p:nvPr>
        </p:nvSpPr>
        <p:spPr>
          <a:xfrm>
            <a:off x="467544" y="124059"/>
            <a:ext cx="7058025" cy="430887"/>
          </a:xfrm>
        </p:spPr>
        <p:txBody>
          <a:bodyPr/>
          <a:lstStyle/>
          <a:p>
            <a:r>
              <a:rPr lang="en-GB" b="1" dirty="0"/>
              <a:t>What supports a diagnosis of Asthma?</a:t>
            </a:r>
            <a:endParaRPr lang="en-GB" dirty="0"/>
          </a:p>
        </p:txBody>
      </p:sp>
      <p:sp>
        <p:nvSpPr>
          <p:cNvPr id="3" name="Content Placeholder 2">
            <a:extLst>
              <a:ext uri="{FF2B5EF4-FFF2-40B4-BE49-F238E27FC236}">
                <a16:creationId xmlns:a16="http://schemas.microsoft.com/office/drawing/2014/main" id="{47D3D331-78BD-7874-0702-FA80B56DFF8A}"/>
              </a:ext>
            </a:extLst>
          </p:cNvPr>
          <p:cNvSpPr>
            <a:spLocks noGrp="1"/>
          </p:cNvSpPr>
          <p:nvPr>
            <p:ph sz="quarter" idx="10"/>
          </p:nvPr>
        </p:nvSpPr>
        <p:spPr>
          <a:xfrm>
            <a:off x="611560" y="771413"/>
            <a:ext cx="7058025" cy="3600673"/>
          </a:xfrm>
        </p:spPr>
        <p:txBody>
          <a:bodyPr>
            <a:normAutofit fontScale="92500" lnSpcReduction="20000"/>
          </a:bodyPr>
          <a:lstStyle/>
          <a:p>
            <a:pPr>
              <a:defRPr/>
            </a:pPr>
            <a:r>
              <a:rPr lang="en-GB" dirty="0"/>
              <a:t>Peak flow variability suggestive of asthma</a:t>
            </a:r>
          </a:p>
          <a:p>
            <a:pPr lvl="1">
              <a:defRPr/>
            </a:pPr>
            <a:r>
              <a:rPr lang="en-GB" dirty="0"/>
              <a:t>12% (BTS/SIGN, ERS)</a:t>
            </a:r>
          </a:p>
          <a:p>
            <a:pPr lvl="1">
              <a:defRPr/>
            </a:pPr>
            <a:r>
              <a:rPr lang="en-GB" dirty="0"/>
              <a:t>13% (GINA)</a:t>
            </a:r>
          </a:p>
          <a:p>
            <a:pPr lvl="1">
              <a:defRPr/>
            </a:pPr>
            <a:r>
              <a:rPr lang="en-GB" dirty="0"/>
              <a:t>20% (NICE)</a:t>
            </a:r>
          </a:p>
          <a:p>
            <a:pPr lvl="1">
              <a:defRPr/>
            </a:pPr>
            <a:endParaRPr lang="en-GB" dirty="0"/>
          </a:p>
          <a:p>
            <a:pPr>
              <a:defRPr/>
            </a:pPr>
            <a:r>
              <a:rPr lang="en-GB" dirty="0"/>
              <a:t>Spirometry  </a:t>
            </a:r>
          </a:p>
          <a:p>
            <a:pPr marL="0" indent="0">
              <a:buNone/>
              <a:defRPr/>
            </a:pPr>
            <a:r>
              <a:rPr lang="en-GB" dirty="0"/>
              <a:t>	FEV1/FVC ratio</a:t>
            </a:r>
          </a:p>
          <a:p>
            <a:pPr marL="685800" lvl="2" indent="0">
              <a:buNone/>
              <a:tabLst>
                <a:tab pos="714375" algn="l"/>
              </a:tabLst>
              <a:defRPr/>
            </a:pPr>
            <a:r>
              <a:rPr lang="en-GB" b="1" dirty="0">
                <a:solidFill>
                  <a:schemeClr val="accent1"/>
                </a:solidFill>
              </a:rPr>
              <a:t>&lt;70% (BTS/SIGN, NICE) </a:t>
            </a:r>
            <a:r>
              <a:rPr lang="en-GB" dirty="0">
                <a:solidFill>
                  <a:schemeClr val="accent1"/>
                </a:solidFill>
              </a:rPr>
              <a:t>or &lt;LLN (lower limit of normal)</a:t>
            </a:r>
          </a:p>
          <a:p>
            <a:pPr marL="685800" lvl="2" indent="0">
              <a:buNone/>
              <a:tabLst>
                <a:tab pos="714375" algn="l"/>
              </a:tabLst>
              <a:defRPr/>
            </a:pPr>
            <a:r>
              <a:rPr lang="en-GB" b="1" dirty="0">
                <a:solidFill>
                  <a:schemeClr val="accent1"/>
                </a:solidFill>
              </a:rPr>
              <a:t>&lt;80% (ERS) </a:t>
            </a:r>
            <a:r>
              <a:rPr lang="en-GB" dirty="0">
                <a:solidFill>
                  <a:schemeClr val="accent1"/>
                </a:solidFill>
              </a:rPr>
              <a:t>or &lt;LLN</a:t>
            </a:r>
          </a:p>
          <a:p>
            <a:pPr marL="342900" lvl="1" indent="0">
              <a:buNone/>
              <a:tabLst>
                <a:tab pos="714375" algn="l"/>
              </a:tabLst>
              <a:defRPr/>
            </a:pPr>
            <a:r>
              <a:rPr lang="en-GB" dirty="0">
                <a:solidFill>
                  <a:schemeClr val="accent1"/>
                </a:solidFill>
              </a:rPr>
              <a:t>	</a:t>
            </a:r>
            <a:r>
              <a:rPr lang="en-GB" sz="1425" dirty="0">
                <a:solidFill>
                  <a:schemeClr val="accent1"/>
                </a:solidFill>
              </a:rPr>
              <a:t>&lt;90% (GINA) </a:t>
            </a:r>
            <a:r>
              <a:rPr lang="en-GB" sz="1425" b="0" dirty="0">
                <a:solidFill>
                  <a:schemeClr val="accent1"/>
                </a:solidFill>
              </a:rPr>
              <a:t>or &lt;LLN</a:t>
            </a:r>
          </a:p>
          <a:p>
            <a:pPr marL="342900" lvl="1" indent="0">
              <a:buNone/>
              <a:defRPr/>
            </a:pPr>
            <a:r>
              <a:rPr lang="en-GB" dirty="0">
                <a:solidFill>
                  <a:schemeClr val="accent1"/>
                </a:solidFill>
              </a:rPr>
              <a:t>An improvement of at least 12% in FEV1 to either beta 2 agonist or corticosteroid treatment considered positive</a:t>
            </a:r>
          </a:p>
          <a:p>
            <a:pPr marL="342900" lvl="1" indent="0">
              <a:buNone/>
              <a:defRPr/>
            </a:pPr>
            <a:endParaRPr lang="en-GB" dirty="0"/>
          </a:p>
          <a:p>
            <a:pPr>
              <a:defRPr/>
            </a:pPr>
            <a:r>
              <a:rPr lang="en-GB" dirty="0"/>
              <a:t>High FeNO</a:t>
            </a:r>
          </a:p>
          <a:p>
            <a:pPr lvl="1">
              <a:defRPr/>
            </a:pPr>
            <a:r>
              <a:rPr lang="en-GB" dirty="0"/>
              <a:t>25 ppb and above ( ERS)</a:t>
            </a:r>
          </a:p>
          <a:p>
            <a:pPr lvl="1">
              <a:defRPr/>
            </a:pPr>
            <a:r>
              <a:rPr lang="en-GB" dirty="0"/>
              <a:t>35 ppb and above ( BTS/SIGN,NICE)</a:t>
            </a:r>
          </a:p>
          <a:p>
            <a:endParaRPr lang="en-GB" dirty="0"/>
          </a:p>
        </p:txBody>
      </p:sp>
      <p:pic>
        <p:nvPicPr>
          <p:cNvPr id="4" name="Picture 3">
            <a:extLst>
              <a:ext uri="{FF2B5EF4-FFF2-40B4-BE49-F238E27FC236}">
                <a16:creationId xmlns:a16="http://schemas.microsoft.com/office/drawing/2014/main" id="{52A15831-2E2C-5B79-69DD-E890871C565A}"/>
              </a:ext>
            </a:extLst>
          </p:cNvPr>
          <p:cNvPicPr>
            <a:picLocks noChangeAspect="1"/>
          </p:cNvPicPr>
          <p:nvPr/>
        </p:nvPicPr>
        <p:blipFill>
          <a:blip r:embed="rId2"/>
          <a:stretch>
            <a:fillRect/>
          </a:stretch>
        </p:blipFill>
        <p:spPr>
          <a:xfrm>
            <a:off x="6235084" y="987574"/>
            <a:ext cx="1290485" cy="1163438"/>
          </a:xfrm>
          <a:prstGeom prst="rect">
            <a:avLst/>
          </a:prstGeom>
        </p:spPr>
      </p:pic>
      <p:pic>
        <p:nvPicPr>
          <p:cNvPr id="5" name="Picture 4">
            <a:extLst>
              <a:ext uri="{FF2B5EF4-FFF2-40B4-BE49-F238E27FC236}">
                <a16:creationId xmlns:a16="http://schemas.microsoft.com/office/drawing/2014/main" id="{13758A14-3CDB-7B3C-38C3-4A784C6DFDD0}"/>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81559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0756-F3B5-7587-E039-E5874AA3FD65}"/>
              </a:ext>
            </a:extLst>
          </p:cNvPr>
          <p:cNvSpPr>
            <a:spLocks noGrp="1"/>
          </p:cNvSpPr>
          <p:nvPr>
            <p:ph type="title"/>
          </p:nvPr>
        </p:nvSpPr>
        <p:spPr>
          <a:xfrm>
            <a:off x="611560" y="337587"/>
            <a:ext cx="7058025" cy="430887"/>
          </a:xfrm>
        </p:spPr>
        <p:txBody>
          <a:bodyPr/>
          <a:lstStyle/>
          <a:p>
            <a:r>
              <a:rPr lang="en-GB" b="1" dirty="0"/>
              <a:t>Limitations of Objective testing</a:t>
            </a:r>
            <a:endParaRPr lang="en-GB" dirty="0"/>
          </a:p>
        </p:txBody>
      </p:sp>
      <p:sp>
        <p:nvSpPr>
          <p:cNvPr id="3" name="Content Placeholder 2">
            <a:extLst>
              <a:ext uri="{FF2B5EF4-FFF2-40B4-BE49-F238E27FC236}">
                <a16:creationId xmlns:a16="http://schemas.microsoft.com/office/drawing/2014/main" id="{99E77152-FAA4-A7BB-3277-3ABA996CEF7B}"/>
              </a:ext>
            </a:extLst>
          </p:cNvPr>
          <p:cNvSpPr>
            <a:spLocks noGrp="1"/>
          </p:cNvSpPr>
          <p:nvPr>
            <p:ph sz="quarter" idx="10"/>
          </p:nvPr>
        </p:nvSpPr>
        <p:spPr>
          <a:xfrm>
            <a:off x="624619" y="987574"/>
            <a:ext cx="7058025" cy="3600673"/>
          </a:xfrm>
        </p:spPr>
        <p:txBody>
          <a:bodyPr/>
          <a:lstStyle/>
          <a:p>
            <a:r>
              <a:rPr lang="en-GB" dirty="0"/>
              <a:t>Difficult to perform in young children</a:t>
            </a:r>
          </a:p>
          <a:p>
            <a:pPr marL="0" indent="0">
              <a:buNone/>
            </a:pPr>
            <a:endParaRPr lang="en-GB" dirty="0"/>
          </a:p>
          <a:p>
            <a:r>
              <a:rPr lang="en-GB" dirty="0"/>
              <a:t>Can be normal in children ( especially when asymptomatic)</a:t>
            </a:r>
          </a:p>
          <a:p>
            <a:pPr marL="0" indent="0">
              <a:buNone/>
            </a:pPr>
            <a:endParaRPr lang="en-GB" dirty="0"/>
          </a:p>
          <a:p>
            <a:r>
              <a:rPr lang="en-GB" dirty="0"/>
              <a:t>FEV1/FVC ratio variable ( can be as high as 90 % ; cut off of 70%  may miss cases)</a:t>
            </a:r>
          </a:p>
          <a:p>
            <a:endParaRPr lang="en-GB" dirty="0"/>
          </a:p>
          <a:p>
            <a:r>
              <a:rPr lang="en-GB" dirty="0"/>
              <a:t>Technique dependent ( both patient and operator dependant)</a:t>
            </a:r>
          </a:p>
          <a:p>
            <a:endParaRPr lang="en-GB" dirty="0"/>
          </a:p>
          <a:p>
            <a:r>
              <a:rPr lang="en-GB" dirty="0"/>
              <a:t>FeNO can be raised in other inflammatory conditions such as allergic rhinitis</a:t>
            </a:r>
          </a:p>
          <a:p>
            <a:endParaRPr lang="en-GB" dirty="0"/>
          </a:p>
        </p:txBody>
      </p:sp>
      <p:pic>
        <p:nvPicPr>
          <p:cNvPr id="4" name="Picture 3">
            <a:extLst>
              <a:ext uri="{FF2B5EF4-FFF2-40B4-BE49-F238E27FC236}">
                <a16:creationId xmlns:a16="http://schemas.microsoft.com/office/drawing/2014/main" id="{E31626E5-E673-0EAB-2E9F-27F5DF244EC4}"/>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87363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F294-7B3F-1956-190E-6FC3B918E4D3}"/>
              </a:ext>
            </a:extLst>
          </p:cNvPr>
          <p:cNvSpPr>
            <a:spLocks noGrp="1"/>
          </p:cNvSpPr>
          <p:nvPr>
            <p:ph type="title"/>
          </p:nvPr>
        </p:nvSpPr>
        <p:spPr>
          <a:xfrm>
            <a:off x="179512" y="123478"/>
            <a:ext cx="8208912" cy="830997"/>
          </a:xfrm>
        </p:spPr>
        <p:txBody>
          <a:bodyPr/>
          <a:lstStyle/>
          <a:p>
            <a:r>
              <a:rPr lang="en-GB" sz="2400" b="1" dirty="0"/>
              <a:t>Pragmatic Approach in the absence of Spirometry/ FeNO</a:t>
            </a:r>
            <a:endParaRPr lang="en-GB" dirty="0"/>
          </a:p>
        </p:txBody>
      </p:sp>
      <p:sp>
        <p:nvSpPr>
          <p:cNvPr id="3" name="Content Placeholder 2">
            <a:extLst>
              <a:ext uri="{FF2B5EF4-FFF2-40B4-BE49-F238E27FC236}">
                <a16:creationId xmlns:a16="http://schemas.microsoft.com/office/drawing/2014/main" id="{A7B67439-2BDA-B050-AF5E-2EBB81FDB33E}"/>
              </a:ext>
            </a:extLst>
          </p:cNvPr>
          <p:cNvSpPr>
            <a:spLocks noGrp="1"/>
          </p:cNvSpPr>
          <p:nvPr>
            <p:ph sz="quarter" idx="10"/>
          </p:nvPr>
        </p:nvSpPr>
        <p:spPr>
          <a:xfrm>
            <a:off x="754955" y="1059582"/>
            <a:ext cx="7058025" cy="3600673"/>
          </a:xfrm>
        </p:spPr>
        <p:txBody>
          <a:bodyPr>
            <a:normAutofit lnSpcReduction="10000"/>
          </a:bodyPr>
          <a:lstStyle/>
          <a:p>
            <a:r>
              <a:rPr lang="en-GB" dirty="0"/>
              <a:t>BTS/SIGN Guidelines ( 2019) </a:t>
            </a:r>
          </a:p>
          <a:p>
            <a:r>
              <a:rPr lang="en-GB" dirty="0"/>
              <a:t>Diagnosis is based on clinical features</a:t>
            </a:r>
          </a:p>
          <a:p>
            <a:pPr lvl="1"/>
            <a:r>
              <a:rPr lang="en-GB" dirty="0"/>
              <a:t>High probability</a:t>
            </a:r>
          </a:p>
          <a:p>
            <a:pPr lvl="1"/>
            <a:r>
              <a:rPr lang="en-GB" dirty="0"/>
              <a:t>Intermediate probability</a:t>
            </a:r>
          </a:p>
          <a:p>
            <a:pPr lvl="1"/>
            <a:r>
              <a:rPr lang="en-GB" dirty="0"/>
              <a:t>Low probability</a:t>
            </a:r>
          </a:p>
          <a:p>
            <a:r>
              <a:rPr lang="en-GB" dirty="0"/>
              <a:t>ACT scores before and after treatment ( 19 and above good control)</a:t>
            </a:r>
          </a:p>
          <a:p>
            <a:r>
              <a:rPr lang="en-GB" dirty="0"/>
              <a:t>Consider trial of treatment with ICS for at least 6 weeks</a:t>
            </a:r>
          </a:p>
          <a:p>
            <a:r>
              <a:rPr lang="en-GB" dirty="0"/>
              <a:t>Demonstrate peak flow variability where possible </a:t>
            </a:r>
          </a:p>
          <a:p>
            <a:pPr marL="0" indent="0">
              <a:buNone/>
            </a:pPr>
            <a:r>
              <a:rPr lang="en-GB" dirty="0"/>
              <a:t>	</a:t>
            </a:r>
            <a:r>
              <a:rPr lang="en-GB" sz="1400" dirty="0">
                <a:solidFill>
                  <a:schemeClr val="accent1"/>
                </a:solidFill>
              </a:rPr>
              <a:t>- Diurnal  variation</a:t>
            </a:r>
          </a:p>
          <a:p>
            <a:pPr marL="0" indent="0">
              <a:buNone/>
            </a:pPr>
            <a:r>
              <a:rPr lang="en-GB" sz="1400" dirty="0">
                <a:solidFill>
                  <a:schemeClr val="accent1"/>
                </a:solidFill>
              </a:rPr>
              <a:t>	- drop with exercise ( 10 to 15%)</a:t>
            </a:r>
          </a:p>
          <a:p>
            <a:pPr marL="0" indent="0">
              <a:buNone/>
            </a:pPr>
            <a:r>
              <a:rPr lang="en-GB" sz="1400" dirty="0">
                <a:solidFill>
                  <a:schemeClr val="accent1"/>
                </a:solidFill>
              </a:rPr>
              <a:t>	- 12 %increase post SABA or corticosteroid treatment </a:t>
            </a:r>
          </a:p>
          <a:p>
            <a:r>
              <a:rPr lang="en-GB" dirty="0"/>
              <a:t>Review progress</a:t>
            </a:r>
          </a:p>
          <a:p>
            <a:endParaRPr lang="en-GB" dirty="0"/>
          </a:p>
        </p:txBody>
      </p:sp>
      <p:pic>
        <p:nvPicPr>
          <p:cNvPr id="4" name="Picture 3">
            <a:extLst>
              <a:ext uri="{FF2B5EF4-FFF2-40B4-BE49-F238E27FC236}">
                <a16:creationId xmlns:a16="http://schemas.microsoft.com/office/drawing/2014/main" id="{19B886D0-7BE6-25F6-739F-C0ECE65BA7C6}"/>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67719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DB3E4-1BB2-F149-FFD6-C7B6B98A424E}"/>
              </a:ext>
            </a:extLst>
          </p:cNvPr>
          <p:cNvSpPr>
            <a:spLocks noGrp="1"/>
          </p:cNvSpPr>
          <p:nvPr>
            <p:ph sz="quarter" idx="10"/>
          </p:nvPr>
        </p:nvSpPr>
        <p:spPr>
          <a:xfrm>
            <a:off x="755576" y="411510"/>
            <a:ext cx="7058025" cy="3600673"/>
          </a:xfrm>
        </p:spPr>
        <p:txBody>
          <a:bodyPr/>
          <a:lstStyle/>
          <a:p>
            <a:pPr marL="0" indent="0">
              <a:buNone/>
            </a:pPr>
            <a:r>
              <a:rPr lang="en-GB" sz="2800" dirty="0">
                <a:hlinkClick r:id="rId2"/>
              </a:rPr>
              <a:t>Microsoft Word - How to make an Asthma Diagnosis in Primary Care </a:t>
            </a:r>
            <a:r>
              <a:rPr lang="en-GB" sz="2800" dirty="0" err="1">
                <a:hlinkClick r:id="rId2"/>
              </a:rPr>
              <a:t>june</a:t>
            </a:r>
            <a:r>
              <a:rPr lang="en-GB" sz="2800" dirty="0">
                <a:hlinkClick r:id="rId2"/>
              </a:rPr>
              <a:t> 22.docx (beatasthma.co.uk)</a:t>
            </a:r>
            <a:endParaRPr lang="en-GB" sz="2800"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2E1107DC-E277-15B3-F18D-D1C4B3E65858}"/>
              </a:ext>
            </a:extLst>
          </p:cNvPr>
          <p:cNvPicPr>
            <a:picLocks noChangeAspect="1"/>
          </p:cNvPicPr>
          <p:nvPr/>
        </p:nvPicPr>
        <p:blipFill>
          <a:blip r:embed="rId3"/>
          <a:stretch>
            <a:fillRect/>
          </a:stretch>
        </p:blipFill>
        <p:spPr>
          <a:xfrm>
            <a:off x="1619672" y="1999656"/>
            <a:ext cx="5475404" cy="2732334"/>
          </a:xfrm>
          <a:prstGeom prst="rect">
            <a:avLst/>
          </a:prstGeom>
        </p:spPr>
      </p:pic>
      <p:pic>
        <p:nvPicPr>
          <p:cNvPr id="5" name="Picture 4">
            <a:extLst>
              <a:ext uri="{FF2B5EF4-FFF2-40B4-BE49-F238E27FC236}">
                <a16:creationId xmlns:a16="http://schemas.microsoft.com/office/drawing/2014/main" id="{77415608-576F-3123-6BED-85866713CFC5}"/>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67900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4619-B751-E792-812B-0E8D215F0435}"/>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47562315-CD0C-B471-80B1-2580CF05F981}"/>
              </a:ext>
            </a:extLst>
          </p:cNvPr>
          <p:cNvSpPr>
            <a:spLocks noGrp="1"/>
          </p:cNvSpPr>
          <p:nvPr>
            <p:ph sz="quarter" idx="10"/>
          </p:nvPr>
        </p:nvSpPr>
        <p:spPr/>
        <p:txBody>
          <a:bodyPr/>
          <a:lstStyle/>
          <a:p>
            <a:pPr marL="0" indent="0">
              <a:buNone/>
            </a:pPr>
            <a:r>
              <a:rPr lang="en-GB" sz="1800" b="1" dirty="0"/>
              <a:t>Challenges in diagnosing asthma in children</a:t>
            </a:r>
          </a:p>
          <a:p>
            <a:pPr marL="0" indent="0" fontAlgn="base">
              <a:buNone/>
            </a:pPr>
            <a:endParaRPr lang="en-GB" b="1" i="1" dirty="0"/>
          </a:p>
          <a:p>
            <a:pPr fontAlgn="base"/>
            <a:r>
              <a:rPr lang="en-GB" i="1" dirty="0"/>
              <a:t>Kendra Chisholm, paediatric trainee</a:t>
            </a:r>
            <a:r>
              <a:rPr lang="en-GB" b="1" dirty="0">
                <a:hlinkClick r:id="rId2"/>
              </a:rPr>
              <a:t>1</a:t>
            </a:r>
            <a:r>
              <a:rPr lang="en-GB" i="1" dirty="0"/>
              <a:t>,  Luke </a:t>
            </a:r>
            <a:r>
              <a:rPr lang="en-GB" i="1" dirty="0" err="1"/>
              <a:t>Daines</a:t>
            </a:r>
            <a:r>
              <a:rPr lang="en-GB" i="1" dirty="0"/>
              <a:t>, GP</a:t>
            </a:r>
            <a:r>
              <a:rPr lang="en-GB" b="1" dirty="0">
                <a:hlinkClick r:id="rId3"/>
              </a:rPr>
              <a:t>2</a:t>
            </a:r>
            <a:r>
              <a:rPr lang="en-GB" i="1" dirty="0"/>
              <a:t>,  Steve Turner, consultant paediatrician</a:t>
            </a:r>
            <a:endParaRPr lang="en-GB" dirty="0"/>
          </a:p>
          <a:p>
            <a:pPr fontAlgn="base"/>
            <a:r>
              <a:rPr lang="en-GB" i="1" baseline="30000" dirty="0"/>
              <a:t>1</a:t>
            </a:r>
            <a:r>
              <a:rPr lang="en-GB" i="1" dirty="0"/>
              <a:t>Women and Children’s Division, NHS Grampian, Aberdeen, UK</a:t>
            </a:r>
            <a:endParaRPr lang="en-GB" dirty="0"/>
          </a:p>
          <a:p>
            <a:pPr fontAlgn="base"/>
            <a:r>
              <a:rPr lang="en-GB" i="1" baseline="30000" dirty="0"/>
              <a:t>2</a:t>
            </a:r>
            <a:r>
              <a:rPr lang="en-GB" i="1" dirty="0"/>
              <a:t>Usher Institute, University of Edinburgh, Edinburgh</a:t>
            </a:r>
            <a:endParaRPr lang="en-GB" dirty="0"/>
          </a:p>
          <a:p>
            <a:endParaRPr lang="en-GB" dirty="0"/>
          </a:p>
          <a:p>
            <a:r>
              <a:rPr lang="en-GB" i="1" dirty="0"/>
              <a:t>BMJ</a:t>
            </a:r>
            <a:r>
              <a:rPr lang="en-GB" dirty="0"/>
              <a:t> 2024; 384 </a:t>
            </a:r>
            <a:r>
              <a:rPr lang="en-GB" dirty="0" err="1"/>
              <a:t>doi</a:t>
            </a:r>
            <a:r>
              <a:rPr lang="en-GB" dirty="0"/>
              <a:t>: </a:t>
            </a:r>
            <a:r>
              <a:rPr lang="en-GB" dirty="0">
                <a:hlinkClick r:id="rId4"/>
              </a:rPr>
              <a:t>https://doi.org/10.1136/bmj-2023-075924</a:t>
            </a:r>
            <a:r>
              <a:rPr lang="en-GB" dirty="0"/>
              <a:t> (Published 13 February 2024)</a:t>
            </a:r>
          </a:p>
          <a:p>
            <a:endParaRPr lang="en-GB" dirty="0"/>
          </a:p>
        </p:txBody>
      </p:sp>
      <p:pic>
        <p:nvPicPr>
          <p:cNvPr id="4" name="Picture 3">
            <a:extLst>
              <a:ext uri="{FF2B5EF4-FFF2-40B4-BE49-F238E27FC236}">
                <a16:creationId xmlns:a16="http://schemas.microsoft.com/office/drawing/2014/main" id="{002CECCB-A529-4A60-A4AC-E584066954D0}"/>
              </a:ext>
            </a:extLst>
          </p:cNvPr>
          <p:cNvPicPr>
            <a:picLocks noChangeAspect="1"/>
          </p:cNvPicPr>
          <p:nvPr/>
        </p:nvPicPr>
        <p:blipFill>
          <a:blip r:embed="rId5"/>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17236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1B6649-856A-04E8-B50E-70C5E39D6E61}"/>
              </a:ext>
            </a:extLst>
          </p:cNvPr>
          <p:cNvPicPr>
            <a:picLocks noGrp="1" noChangeAspect="1"/>
          </p:cNvPicPr>
          <p:nvPr>
            <p:ph sz="quarter" idx="10"/>
          </p:nvPr>
        </p:nvPicPr>
        <p:blipFill>
          <a:blip r:embed="rId2"/>
          <a:stretch>
            <a:fillRect/>
          </a:stretch>
        </p:blipFill>
        <p:spPr>
          <a:xfrm>
            <a:off x="323528" y="411510"/>
            <a:ext cx="8186423" cy="2736304"/>
          </a:xfrm>
          <a:prstGeom prst="rect">
            <a:avLst/>
          </a:prstGeom>
        </p:spPr>
      </p:pic>
      <p:sp>
        <p:nvSpPr>
          <p:cNvPr id="6" name="TextBox 5">
            <a:extLst>
              <a:ext uri="{FF2B5EF4-FFF2-40B4-BE49-F238E27FC236}">
                <a16:creationId xmlns:a16="http://schemas.microsoft.com/office/drawing/2014/main" id="{DF3311D2-C088-15B9-3BAE-08347E09185F}"/>
              </a:ext>
            </a:extLst>
          </p:cNvPr>
          <p:cNvSpPr txBox="1"/>
          <p:nvPr/>
        </p:nvSpPr>
        <p:spPr>
          <a:xfrm>
            <a:off x="323528" y="3363838"/>
            <a:ext cx="8186423" cy="553998"/>
          </a:xfrm>
          <a:prstGeom prst="rect">
            <a:avLst/>
          </a:prstGeom>
          <a:noFill/>
        </p:spPr>
        <p:txBody>
          <a:bodyPr wrap="square">
            <a:spAutoFit/>
          </a:bodyPr>
          <a:lstStyle/>
          <a:p>
            <a:pPr defTabSz="685800"/>
            <a:r>
              <a:rPr lang="en-GB" sz="1800" i="1" dirty="0"/>
              <a:t>BMJ</a:t>
            </a:r>
            <a:r>
              <a:rPr lang="en-GB" sz="1800" dirty="0"/>
              <a:t> 2024; 384 </a:t>
            </a:r>
            <a:r>
              <a:rPr lang="en-GB" sz="1800" dirty="0" err="1"/>
              <a:t>doi</a:t>
            </a:r>
            <a:r>
              <a:rPr lang="en-GB" sz="1800" dirty="0"/>
              <a:t>: </a:t>
            </a:r>
            <a:r>
              <a:rPr lang="en-GB" sz="1800" dirty="0">
                <a:hlinkClick r:id="rId3"/>
              </a:rPr>
              <a:t>https://doi.org/10.1136/bmj-2023-075924</a:t>
            </a:r>
            <a:r>
              <a:rPr lang="en-GB" sz="1800" dirty="0"/>
              <a:t> </a:t>
            </a:r>
          </a:p>
          <a:p>
            <a:pPr defTabSz="685800"/>
            <a:r>
              <a:rPr lang="en-GB" sz="1200" dirty="0"/>
              <a:t>(Published 13 February 2024)</a:t>
            </a:r>
          </a:p>
        </p:txBody>
      </p:sp>
      <p:pic>
        <p:nvPicPr>
          <p:cNvPr id="7" name="Picture 6">
            <a:extLst>
              <a:ext uri="{FF2B5EF4-FFF2-40B4-BE49-F238E27FC236}">
                <a16:creationId xmlns:a16="http://schemas.microsoft.com/office/drawing/2014/main" id="{26DF3F82-154C-30F5-EA09-C7CCA29B00D0}"/>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12128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70EB-2C43-7DD0-A1F4-45DFB71CC85D}"/>
              </a:ext>
            </a:extLst>
          </p:cNvPr>
          <p:cNvSpPr>
            <a:spLocks noGrp="1"/>
          </p:cNvSpPr>
          <p:nvPr>
            <p:ph type="title"/>
          </p:nvPr>
        </p:nvSpPr>
        <p:spPr>
          <a:xfrm>
            <a:off x="1042986" y="338654"/>
            <a:ext cx="7058025" cy="430887"/>
          </a:xfrm>
        </p:spPr>
        <p:txBody>
          <a:bodyPr/>
          <a:lstStyle/>
          <a:p>
            <a:pPr algn="ctr"/>
            <a:r>
              <a:rPr lang="en-GB" dirty="0"/>
              <a:t>Welcome and Introductions</a:t>
            </a:r>
          </a:p>
        </p:txBody>
      </p:sp>
      <p:sp>
        <p:nvSpPr>
          <p:cNvPr id="3" name="Content Placeholder 2">
            <a:extLst>
              <a:ext uri="{FF2B5EF4-FFF2-40B4-BE49-F238E27FC236}">
                <a16:creationId xmlns:a16="http://schemas.microsoft.com/office/drawing/2014/main" id="{2B0810D5-E4FE-4080-B067-5181AFF50DFE}"/>
              </a:ext>
            </a:extLst>
          </p:cNvPr>
          <p:cNvSpPr>
            <a:spLocks noGrp="1"/>
          </p:cNvSpPr>
          <p:nvPr>
            <p:ph sz="quarter" idx="10"/>
          </p:nvPr>
        </p:nvSpPr>
        <p:spPr>
          <a:xfrm>
            <a:off x="1042985" y="987574"/>
            <a:ext cx="7058025" cy="3600673"/>
          </a:xfrm>
        </p:spPr>
        <p:txBody>
          <a:bodyPr>
            <a:normAutofit fontScale="70000" lnSpcReduction="20000"/>
          </a:bodyPr>
          <a:lstStyle/>
          <a:p>
            <a:pPr marL="0" indent="0" algn="ctr">
              <a:buNone/>
            </a:pPr>
            <a:r>
              <a:rPr lang="en-GB" sz="2300" dirty="0">
                <a:solidFill>
                  <a:schemeClr val="accent1"/>
                </a:solidFill>
              </a:rPr>
              <a:t>Beat Asthma and the National Bundle of Care for Children Young People with Asthma</a:t>
            </a:r>
          </a:p>
          <a:p>
            <a:pPr marL="0" indent="0" algn="ctr">
              <a:buNone/>
            </a:pPr>
            <a:endParaRPr lang="en-GB" dirty="0">
              <a:solidFill>
                <a:schemeClr val="accent1"/>
              </a:solidFill>
            </a:endParaRPr>
          </a:p>
          <a:p>
            <a:pPr marL="0" indent="0" algn="ctr">
              <a:buNone/>
            </a:pPr>
            <a:endParaRPr lang="en-GB" dirty="0">
              <a:solidFill>
                <a:schemeClr val="accent1"/>
              </a:solidFill>
            </a:endParaRPr>
          </a:p>
          <a:p>
            <a:pPr marL="0" indent="0" algn="ctr">
              <a:buNone/>
            </a:pPr>
            <a:r>
              <a:rPr lang="en-GB" dirty="0">
                <a:solidFill>
                  <a:schemeClr val="accent1"/>
                </a:solidFill>
              </a:rPr>
              <a:t>NENC CHWN ICS Asthma Leadership Group</a:t>
            </a:r>
          </a:p>
          <a:p>
            <a:pPr marL="0" indent="0">
              <a:buNone/>
            </a:pPr>
            <a:r>
              <a:rPr lang="en-GB" dirty="0"/>
              <a:t> </a:t>
            </a:r>
          </a:p>
          <a:p>
            <a:pPr marL="0" indent="0" algn="ctr">
              <a:buNone/>
            </a:pPr>
            <a:r>
              <a:rPr lang="en-GB" dirty="0"/>
              <a:t>Dr Samantha Moss (Clinical Lead)</a:t>
            </a:r>
          </a:p>
          <a:p>
            <a:pPr marL="0" indent="0" algn="ctr">
              <a:buNone/>
            </a:pPr>
            <a:r>
              <a:rPr lang="en-GB" dirty="0"/>
              <a:t>Dr Neelmanee </a:t>
            </a:r>
            <a:r>
              <a:rPr lang="en-GB" dirty="0" err="1"/>
              <a:t>Ramphul</a:t>
            </a:r>
            <a:r>
              <a:rPr lang="en-GB" dirty="0"/>
              <a:t> (Clinical Advisor)</a:t>
            </a:r>
          </a:p>
          <a:p>
            <a:pPr marL="0" indent="0" algn="ctr">
              <a:buNone/>
            </a:pPr>
            <a:r>
              <a:rPr lang="en-GB" dirty="0"/>
              <a:t>Dr Ahmed Hegab (Clinical Advisor)</a:t>
            </a:r>
          </a:p>
          <a:p>
            <a:pPr marL="0" indent="0" algn="ctr">
              <a:buNone/>
            </a:pPr>
            <a:r>
              <a:rPr lang="en-GB" dirty="0"/>
              <a:t>Carol Barwick (Lead Community Asthma Advisor)</a:t>
            </a:r>
          </a:p>
          <a:p>
            <a:pPr marL="0" indent="0" algn="ctr">
              <a:buNone/>
            </a:pPr>
            <a:r>
              <a:rPr lang="en-GB" dirty="0"/>
              <a:t>Clare </a:t>
            </a:r>
            <a:r>
              <a:rPr lang="en-GB" dirty="0" err="1"/>
              <a:t>Caygill</a:t>
            </a:r>
            <a:r>
              <a:rPr lang="en-GB" dirty="0"/>
              <a:t> (Community Asthma Advisor) </a:t>
            </a:r>
          </a:p>
          <a:p>
            <a:pPr marL="0" indent="0" algn="ctr">
              <a:buNone/>
            </a:pPr>
            <a:r>
              <a:rPr lang="en-GB" dirty="0"/>
              <a:t>Sarah Wilkinson (Community Asthma Advisor) </a:t>
            </a:r>
          </a:p>
          <a:p>
            <a:pPr marL="0" indent="0" algn="ctr">
              <a:buNone/>
            </a:pPr>
            <a:r>
              <a:rPr lang="en-GB" dirty="0"/>
              <a:t>Helen Ramm (Community Asthma Advisor) </a:t>
            </a:r>
          </a:p>
          <a:p>
            <a:pPr marL="0" indent="0" algn="ctr">
              <a:buNone/>
            </a:pPr>
            <a:r>
              <a:rPr lang="en-GB" dirty="0"/>
              <a:t>Sophie Beckham (Community Asthma Advisor) </a:t>
            </a:r>
          </a:p>
          <a:p>
            <a:pPr marL="0" indent="0" algn="ctr">
              <a:buNone/>
            </a:pPr>
            <a:r>
              <a:rPr lang="en-GB" dirty="0"/>
              <a:t>Bethany Angus (Community Asthma Advisor) </a:t>
            </a:r>
          </a:p>
          <a:p>
            <a:pPr marL="0" indent="0" algn="ctr">
              <a:buNone/>
            </a:pPr>
            <a:r>
              <a:rPr lang="en-GB" dirty="0"/>
              <a:t>Louise Dauncey (Delivery Manager)</a:t>
            </a:r>
          </a:p>
          <a:p>
            <a:pPr marL="0" indent="0" algn="ctr">
              <a:buNone/>
            </a:pPr>
            <a:endParaRPr lang="en-GB" dirty="0"/>
          </a:p>
          <a:p>
            <a:pPr marL="0" indent="0" algn="ctr">
              <a:buNone/>
            </a:pPr>
            <a:r>
              <a:rPr lang="en-GB" dirty="0"/>
              <a:t>Dr Andrew Bright – Clinical Lead – Allergy and Anaphylaxis</a:t>
            </a:r>
          </a:p>
          <a:p>
            <a:pPr marL="0" indent="0" algn="ctr">
              <a:buNone/>
            </a:pPr>
            <a:endParaRPr lang="en-GB" dirty="0"/>
          </a:p>
          <a:p>
            <a:pPr marL="0" indent="0" algn="ctr">
              <a:buNone/>
            </a:pPr>
            <a:r>
              <a:rPr lang="en-GB" dirty="0"/>
              <a:t>(Primary Care and Education Advisors and CHWN System Leaders – CIC Fellows)</a:t>
            </a:r>
          </a:p>
        </p:txBody>
      </p:sp>
      <p:pic>
        <p:nvPicPr>
          <p:cNvPr id="4" name="Picture 3">
            <a:extLst>
              <a:ext uri="{FF2B5EF4-FFF2-40B4-BE49-F238E27FC236}">
                <a16:creationId xmlns:a16="http://schemas.microsoft.com/office/drawing/2014/main" id="{1B9A13D7-5F03-741E-C5C3-F7777F270902}"/>
              </a:ext>
            </a:extLst>
          </p:cNvPr>
          <p:cNvPicPr>
            <a:picLocks noChangeAspect="1"/>
          </p:cNvPicPr>
          <p:nvPr/>
        </p:nvPicPr>
        <p:blipFill>
          <a:blip r:embed="rId3"/>
          <a:stretch>
            <a:fillRect/>
          </a:stretch>
        </p:blipFill>
        <p:spPr>
          <a:xfrm>
            <a:off x="8388425" y="4480131"/>
            <a:ext cx="618258" cy="473997"/>
          </a:xfrm>
          <a:prstGeom prst="rect">
            <a:avLst/>
          </a:prstGeom>
        </p:spPr>
      </p:pic>
    </p:spTree>
    <p:extLst>
      <p:ext uri="{BB962C8B-B14F-4D97-AF65-F5344CB8AC3E}">
        <p14:creationId xmlns:p14="http://schemas.microsoft.com/office/powerpoint/2010/main" val="327665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F555EC-617B-564E-2492-3DA699FAB87E}"/>
              </a:ext>
            </a:extLst>
          </p:cNvPr>
          <p:cNvPicPr>
            <a:picLocks noChangeAspect="1"/>
          </p:cNvPicPr>
          <p:nvPr/>
        </p:nvPicPr>
        <p:blipFill>
          <a:blip r:embed="rId3"/>
          <a:stretch>
            <a:fillRect/>
          </a:stretch>
        </p:blipFill>
        <p:spPr>
          <a:xfrm>
            <a:off x="1581283" y="1059582"/>
            <a:ext cx="5981434" cy="2764705"/>
          </a:xfrm>
          <a:prstGeom prst="rect">
            <a:avLst/>
          </a:prstGeom>
        </p:spPr>
      </p:pic>
      <p:pic>
        <p:nvPicPr>
          <p:cNvPr id="6" name="Picture 5">
            <a:extLst>
              <a:ext uri="{FF2B5EF4-FFF2-40B4-BE49-F238E27FC236}">
                <a16:creationId xmlns:a16="http://schemas.microsoft.com/office/drawing/2014/main" id="{1E8AECEA-C9B0-5B55-E99B-402163858E6F}"/>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99175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67DB1E-E50F-56AA-F42F-684B8DB430A2}"/>
              </a:ext>
            </a:extLst>
          </p:cNvPr>
          <p:cNvPicPr>
            <a:picLocks noGrp="1" noChangeAspect="1"/>
          </p:cNvPicPr>
          <p:nvPr>
            <p:ph sz="quarter" idx="10"/>
          </p:nvPr>
        </p:nvPicPr>
        <p:blipFill>
          <a:blip r:embed="rId3"/>
          <a:stretch>
            <a:fillRect/>
          </a:stretch>
        </p:blipFill>
        <p:spPr>
          <a:xfrm>
            <a:off x="2339752" y="843558"/>
            <a:ext cx="4114081" cy="3096344"/>
          </a:xfrm>
          <a:prstGeom prst="rect">
            <a:avLst/>
          </a:prstGeom>
        </p:spPr>
      </p:pic>
      <p:pic>
        <p:nvPicPr>
          <p:cNvPr id="5" name="Picture 4">
            <a:extLst>
              <a:ext uri="{FF2B5EF4-FFF2-40B4-BE49-F238E27FC236}">
                <a16:creationId xmlns:a16="http://schemas.microsoft.com/office/drawing/2014/main" id="{4EA26E2C-ADC8-85F5-6353-9134800D4AC3}"/>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15732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D1F4-8794-1872-099F-F00175AD1D70}"/>
              </a:ext>
            </a:extLst>
          </p:cNvPr>
          <p:cNvSpPr>
            <a:spLocks noGrp="1"/>
          </p:cNvSpPr>
          <p:nvPr>
            <p:ph type="title"/>
          </p:nvPr>
        </p:nvSpPr>
        <p:spPr>
          <a:xfrm>
            <a:off x="827584" y="915566"/>
            <a:ext cx="7705477" cy="2185214"/>
          </a:xfrm>
        </p:spPr>
        <p:txBody>
          <a:bodyPr/>
          <a:lstStyle/>
          <a:p>
            <a:pPr algn="ctr"/>
            <a:r>
              <a:rPr lang="en-US" sz="4000" b="1" dirty="0"/>
              <a:t>Inhaler choices for  CYP</a:t>
            </a:r>
            <a:br>
              <a:rPr lang="en-US" sz="2400" dirty="0"/>
            </a:br>
            <a:br>
              <a:rPr lang="en-US" sz="2400" dirty="0"/>
            </a:br>
            <a:r>
              <a:rPr lang="en-US" sz="2400" b="0" dirty="0">
                <a:solidFill>
                  <a:schemeClr val="tx1"/>
                </a:solidFill>
              </a:rPr>
              <a:t>Carol Barwick </a:t>
            </a:r>
            <a:br>
              <a:rPr lang="en-US" sz="2400" b="0" dirty="0">
                <a:solidFill>
                  <a:schemeClr val="tx1"/>
                </a:solidFill>
              </a:rPr>
            </a:br>
            <a:r>
              <a:rPr lang="en-US" sz="2400" b="0" dirty="0">
                <a:solidFill>
                  <a:schemeClr val="tx1"/>
                </a:solidFill>
              </a:rPr>
              <a:t>Respiratory Specialist Nurse – STHFT</a:t>
            </a:r>
            <a:br>
              <a:rPr lang="en-US" sz="2400" b="0" dirty="0">
                <a:solidFill>
                  <a:schemeClr val="tx1"/>
                </a:solidFill>
              </a:rPr>
            </a:br>
            <a:r>
              <a:rPr lang="en-US" sz="2400" b="0" dirty="0">
                <a:solidFill>
                  <a:schemeClr val="tx1"/>
                </a:solidFill>
              </a:rPr>
              <a:t>Lead Community Asthma Advisors</a:t>
            </a:r>
            <a:endParaRPr lang="en-GB" b="0" dirty="0">
              <a:solidFill>
                <a:schemeClr val="tx1"/>
              </a:solidFill>
            </a:endParaRPr>
          </a:p>
        </p:txBody>
      </p:sp>
      <p:sp>
        <p:nvSpPr>
          <p:cNvPr id="3" name="Content Placeholder 2">
            <a:extLst>
              <a:ext uri="{FF2B5EF4-FFF2-40B4-BE49-F238E27FC236}">
                <a16:creationId xmlns:a16="http://schemas.microsoft.com/office/drawing/2014/main" id="{3BFE1102-21C1-06C0-DC04-779EBFDE4229}"/>
              </a:ext>
            </a:extLst>
          </p:cNvPr>
          <p:cNvSpPr>
            <a:spLocks noGrp="1"/>
          </p:cNvSpPr>
          <p:nvPr>
            <p:ph sz="quarter" idx="10"/>
          </p:nvPr>
        </p:nvSpPr>
        <p:spPr>
          <a:xfrm>
            <a:off x="107504" y="771413"/>
            <a:ext cx="8496944" cy="3600673"/>
          </a:xfrm>
        </p:spPr>
        <p:txBody>
          <a:bodyPr>
            <a:normAutofit/>
          </a:bodyPr>
          <a:lstStyle/>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2FEDA9B-EF09-592D-574D-5901799F2BD4}"/>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87286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C04B-6EFA-97E0-A556-A583C0491149}"/>
              </a:ext>
            </a:extLst>
          </p:cNvPr>
          <p:cNvSpPr>
            <a:spLocks noGrp="1"/>
          </p:cNvSpPr>
          <p:nvPr>
            <p:ph type="title"/>
          </p:nvPr>
        </p:nvSpPr>
        <p:spPr>
          <a:xfrm>
            <a:off x="3203849" y="83653"/>
            <a:ext cx="7058025" cy="461665"/>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dirty="0"/>
              <a:t>Types of Treatment</a:t>
            </a:r>
          </a:p>
        </p:txBody>
      </p:sp>
      <p:sp>
        <p:nvSpPr>
          <p:cNvPr id="4" name="TextBox 3">
            <a:extLst>
              <a:ext uri="{FF2B5EF4-FFF2-40B4-BE49-F238E27FC236}">
                <a16:creationId xmlns:a16="http://schemas.microsoft.com/office/drawing/2014/main" id="{7A21828C-3FFF-92B5-CC63-5AC10EDFA7BA}"/>
              </a:ext>
            </a:extLst>
          </p:cNvPr>
          <p:cNvSpPr txBox="1"/>
          <p:nvPr/>
        </p:nvSpPr>
        <p:spPr>
          <a:xfrm>
            <a:off x="251520" y="642266"/>
            <a:ext cx="3456384" cy="46166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r>
              <a:rPr lang="en-GB" b="1" dirty="0">
                <a:solidFill>
                  <a:srgbClr val="1D1D1B"/>
                </a:solidFill>
                <a:latin typeface="Arial"/>
              </a:rPr>
              <a:t>Preventers</a:t>
            </a:r>
          </a:p>
        </p:txBody>
      </p:sp>
      <p:pic>
        <p:nvPicPr>
          <p:cNvPr id="5" name="Picture 4">
            <a:extLst>
              <a:ext uri="{FF2B5EF4-FFF2-40B4-BE49-F238E27FC236}">
                <a16:creationId xmlns:a16="http://schemas.microsoft.com/office/drawing/2014/main" id="{0107FC26-6D00-384C-A551-49248912DA89}"/>
              </a:ext>
            </a:extLst>
          </p:cNvPr>
          <p:cNvPicPr>
            <a:picLocks noChangeAspect="1"/>
          </p:cNvPicPr>
          <p:nvPr/>
        </p:nvPicPr>
        <p:blipFill>
          <a:blip r:embed="rId3"/>
          <a:stretch>
            <a:fillRect/>
          </a:stretch>
        </p:blipFill>
        <p:spPr>
          <a:xfrm>
            <a:off x="34428" y="1131591"/>
            <a:ext cx="4419964" cy="2011901"/>
          </a:xfrm>
          <a:prstGeom prst="rect">
            <a:avLst/>
          </a:prstGeom>
        </p:spPr>
      </p:pic>
      <p:sp>
        <p:nvSpPr>
          <p:cNvPr id="6" name="TextBox 5">
            <a:extLst>
              <a:ext uri="{FF2B5EF4-FFF2-40B4-BE49-F238E27FC236}">
                <a16:creationId xmlns:a16="http://schemas.microsoft.com/office/drawing/2014/main" id="{6EF13731-1EA7-5123-9A6D-66E97DADE0D2}"/>
              </a:ext>
            </a:extLst>
          </p:cNvPr>
          <p:cNvSpPr txBox="1"/>
          <p:nvPr/>
        </p:nvSpPr>
        <p:spPr>
          <a:xfrm>
            <a:off x="4889651" y="626418"/>
            <a:ext cx="4101223" cy="46166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r>
              <a:rPr lang="en-GB" b="1" dirty="0">
                <a:solidFill>
                  <a:srgbClr val="1D1D1B"/>
                </a:solidFill>
                <a:latin typeface="Arial"/>
              </a:rPr>
              <a:t>Relievers</a:t>
            </a:r>
          </a:p>
        </p:txBody>
      </p:sp>
      <p:pic>
        <p:nvPicPr>
          <p:cNvPr id="7" name="Picture 6">
            <a:extLst>
              <a:ext uri="{FF2B5EF4-FFF2-40B4-BE49-F238E27FC236}">
                <a16:creationId xmlns:a16="http://schemas.microsoft.com/office/drawing/2014/main" id="{3F6E5A28-62F0-AA49-2CE1-A13C8DBEFC88}"/>
              </a:ext>
            </a:extLst>
          </p:cNvPr>
          <p:cNvPicPr>
            <a:picLocks noChangeAspect="1"/>
          </p:cNvPicPr>
          <p:nvPr/>
        </p:nvPicPr>
        <p:blipFill>
          <a:blip r:embed="rId4"/>
          <a:stretch>
            <a:fillRect/>
          </a:stretch>
        </p:blipFill>
        <p:spPr>
          <a:xfrm>
            <a:off x="4789495" y="1131590"/>
            <a:ext cx="4301533" cy="1974765"/>
          </a:xfrm>
          <a:prstGeom prst="rect">
            <a:avLst/>
          </a:prstGeom>
        </p:spPr>
      </p:pic>
      <p:pic>
        <p:nvPicPr>
          <p:cNvPr id="8" name="Picture 7">
            <a:extLst>
              <a:ext uri="{FF2B5EF4-FFF2-40B4-BE49-F238E27FC236}">
                <a16:creationId xmlns:a16="http://schemas.microsoft.com/office/drawing/2014/main" id="{E85E7133-DD74-723B-9A28-B17572487708}"/>
              </a:ext>
            </a:extLst>
          </p:cNvPr>
          <p:cNvPicPr>
            <a:picLocks noChangeAspect="1"/>
          </p:cNvPicPr>
          <p:nvPr/>
        </p:nvPicPr>
        <p:blipFill>
          <a:blip r:embed="rId5"/>
          <a:stretch>
            <a:fillRect/>
          </a:stretch>
        </p:blipFill>
        <p:spPr>
          <a:xfrm>
            <a:off x="2043213" y="3156135"/>
            <a:ext cx="4610743" cy="1494706"/>
          </a:xfrm>
          <a:prstGeom prst="rect">
            <a:avLst/>
          </a:prstGeom>
        </p:spPr>
      </p:pic>
      <p:pic>
        <p:nvPicPr>
          <p:cNvPr id="3" name="Picture 2">
            <a:extLst>
              <a:ext uri="{FF2B5EF4-FFF2-40B4-BE49-F238E27FC236}">
                <a16:creationId xmlns:a16="http://schemas.microsoft.com/office/drawing/2014/main" id="{D4D94B6B-0994-AD1E-13B3-71237E53BBB3}"/>
              </a:ext>
            </a:extLst>
          </p:cNvPr>
          <p:cNvPicPr>
            <a:picLocks noChangeAspect="1"/>
          </p:cNvPicPr>
          <p:nvPr/>
        </p:nvPicPr>
        <p:blipFill>
          <a:blip r:embed="rId6"/>
          <a:stretch>
            <a:fillRect/>
          </a:stretch>
        </p:blipFill>
        <p:spPr>
          <a:xfrm>
            <a:off x="8376590" y="4495038"/>
            <a:ext cx="614283" cy="470949"/>
          </a:xfrm>
          <a:prstGeom prst="rect">
            <a:avLst/>
          </a:prstGeom>
        </p:spPr>
      </p:pic>
    </p:spTree>
    <p:extLst>
      <p:ext uri="{BB962C8B-B14F-4D97-AF65-F5344CB8AC3E}">
        <p14:creationId xmlns:p14="http://schemas.microsoft.com/office/powerpoint/2010/main" val="202740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4DA43-9A3B-533F-0F98-19D226957D8F}"/>
              </a:ext>
            </a:extLst>
          </p:cNvPr>
          <p:cNvPicPr>
            <a:picLocks noChangeAspect="1"/>
          </p:cNvPicPr>
          <p:nvPr/>
        </p:nvPicPr>
        <p:blipFill>
          <a:blip r:embed="rId3"/>
          <a:stretch>
            <a:fillRect/>
          </a:stretch>
        </p:blipFill>
        <p:spPr>
          <a:xfrm>
            <a:off x="0" y="1724930"/>
            <a:ext cx="9144000" cy="1693642"/>
          </a:xfrm>
          <a:prstGeom prst="rect">
            <a:avLst/>
          </a:prstGeom>
        </p:spPr>
      </p:pic>
      <p:sp>
        <p:nvSpPr>
          <p:cNvPr id="4" name="Title 3">
            <a:extLst>
              <a:ext uri="{FF2B5EF4-FFF2-40B4-BE49-F238E27FC236}">
                <a16:creationId xmlns:a16="http://schemas.microsoft.com/office/drawing/2014/main" id="{DA2924CC-3AA9-C32C-6B7C-A7D42446DCE5}"/>
              </a:ext>
            </a:extLst>
          </p:cNvPr>
          <p:cNvSpPr>
            <a:spLocks noGrp="1"/>
          </p:cNvSpPr>
          <p:nvPr>
            <p:ph type="title"/>
          </p:nvPr>
        </p:nvSpPr>
        <p:spPr/>
        <p:txBody>
          <a:bodyPr>
            <a:normAutofit fontScale="9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700" dirty="0">
                <a:latin typeface="Arial" panose="020B0604020202020204" pitchFamily="34" charset="0"/>
                <a:cs typeface="Arial" panose="020B0604020202020204" pitchFamily="34" charset="0"/>
              </a:rPr>
              <a:t>Spacer devices</a:t>
            </a:r>
            <a:br>
              <a:rPr lang="en-GB" dirty="0"/>
            </a:br>
            <a:br>
              <a:rPr lang="en-GB" dirty="0"/>
            </a:br>
            <a:r>
              <a:rPr lang="en-GB" dirty="0"/>
              <a:t> </a:t>
            </a:r>
          </a:p>
        </p:txBody>
      </p:sp>
      <p:sp>
        <p:nvSpPr>
          <p:cNvPr id="5" name="TextBox 4">
            <a:extLst>
              <a:ext uri="{FF2B5EF4-FFF2-40B4-BE49-F238E27FC236}">
                <a16:creationId xmlns:a16="http://schemas.microsoft.com/office/drawing/2014/main" id="{6654ABB3-4A33-5ECC-BA7A-32C4C8E6FB7C}"/>
              </a:ext>
            </a:extLst>
          </p:cNvPr>
          <p:cNvSpPr txBox="1"/>
          <p:nvPr/>
        </p:nvSpPr>
        <p:spPr>
          <a:xfrm>
            <a:off x="611560" y="843558"/>
            <a:ext cx="8064896" cy="830997"/>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r>
              <a:rPr lang="en-GB" dirty="0">
                <a:solidFill>
                  <a:srgbClr val="1D1D1B"/>
                </a:solidFill>
                <a:latin typeface="Arial"/>
              </a:rPr>
              <a:t>Different types of spacers available for use with gas propelled inhalers . </a:t>
            </a:r>
          </a:p>
        </p:txBody>
      </p:sp>
      <p:sp>
        <p:nvSpPr>
          <p:cNvPr id="6" name="TextBox 5">
            <a:extLst>
              <a:ext uri="{FF2B5EF4-FFF2-40B4-BE49-F238E27FC236}">
                <a16:creationId xmlns:a16="http://schemas.microsoft.com/office/drawing/2014/main" id="{D045FEC2-6E34-40FB-FD8B-55730C5A2207}"/>
              </a:ext>
            </a:extLst>
          </p:cNvPr>
          <p:cNvSpPr txBox="1"/>
          <p:nvPr/>
        </p:nvSpPr>
        <p:spPr>
          <a:xfrm>
            <a:off x="755577" y="4011911"/>
            <a:ext cx="8064896" cy="830997"/>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r>
              <a:rPr lang="en-GB" dirty="0">
                <a:solidFill>
                  <a:srgbClr val="1D1D1B"/>
                </a:solidFill>
                <a:latin typeface="Arial"/>
                <a:hlinkClick r:id="rId4"/>
              </a:rPr>
              <a:t>https://www.beatasthma.co.uk/resources/families-children/asthma-medicines-information/</a:t>
            </a:r>
            <a:r>
              <a:rPr lang="en-GB" dirty="0">
                <a:solidFill>
                  <a:srgbClr val="1D1D1B"/>
                </a:solidFill>
                <a:latin typeface="Arial"/>
              </a:rPr>
              <a:t> </a:t>
            </a:r>
          </a:p>
        </p:txBody>
      </p:sp>
      <p:pic>
        <p:nvPicPr>
          <p:cNvPr id="2" name="Picture 1">
            <a:extLst>
              <a:ext uri="{FF2B5EF4-FFF2-40B4-BE49-F238E27FC236}">
                <a16:creationId xmlns:a16="http://schemas.microsoft.com/office/drawing/2014/main" id="{5BD591D8-DA0C-EAD7-DC32-ED6FFDD44238}"/>
              </a:ext>
            </a:extLst>
          </p:cNvPr>
          <p:cNvPicPr>
            <a:picLocks noChangeAspect="1"/>
          </p:cNvPicPr>
          <p:nvPr/>
        </p:nvPicPr>
        <p:blipFill>
          <a:blip r:embed="rId5"/>
          <a:stretch>
            <a:fillRect/>
          </a:stretch>
        </p:blipFill>
        <p:spPr>
          <a:xfrm>
            <a:off x="8264378" y="4462174"/>
            <a:ext cx="614283" cy="470949"/>
          </a:xfrm>
          <a:prstGeom prst="rect">
            <a:avLst/>
          </a:prstGeom>
        </p:spPr>
      </p:pic>
    </p:spTree>
    <p:extLst>
      <p:ext uri="{BB962C8B-B14F-4D97-AF65-F5344CB8AC3E}">
        <p14:creationId xmlns:p14="http://schemas.microsoft.com/office/powerpoint/2010/main" val="246615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16D625-4DF5-8E64-4066-30291BA7D572}"/>
              </a:ext>
            </a:extLst>
          </p:cNvPr>
          <p:cNvPicPr>
            <a:picLocks noGrp="1" noChangeAspect="1"/>
          </p:cNvPicPr>
          <p:nvPr>
            <p:ph idx="1"/>
          </p:nvPr>
        </p:nvPicPr>
        <p:blipFill>
          <a:blip r:embed="rId3"/>
          <a:stretch>
            <a:fillRect/>
          </a:stretch>
        </p:blipFill>
        <p:spPr>
          <a:xfrm>
            <a:off x="1403648" y="2544341"/>
            <a:ext cx="7058025" cy="1936766"/>
          </a:xfrm>
          <a:prstGeom prst="rect">
            <a:avLst/>
          </a:prstGeom>
        </p:spPr>
      </p:pic>
      <p:pic>
        <p:nvPicPr>
          <p:cNvPr id="5" name="Picture 4">
            <a:extLst>
              <a:ext uri="{FF2B5EF4-FFF2-40B4-BE49-F238E27FC236}">
                <a16:creationId xmlns:a16="http://schemas.microsoft.com/office/drawing/2014/main" id="{414A4701-6636-F07A-EC32-12C312F08412}"/>
              </a:ext>
            </a:extLst>
          </p:cNvPr>
          <p:cNvPicPr>
            <a:picLocks noChangeAspect="1"/>
          </p:cNvPicPr>
          <p:nvPr/>
        </p:nvPicPr>
        <p:blipFill>
          <a:blip r:embed="rId4"/>
          <a:stretch>
            <a:fillRect/>
          </a:stretch>
        </p:blipFill>
        <p:spPr>
          <a:xfrm>
            <a:off x="5148064" y="339502"/>
            <a:ext cx="2548626" cy="1620078"/>
          </a:xfrm>
          <a:prstGeom prst="rect">
            <a:avLst/>
          </a:prstGeom>
        </p:spPr>
      </p:pic>
      <p:pic>
        <p:nvPicPr>
          <p:cNvPr id="6" name="Picture 5">
            <a:extLst>
              <a:ext uri="{FF2B5EF4-FFF2-40B4-BE49-F238E27FC236}">
                <a16:creationId xmlns:a16="http://schemas.microsoft.com/office/drawing/2014/main" id="{D92479E0-2827-0374-BF17-E392798002E7}"/>
              </a:ext>
            </a:extLst>
          </p:cNvPr>
          <p:cNvPicPr>
            <a:picLocks noChangeAspect="1"/>
          </p:cNvPicPr>
          <p:nvPr/>
        </p:nvPicPr>
        <p:blipFill rotWithShape="1">
          <a:blip r:embed="rId5"/>
          <a:srcRect t="11330"/>
          <a:stretch/>
        </p:blipFill>
        <p:spPr>
          <a:xfrm>
            <a:off x="1272355" y="727183"/>
            <a:ext cx="3304000" cy="1208955"/>
          </a:xfrm>
          <a:prstGeom prst="rect">
            <a:avLst/>
          </a:prstGeom>
        </p:spPr>
      </p:pic>
      <p:pic>
        <p:nvPicPr>
          <p:cNvPr id="2" name="Picture 1">
            <a:extLst>
              <a:ext uri="{FF2B5EF4-FFF2-40B4-BE49-F238E27FC236}">
                <a16:creationId xmlns:a16="http://schemas.microsoft.com/office/drawing/2014/main" id="{E6FC18FD-8720-62DC-32CE-7963116FED39}"/>
              </a:ext>
            </a:extLst>
          </p:cNvPr>
          <p:cNvPicPr>
            <a:picLocks noChangeAspect="1"/>
          </p:cNvPicPr>
          <p:nvPr/>
        </p:nvPicPr>
        <p:blipFill>
          <a:blip r:embed="rId6"/>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675191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94C8-A773-29C8-20D9-F4E691A289F8}"/>
              </a:ext>
            </a:extLst>
          </p:cNvPr>
          <p:cNvSpPr>
            <a:spLocks noGrp="1"/>
          </p:cNvSpPr>
          <p:nvPr>
            <p:ph type="title"/>
          </p:nvPr>
        </p:nvSpPr>
        <p:spPr>
          <a:xfrm>
            <a:off x="539552" y="124056"/>
            <a:ext cx="7058025" cy="430887"/>
          </a:xfrm>
        </p:spPr>
        <p:txBody>
          <a:bodyPr>
            <a:normAutofit fontScale="90000"/>
          </a:bodyPr>
          <a:lstStyle/>
          <a:p>
            <a:r>
              <a:rPr lang="en-GB" sz="2325" b="1" dirty="0"/>
              <a:t>Challenges </a:t>
            </a:r>
          </a:p>
        </p:txBody>
      </p:sp>
      <p:graphicFrame>
        <p:nvGraphicFramePr>
          <p:cNvPr id="5" name="Content Placeholder 2">
            <a:extLst>
              <a:ext uri="{FF2B5EF4-FFF2-40B4-BE49-F238E27FC236}">
                <a16:creationId xmlns:a16="http://schemas.microsoft.com/office/drawing/2014/main" id="{4BF47C48-C1BC-0D10-48C6-3BA1BF6E4FA3}"/>
              </a:ext>
            </a:extLst>
          </p:cNvPr>
          <p:cNvGraphicFramePr/>
          <p:nvPr>
            <p:extLst>
              <p:ext uri="{D42A27DB-BD31-4B8C-83A1-F6EECF244321}">
                <p14:modId xmlns:p14="http://schemas.microsoft.com/office/powerpoint/2010/main" val="2632343866"/>
              </p:ext>
            </p:extLst>
          </p:nvPr>
        </p:nvGraphicFramePr>
        <p:xfrm>
          <a:off x="1042987" y="771413"/>
          <a:ext cx="7058025" cy="3600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C7138C8-6A45-1598-C47D-2C79C54CC576}"/>
              </a:ext>
            </a:extLst>
          </p:cNvPr>
          <p:cNvPicPr>
            <a:picLocks noChangeAspect="1"/>
          </p:cNvPicPr>
          <p:nvPr/>
        </p:nvPicPr>
        <p:blipFill>
          <a:blip r:embed="rId8"/>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00914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3D9F6-A5FD-472A-EB2C-72AE9728D7CC}"/>
              </a:ext>
            </a:extLst>
          </p:cNvPr>
          <p:cNvSpPr>
            <a:spLocks noGrp="1"/>
          </p:cNvSpPr>
          <p:nvPr>
            <p:ph sz="quarter" idx="10"/>
          </p:nvPr>
        </p:nvSpPr>
        <p:spPr>
          <a:xfrm>
            <a:off x="899592" y="887724"/>
            <a:ext cx="7058025" cy="3600673"/>
          </a:xfrm>
        </p:spPr>
        <p:txBody>
          <a:bodyPr/>
          <a:lstStyle/>
          <a:p>
            <a:pPr marL="0" indent="0">
              <a:buNone/>
            </a:pPr>
            <a:r>
              <a:rPr lang="en-GB" sz="1600" dirty="0">
                <a:solidFill>
                  <a:schemeClr val="accent1"/>
                </a:solidFill>
                <a:latin typeface="Arial" panose="020B0604020202020204" pitchFamily="34" charset="0"/>
                <a:cs typeface="Arial" panose="020B0604020202020204" pitchFamily="34" charset="0"/>
              </a:rPr>
              <a:t>History and investigations </a:t>
            </a:r>
          </a:p>
          <a:p>
            <a:r>
              <a:rPr lang="en-GB" b="0" dirty="0">
                <a:latin typeface="Arial" panose="020B0604020202020204" pitchFamily="34" charset="0"/>
                <a:cs typeface="Arial" panose="020B0604020202020204" pitchFamily="34" charset="0"/>
              </a:rPr>
              <a:t>Frequency of SABA</a:t>
            </a:r>
          </a:p>
          <a:p>
            <a:r>
              <a:rPr lang="en-GB" b="0" dirty="0">
                <a:latin typeface="Arial" panose="020B0604020202020204" pitchFamily="34" charset="0"/>
                <a:cs typeface="Arial" panose="020B0604020202020204" pitchFamily="34" charset="0"/>
              </a:rPr>
              <a:t>Frequency of symptoms </a:t>
            </a:r>
          </a:p>
          <a:p>
            <a:r>
              <a:rPr lang="en-GB" b="0" dirty="0">
                <a:latin typeface="Arial" panose="020B0604020202020204" pitchFamily="34" charset="0"/>
                <a:cs typeface="Arial" panose="020B0604020202020204" pitchFamily="34" charset="0"/>
              </a:rPr>
              <a:t>Night disturbance </a:t>
            </a:r>
          </a:p>
          <a:p>
            <a:r>
              <a:rPr lang="en-GB" b="0" dirty="0">
                <a:latin typeface="Arial" panose="020B0604020202020204" pitchFamily="34" charset="0"/>
                <a:cs typeface="Arial" panose="020B0604020202020204" pitchFamily="34" charset="0"/>
              </a:rPr>
              <a:t>Exercise tolerance </a:t>
            </a:r>
          </a:p>
          <a:p>
            <a:r>
              <a:rPr lang="en-GB" b="0" dirty="0">
                <a:latin typeface="Arial" panose="020B0604020202020204" pitchFamily="34" charset="0"/>
                <a:cs typeface="Arial" panose="020B0604020202020204" pitchFamily="34" charset="0"/>
              </a:rPr>
              <a:t>Triggers/allergy </a:t>
            </a:r>
          </a:p>
          <a:p>
            <a:r>
              <a:rPr lang="en-GB" b="0" dirty="0">
                <a:latin typeface="Arial" panose="020B0604020202020204" pitchFamily="34" charset="0"/>
                <a:cs typeface="Arial" panose="020B0604020202020204" pitchFamily="34" charset="0"/>
              </a:rPr>
              <a:t>ACT score </a:t>
            </a:r>
          </a:p>
          <a:p>
            <a:r>
              <a:rPr lang="en-GB" b="0" dirty="0">
                <a:latin typeface="Arial" panose="020B0604020202020204" pitchFamily="34" charset="0"/>
                <a:cs typeface="Arial" panose="020B0604020202020204" pitchFamily="34" charset="0"/>
              </a:rPr>
              <a:t>Spirometry /PEFR </a:t>
            </a:r>
          </a:p>
          <a:p>
            <a:r>
              <a:rPr lang="en-GB" b="0" dirty="0">
                <a:latin typeface="Arial" panose="020B0604020202020204" pitchFamily="34" charset="0"/>
                <a:cs typeface="Arial" panose="020B0604020202020204" pitchFamily="34" charset="0"/>
              </a:rPr>
              <a:t>FENO </a:t>
            </a:r>
          </a:p>
          <a:p>
            <a:r>
              <a:rPr lang="en-GB" b="0" dirty="0">
                <a:latin typeface="Arial" panose="020B0604020202020204" pitchFamily="34" charset="0"/>
                <a:cs typeface="Arial" panose="020B0604020202020204" pitchFamily="34" charset="0"/>
              </a:rPr>
              <a:t>Reason for poor school </a:t>
            </a:r>
          </a:p>
          <a:p>
            <a:pPr marL="0" indent="0">
              <a:buNone/>
            </a:pPr>
            <a:r>
              <a:rPr lang="en-GB" b="0" dirty="0">
                <a:latin typeface="Arial" panose="020B0604020202020204" pitchFamily="34" charset="0"/>
                <a:cs typeface="Arial" panose="020B0604020202020204" pitchFamily="34" charset="0"/>
              </a:rPr>
              <a:t>   attendance </a:t>
            </a:r>
          </a:p>
          <a:p>
            <a:endParaRPr lang="en-GB" dirty="0"/>
          </a:p>
        </p:txBody>
      </p:sp>
      <p:pic>
        <p:nvPicPr>
          <p:cNvPr id="4" name="Picture 3">
            <a:extLst>
              <a:ext uri="{FF2B5EF4-FFF2-40B4-BE49-F238E27FC236}">
                <a16:creationId xmlns:a16="http://schemas.microsoft.com/office/drawing/2014/main" id="{BBF2812C-016E-F1E8-24BF-3E177AAE029D}"/>
              </a:ext>
            </a:extLst>
          </p:cNvPr>
          <p:cNvPicPr>
            <a:picLocks noChangeAspect="1"/>
          </p:cNvPicPr>
          <p:nvPr/>
        </p:nvPicPr>
        <p:blipFill>
          <a:blip r:embed="rId3"/>
          <a:stretch>
            <a:fillRect/>
          </a:stretch>
        </p:blipFill>
        <p:spPr>
          <a:xfrm>
            <a:off x="5220940" y="202694"/>
            <a:ext cx="2330024" cy="2052626"/>
          </a:xfrm>
          <a:prstGeom prst="rect">
            <a:avLst/>
          </a:prstGeom>
        </p:spPr>
      </p:pic>
      <p:pic>
        <p:nvPicPr>
          <p:cNvPr id="5" name="Picture 4">
            <a:extLst>
              <a:ext uri="{FF2B5EF4-FFF2-40B4-BE49-F238E27FC236}">
                <a16:creationId xmlns:a16="http://schemas.microsoft.com/office/drawing/2014/main" id="{7EC06CAF-261E-A59A-867C-D51C69B28D1F}"/>
              </a:ext>
            </a:extLst>
          </p:cNvPr>
          <p:cNvPicPr>
            <a:picLocks noChangeAspect="1"/>
          </p:cNvPicPr>
          <p:nvPr/>
        </p:nvPicPr>
        <p:blipFill>
          <a:blip r:embed="rId4"/>
          <a:stretch>
            <a:fillRect/>
          </a:stretch>
        </p:blipFill>
        <p:spPr>
          <a:xfrm>
            <a:off x="5220940" y="2799361"/>
            <a:ext cx="2287124" cy="1923242"/>
          </a:xfrm>
          <a:prstGeom prst="rect">
            <a:avLst/>
          </a:prstGeom>
        </p:spPr>
      </p:pic>
      <p:pic>
        <p:nvPicPr>
          <p:cNvPr id="2" name="Picture 1">
            <a:extLst>
              <a:ext uri="{FF2B5EF4-FFF2-40B4-BE49-F238E27FC236}">
                <a16:creationId xmlns:a16="http://schemas.microsoft.com/office/drawing/2014/main" id="{7BD69C69-0A07-FA59-BDF1-E581DCC4D40D}"/>
              </a:ext>
            </a:extLst>
          </p:cNvPr>
          <p:cNvPicPr>
            <a:picLocks noChangeAspect="1"/>
          </p:cNvPicPr>
          <p:nvPr/>
        </p:nvPicPr>
        <p:blipFill>
          <a:blip r:embed="rId5"/>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44839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6BBF-9785-4D4F-FA6A-EC1BA32A1B6A}"/>
              </a:ext>
            </a:extLst>
          </p:cNvPr>
          <p:cNvSpPr>
            <a:spLocks noGrp="1"/>
          </p:cNvSpPr>
          <p:nvPr>
            <p:ph type="title"/>
          </p:nvPr>
        </p:nvSpPr>
        <p:spPr>
          <a:xfrm>
            <a:off x="683568" y="339725"/>
            <a:ext cx="7058025" cy="461665"/>
          </a:xfrm>
        </p:spPr>
        <p:txBody>
          <a:bodyPr/>
          <a:lstStyle/>
          <a:p>
            <a:r>
              <a:rPr lang="en-GB" sz="2400" b="1" dirty="0">
                <a:latin typeface="Arial" panose="020B0604020202020204" pitchFamily="34" charset="0"/>
                <a:cs typeface="Arial" panose="020B0604020202020204" pitchFamily="34" charset="0"/>
              </a:rPr>
              <a:t>Treatment /inhaler/ options </a:t>
            </a:r>
            <a:endParaRPr lang="en-GB" dirty="0"/>
          </a:p>
        </p:txBody>
      </p:sp>
      <p:pic>
        <p:nvPicPr>
          <p:cNvPr id="4" name="Content Placeholder 3">
            <a:extLst>
              <a:ext uri="{FF2B5EF4-FFF2-40B4-BE49-F238E27FC236}">
                <a16:creationId xmlns:a16="http://schemas.microsoft.com/office/drawing/2014/main" id="{C7EA435E-F84D-5831-D932-E10767216EAC}"/>
              </a:ext>
            </a:extLst>
          </p:cNvPr>
          <p:cNvPicPr>
            <a:picLocks noGrp="1" noChangeAspect="1"/>
          </p:cNvPicPr>
          <p:nvPr>
            <p:ph sz="quarter" idx="10"/>
          </p:nvPr>
        </p:nvPicPr>
        <p:blipFill>
          <a:blip r:embed="rId3"/>
          <a:stretch>
            <a:fillRect/>
          </a:stretch>
        </p:blipFill>
        <p:spPr>
          <a:xfrm>
            <a:off x="1547665" y="845085"/>
            <a:ext cx="5546724" cy="3958690"/>
          </a:xfrm>
          <a:prstGeom prst="rect">
            <a:avLst/>
          </a:prstGeom>
        </p:spPr>
      </p:pic>
      <p:pic>
        <p:nvPicPr>
          <p:cNvPr id="3" name="Picture 2">
            <a:extLst>
              <a:ext uri="{FF2B5EF4-FFF2-40B4-BE49-F238E27FC236}">
                <a16:creationId xmlns:a16="http://schemas.microsoft.com/office/drawing/2014/main" id="{BCA865D9-766D-9AF4-2F6F-6C6EEFE4D5D7}"/>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54259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80DAB-2080-EC8C-4594-0535ADAE580D}"/>
              </a:ext>
            </a:extLst>
          </p:cNvPr>
          <p:cNvPicPr>
            <a:picLocks noChangeAspect="1"/>
          </p:cNvPicPr>
          <p:nvPr/>
        </p:nvPicPr>
        <p:blipFill>
          <a:blip r:embed="rId2"/>
          <a:stretch>
            <a:fillRect/>
          </a:stretch>
        </p:blipFill>
        <p:spPr>
          <a:xfrm>
            <a:off x="8399089" y="4488307"/>
            <a:ext cx="607593" cy="465821"/>
          </a:xfrm>
          <a:prstGeom prst="rect">
            <a:avLst/>
          </a:prstGeom>
        </p:spPr>
      </p:pic>
      <p:pic>
        <p:nvPicPr>
          <p:cNvPr id="5" name="Picture 4">
            <a:extLst>
              <a:ext uri="{FF2B5EF4-FFF2-40B4-BE49-F238E27FC236}">
                <a16:creationId xmlns:a16="http://schemas.microsoft.com/office/drawing/2014/main" id="{6FFE1B52-977B-76F5-3027-652DC5A74FFE}"/>
              </a:ext>
            </a:extLst>
          </p:cNvPr>
          <p:cNvPicPr>
            <a:picLocks noChangeAspect="1"/>
          </p:cNvPicPr>
          <p:nvPr/>
        </p:nvPicPr>
        <p:blipFill>
          <a:blip r:embed="rId3"/>
          <a:stretch>
            <a:fillRect/>
          </a:stretch>
        </p:blipFill>
        <p:spPr>
          <a:xfrm>
            <a:off x="1471585" y="0"/>
            <a:ext cx="3850356" cy="4896544"/>
          </a:xfrm>
          <a:prstGeom prst="rect">
            <a:avLst/>
          </a:prstGeom>
        </p:spPr>
      </p:pic>
      <p:sp>
        <p:nvSpPr>
          <p:cNvPr id="7" name="TextBox 6">
            <a:extLst>
              <a:ext uri="{FF2B5EF4-FFF2-40B4-BE49-F238E27FC236}">
                <a16:creationId xmlns:a16="http://schemas.microsoft.com/office/drawing/2014/main" id="{6C768DA2-4CF3-9254-5D78-F33CA97ADB75}"/>
              </a:ext>
            </a:extLst>
          </p:cNvPr>
          <p:cNvSpPr txBox="1"/>
          <p:nvPr/>
        </p:nvSpPr>
        <p:spPr>
          <a:xfrm>
            <a:off x="5508103" y="3939902"/>
            <a:ext cx="3024337" cy="830997"/>
          </a:xfrm>
          <a:prstGeom prst="rect">
            <a:avLst/>
          </a:prstGeom>
          <a:noFill/>
        </p:spPr>
        <p:txBody>
          <a:bodyPr wrap="square" rtlCol="0">
            <a:spAutoFit/>
          </a:bodyPr>
          <a:lstStyle/>
          <a:p>
            <a:r>
              <a:rPr lang="en-GB" sz="1200" dirty="0">
                <a:hlinkClick r:id="rId4"/>
              </a:rPr>
              <a:t>http://www.northoftynepc.nhs.uk/wp-content/uploads/sites/6/2023/01/Asthma-in-children-Full-Guideline-January-2023.pdf</a:t>
            </a:r>
            <a:r>
              <a:rPr lang="en-GB" sz="1200" dirty="0"/>
              <a:t> </a:t>
            </a:r>
          </a:p>
        </p:txBody>
      </p:sp>
    </p:spTree>
    <p:extLst>
      <p:ext uri="{BB962C8B-B14F-4D97-AF65-F5344CB8AC3E}">
        <p14:creationId xmlns:p14="http://schemas.microsoft.com/office/powerpoint/2010/main" val="411452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D1F4-8794-1872-099F-F00175AD1D70}"/>
              </a:ext>
            </a:extLst>
          </p:cNvPr>
          <p:cNvSpPr>
            <a:spLocks noGrp="1"/>
          </p:cNvSpPr>
          <p:nvPr>
            <p:ph type="title"/>
          </p:nvPr>
        </p:nvSpPr>
        <p:spPr/>
        <p:txBody>
          <a:bodyPr/>
          <a:lstStyle/>
          <a:p>
            <a:r>
              <a:rPr lang="en-GB" dirty="0"/>
              <a:t>Proposed Agenda</a:t>
            </a:r>
          </a:p>
        </p:txBody>
      </p:sp>
      <p:sp>
        <p:nvSpPr>
          <p:cNvPr id="3" name="Content Placeholder 2">
            <a:extLst>
              <a:ext uri="{FF2B5EF4-FFF2-40B4-BE49-F238E27FC236}">
                <a16:creationId xmlns:a16="http://schemas.microsoft.com/office/drawing/2014/main" id="{3BFE1102-21C1-06C0-DC04-779EBFDE4229}"/>
              </a:ext>
            </a:extLst>
          </p:cNvPr>
          <p:cNvSpPr>
            <a:spLocks noGrp="1"/>
          </p:cNvSpPr>
          <p:nvPr>
            <p:ph sz="quarter" idx="10"/>
          </p:nvPr>
        </p:nvSpPr>
        <p:spPr>
          <a:xfrm>
            <a:off x="323529" y="1203324"/>
            <a:ext cx="8496944" cy="3600673"/>
          </a:xfrm>
        </p:spPr>
        <p:txBody>
          <a:bodyPr>
            <a:normAutofit lnSpcReduction="10000"/>
          </a:bodyPr>
          <a:lstStyle/>
          <a:p>
            <a:pPr marL="0" indent="0">
              <a:buNone/>
            </a:pPr>
            <a:r>
              <a:rPr lang="en-GB" sz="1800" dirty="0"/>
              <a:t>Welcome and Introductions </a:t>
            </a:r>
            <a:r>
              <a:rPr lang="en-GB" sz="1800" b="0" dirty="0"/>
              <a:t>– Louise Dauncey</a:t>
            </a:r>
          </a:p>
          <a:p>
            <a:pPr marL="0" indent="0">
              <a:buNone/>
            </a:pPr>
            <a:r>
              <a:rPr lang="en-GB" sz="1800" dirty="0"/>
              <a:t>CHWN introduction </a:t>
            </a:r>
            <a:r>
              <a:rPr lang="en-GB" sz="1800" b="0" dirty="0"/>
              <a:t>– Louise Dauncey - 5 minutes</a:t>
            </a:r>
          </a:p>
          <a:p>
            <a:pPr marL="0" indent="0">
              <a:buNone/>
            </a:pPr>
            <a:r>
              <a:rPr lang="en-GB" sz="1800" dirty="0"/>
              <a:t>Making a diagnosis in the absence of Spiro/FENO </a:t>
            </a:r>
            <a:r>
              <a:rPr lang="en-GB" sz="1800" b="0" dirty="0"/>
              <a:t>– Dr </a:t>
            </a:r>
            <a:r>
              <a:rPr lang="en-GB" sz="1800" b="0" dirty="0" err="1"/>
              <a:t>Ramphul</a:t>
            </a:r>
            <a:r>
              <a:rPr lang="en-GB" sz="1800" b="0" dirty="0"/>
              <a:t> – 10 minutes</a:t>
            </a:r>
          </a:p>
          <a:p>
            <a:pPr marL="0" indent="0">
              <a:buNone/>
            </a:pPr>
            <a:r>
              <a:rPr lang="en-GB" sz="1800" dirty="0"/>
              <a:t>Discussion</a:t>
            </a:r>
            <a:r>
              <a:rPr lang="en-GB" sz="1800" b="0" dirty="0"/>
              <a:t> – All – 5 minutes</a:t>
            </a:r>
          </a:p>
          <a:p>
            <a:pPr marL="0" indent="0">
              <a:buNone/>
            </a:pPr>
            <a:r>
              <a:rPr lang="en-GB" sz="1800" dirty="0"/>
              <a:t>Choice of Inhaler </a:t>
            </a:r>
            <a:r>
              <a:rPr lang="en-GB" sz="1800" b="0" dirty="0"/>
              <a:t>– Carol Barwick – 10 minutes </a:t>
            </a:r>
          </a:p>
          <a:p>
            <a:pPr marL="0" indent="0">
              <a:buNone/>
            </a:pPr>
            <a:r>
              <a:rPr lang="en-GB" sz="1800" dirty="0"/>
              <a:t>Discussion</a:t>
            </a:r>
            <a:r>
              <a:rPr lang="en-GB" sz="1800" b="0" dirty="0"/>
              <a:t> – All – 5 minutes</a:t>
            </a:r>
          </a:p>
          <a:p>
            <a:pPr marL="0" indent="0">
              <a:buNone/>
            </a:pPr>
            <a:r>
              <a:rPr lang="en-GB" sz="1800" dirty="0"/>
              <a:t>Overuse of Salbutamol </a:t>
            </a:r>
            <a:r>
              <a:rPr lang="en-GB" sz="1800" b="0" dirty="0"/>
              <a:t>- Dr Moss – 5 minutes</a:t>
            </a:r>
          </a:p>
          <a:p>
            <a:pPr marL="0" indent="0">
              <a:buNone/>
            </a:pPr>
            <a:r>
              <a:rPr lang="en-GB" sz="1800" dirty="0"/>
              <a:t>Discussion</a:t>
            </a:r>
            <a:r>
              <a:rPr lang="en-GB" sz="1800" b="0" dirty="0"/>
              <a:t> – All – 5 mins</a:t>
            </a:r>
          </a:p>
          <a:p>
            <a:pPr marL="0" indent="0">
              <a:buNone/>
            </a:pPr>
            <a:r>
              <a:rPr lang="en-GB" sz="1800" dirty="0"/>
              <a:t>When to refer to and NENC pathway </a:t>
            </a:r>
            <a:r>
              <a:rPr lang="en-GB" sz="1800" b="0" dirty="0"/>
              <a:t>– Dr Hegab – 10 minutes</a:t>
            </a:r>
          </a:p>
          <a:p>
            <a:pPr marL="0" indent="0">
              <a:buNone/>
            </a:pPr>
            <a:r>
              <a:rPr lang="en-GB" sz="1800" dirty="0"/>
              <a:t>Discussion</a:t>
            </a:r>
            <a:r>
              <a:rPr lang="en-GB" sz="1800" b="0" dirty="0"/>
              <a:t> – All – 5 minutes</a:t>
            </a:r>
          </a:p>
          <a:p>
            <a:pPr marL="0" indent="0">
              <a:buNone/>
            </a:pPr>
            <a:r>
              <a:rPr lang="en-GB" sz="1800" dirty="0"/>
              <a:t>Close</a:t>
            </a:r>
            <a:r>
              <a:rPr lang="en-GB" sz="1800" b="0" dirty="0"/>
              <a:t> – Louise Dauncey</a:t>
            </a: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2FEDA9B-EF09-592D-574D-5901799F2BD4}"/>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514649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CAF3B-4844-01E3-FDDE-2D457684065F}"/>
              </a:ext>
            </a:extLst>
          </p:cNvPr>
          <p:cNvPicPr>
            <a:picLocks noChangeAspect="1"/>
          </p:cNvPicPr>
          <p:nvPr/>
        </p:nvPicPr>
        <p:blipFill>
          <a:blip r:embed="rId2"/>
          <a:stretch>
            <a:fillRect/>
          </a:stretch>
        </p:blipFill>
        <p:spPr>
          <a:xfrm>
            <a:off x="8399089" y="4488307"/>
            <a:ext cx="607593" cy="465821"/>
          </a:xfrm>
          <a:prstGeom prst="rect">
            <a:avLst/>
          </a:prstGeom>
        </p:spPr>
      </p:pic>
      <p:pic>
        <p:nvPicPr>
          <p:cNvPr id="5" name="Picture 4">
            <a:extLst>
              <a:ext uri="{FF2B5EF4-FFF2-40B4-BE49-F238E27FC236}">
                <a16:creationId xmlns:a16="http://schemas.microsoft.com/office/drawing/2014/main" id="{8AB2AF08-44D0-5F2E-8083-3D0FE62BE1E0}"/>
              </a:ext>
            </a:extLst>
          </p:cNvPr>
          <p:cNvPicPr>
            <a:picLocks noChangeAspect="1"/>
          </p:cNvPicPr>
          <p:nvPr/>
        </p:nvPicPr>
        <p:blipFill rotWithShape="1">
          <a:blip r:embed="rId3"/>
          <a:srcRect t="6424"/>
          <a:stretch/>
        </p:blipFill>
        <p:spPr>
          <a:xfrm>
            <a:off x="1691680" y="123478"/>
            <a:ext cx="4684342" cy="4719984"/>
          </a:xfrm>
          <a:prstGeom prst="rect">
            <a:avLst/>
          </a:prstGeom>
        </p:spPr>
      </p:pic>
      <p:sp>
        <p:nvSpPr>
          <p:cNvPr id="7" name="TextBox 6">
            <a:extLst>
              <a:ext uri="{FF2B5EF4-FFF2-40B4-BE49-F238E27FC236}">
                <a16:creationId xmlns:a16="http://schemas.microsoft.com/office/drawing/2014/main" id="{2F88E6BE-A8FB-7C96-B0CE-277426A6881B}"/>
              </a:ext>
            </a:extLst>
          </p:cNvPr>
          <p:cNvSpPr txBox="1"/>
          <p:nvPr/>
        </p:nvSpPr>
        <p:spPr>
          <a:xfrm>
            <a:off x="6389440" y="2931790"/>
            <a:ext cx="2754560" cy="461665"/>
          </a:xfrm>
          <a:prstGeom prst="rect">
            <a:avLst/>
          </a:prstGeom>
          <a:noFill/>
        </p:spPr>
        <p:txBody>
          <a:bodyPr wrap="square">
            <a:spAutoFit/>
          </a:bodyPr>
          <a:lstStyle/>
          <a:p>
            <a:r>
              <a:rPr lang="en-GB" sz="1200" dirty="0">
                <a:solidFill>
                  <a:srgbClr val="000000"/>
                </a:solidFill>
                <a:latin typeface="Gill Sans MT" panose="020B0502020104020203"/>
                <a:hlinkClick r:id="rId4"/>
              </a:rPr>
              <a:t>https://medicines.necsu.nhs.uk/guidelines/tees-guidelines/</a:t>
            </a:r>
            <a:r>
              <a:rPr lang="en-GB" sz="1200" dirty="0">
                <a:solidFill>
                  <a:srgbClr val="000000"/>
                </a:solidFill>
                <a:latin typeface="Gill Sans MT" panose="020B0502020104020203"/>
              </a:rPr>
              <a:t> </a:t>
            </a:r>
            <a:endParaRPr lang="en-GB" sz="1200" dirty="0"/>
          </a:p>
        </p:txBody>
      </p:sp>
    </p:spTree>
    <p:extLst>
      <p:ext uri="{BB962C8B-B14F-4D97-AF65-F5344CB8AC3E}">
        <p14:creationId xmlns:p14="http://schemas.microsoft.com/office/powerpoint/2010/main" val="1990240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B3CDBC-65A0-DC91-FB7B-3B329D4B2724}"/>
              </a:ext>
            </a:extLst>
          </p:cNvPr>
          <p:cNvPicPr>
            <a:picLocks noChangeAspect="1"/>
          </p:cNvPicPr>
          <p:nvPr/>
        </p:nvPicPr>
        <p:blipFill>
          <a:blip r:embed="rId3"/>
          <a:stretch>
            <a:fillRect/>
          </a:stretch>
        </p:blipFill>
        <p:spPr>
          <a:xfrm>
            <a:off x="2095500" y="228601"/>
            <a:ext cx="4800600" cy="4229363"/>
          </a:xfrm>
          <a:prstGeom prst="rect">
            <a:avLst/>
          </a:prstGeom>
        </p:spPr>
      </p:pic>
      <p:pic>
        <p:nvPicPr>
          <p:cNvPr id="2" name="Picture 1">
            <a:extLst>
              <a:ext uri="{FF2B5EF4-FFF2-40B4-BE49-F238E27FC236}">
                <a16:creationId xmlns:a16="http://schemas.microsoft.com/office/drawing/2014/main" id="{C8B1841E-B14A-DF15-0184-3FFBE68F66A8}"/>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410156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46C51-54E7-ACE3-0025-2A6A75D80005}"/>
              </a:ext>
            </a:extLst>
          </p:cNvPr>
          <p:cNvSpPr/>
          <p:nvPr/>
        </p:nvSpPr>
        <p:spPr>
          <a:xfrm>
            <a:off x="1934066" y="1602254"/>
            <a:ext cx="5275868" cy="1938992"/>
          </a:xfrm>
          <a:prstGeom prst="rect">
            <a:avLst/>
          </a:prstGeom>
          <a:noFill/>
        </p:spPr>
        <p:txBody>
          <a:bodyPr wrap="none" lIns="68580" tIns="34290" rIns="68580" bIns="34290">
            <a:spAutoFit/>
          </a:bodyPr>
          <a:lstStyle/>
          <a:p>
            <a:pPr algn="ctr" defTabSz="685800"/>
            <a:r>
              <a:rPr lang="en-US" sz="4050" dirty="0">
                <a:ln w="0"/>
                <a:solidFill>
                  <a:srgbClr val="000000"/>
                </a:solidFill>
                <a:effectLst>
                  <a:outerShdw blurRad="38100" dist="19050" dir="2700000" algn="tl" rotWithShape="0">
                    <a:srgbClr val="000000">
                      <a:alpha val="40000"/>
                    </a:srgbClr>
                  </a:outerShdw>
                </a:effectLst>
                <a:latin typeface="Gill Sans MT" panose="020B0502020104020203"/>
              </a:rPr>
              <a:t>Inhaler Choices for CYP</a:t>
            </a:r>
          </a:p>
          <a:p>
            <a:pPr algn="ctr" defTabSz="685800"/>
            <a:endParaRPr lang="en-US" sz="4050" dirty="0">
              <a:ln w="0"/>
              <a:solidFill>
                <a:srgbClr val="000000"/>
              </a:solidFill>
              <a:effectLst>
                <a:outerShdw blurRad="38100" dist="19050" dir="2700000" algn="tl" rotWithShape="0">
                  <a:srgbClr val="000000">
                    <a:alpha val="40000"/>
                  </a:srgbClr>
                </a:outerShdw>
              </a:effectLst>
              <a:latin typeface="Gill Sans MT" panose="020B0502020104020203"/>
            </a:endParaRPr>
          </a:p>
          <a:p>
            <a:pPr algn="ctr" defTabSz="685800"/>
            <a:r>
              <a:rPr lang="en-US" sz="4050" dirty="0">
                <a:ln w="0"/>
                <a:solidFill>
                  <a:schemeClr val="accent1"/>
                </a:solidFill>
                <a:effectLst>
                  <a:outerShdw blurRad="38100" dist="19050" dir="2700000" algn="tl" rotWithShape="0">
                    <a:srgbClr val="000000">
                      <a:alpha val="40000"/>
                    </a:srgbClr>
                  </a:outerShdw>
                </a:effectLst>
                <a:latin typeface="Gill Sans MT" panose="020B0502020104020203"/>
              </a:rPr>
              <a:t>Questions ?</a:t>
            </a:r>
          </a:p>
        </p:txBody>
      </p:sp>
      <p:pic>
        <p:nvPicPr>
          <p:cNvPr id="3" name="Picture 2">
            <a:extLst>
              <a:ext uri="{FF2B5EF4-FFF2-40B4-BE49-F238E27FC236}">
                <a16:creationId xmlns:a16="http://schemas.microsoft.com/office/drawing/2014/main" id="{7268943F-441C-FA0F-DFAF-CA516EB1B590}"/>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731545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60C31-8C3C-00E1-241B-535615073C3C}"/>
              </a:ext>
            </a:extLst>
          </p:cNvPr>
          <p:cNvPicPr>
            <a:picLocks noChangeAspect="1"/>
          </p:cNvPicPr>
          <p:nvPr/>
        </p:nvPicPr>
        <p:blipFill>
          <a:blip r:embed="rId2"/>
          <a:stretch>
            <a:fillRect/>
          </a:stretch>
        </p:blipFill>
        <p:spPr>
          <a:xfrm>
            <a:off x="8399089" y="4488307"/>
            <a:ext cx="607593" cy="465821"/>
          </a:xfrm>
          <a:prstGeom prst="rect">
            <a:avLst/>
          </a:prstGeom>
        </p:spPr>
      </p:pic>
      <p:pic>
        <p:nvPicPr>
          <p:cNvPr id="3" name="Picture 2">
            <a:extLst>
              <a:ext uri="{FF2B5EF4-FFF2-40B4-BE49-F238E27FC236}">
                <a16:creationId xmlns:a16="http://schemas.microsoft.com/office/drawing/2014/main" id="{A0AC8141-21E1-1762-72DD-74D06A1829DB}"/>
              </a:ext>
            </a:extLst>
          </p:cNvPr>
          <p:cNvPicPr>
            <a:picLocks noChangeAspect="1"/>
          </p:cNvPicPr>
          <p:nvPr/>
        </p:nvPicPr>
        <p:blipFill>
          <a:blip r:embed="rId3"/>
          <a:stretch>
            <a:fillRect/>
          </a:stretch>
        </p:blipFill>
        <p:spPr>
          <a:xfrm>
            <a:off x="494731" y="1123748"/>
            <a:ext cx="8154538" cy="2896004"/>
          </a:xfrm>
          <a:prstGeom prst="rect">
            <a:avLst/>
          </a:prstGeom>
        </p:spPr>
      </p:pic>
    </p:spTree>
    <p:extLst>
      <p:ext uri="{BB962C8B-B14F-4D97-AF65-F5344CB8AC3E}">
        <p14:creationId xmlns:p14="http://schemas.microsoft.com/office/powerpoint/2010/main" val="3197600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0F8B-E156-789E-14FA-0F3CF05A67A6}"/>
              </a:ext>
            </a:extLst>
          </p:cNvPr>
          <p:cNvSpPr>
            <a:spLocks noGrp="1"/>
          </p:cNvSpPr>
          <p:nvPr>
            <p:ph type="title"/>
          </p:nvPr>
        </p:nvSpPr>
        <p:spPr/>
        <p:txBody>
          <a:bodyPr/>
          <a:lstStyle/>
          <a:p>
            <a:r>
              <a:rPr lang="en-GB" dirty="0"/>
              <a:t>What is SABA overuse?</a:t>
            </a:r>
          </a:p>
        </p:txBody>
      </p:sp>
      <p:sp>
        <p:nvSpPr>
          <p:cNvPr id="3" name="Content Placeholder 2">
            <a:extLst>
              <a:ext uri="{FF2B5EF4-FFF2-40B4-BE49-F238E27FC236}">
                <a16:creationId xmlns:a16="http://schemas.microsoft.com/office/drawing/2014/main" id="{78F2E2C9-D248-3875-9164-CBFCA267F79B}"/>
              </a:ext>
            </a:extLst>
          </p:cNvPr>
          <p:cNvSpPr>
            <a:spLocks noGrp="1"/>
          </p:cNvSpPr>
          <p:nvPr>
            <p:ph idx="1"/>
          </p:nvPr>
        </p:nvSpPr>
        <p:spPr>
          <a:xfrm>
            <a:off x="971600" y="1563638"/>
            <a:ext cx="7058025" cy="3394472"/>
          </a:xfrm>
        </p:spPr>
        <p:txBody>
          <a:bodyPr/>
          <a:lstStyle/>
          <a:p>
            <a:r>
              <a:rPr lang="en-GB" dirty="0"/>
              <a:t>3 or more days a week using SABA for relief of symptoms (BTS/NICE)</a:t>
            </a:r>
          </a:p>
          <a:p>
            <a:pPr marL="0" indent="0">
              <a:buNone/>
            </a:pPr>
            <a:endParaRPr lang="en-GB" dirty="0"/>
          </a:p>
          <a:p>
            <a:r>
              <a:rPr lang="en-GB" dirty="0"/>
              <a:t>NRAD – 56% patients &gt;6 inhalers in previous year, 39% &gt;12 SABAs</a:t>
            </a:r>
          </a:p>
          <a:p>
            <a:pPr marL="0" indent="0">
              <a:buNone/>
            </a:pPr>
            <a:endParaRPr lang="en-GB" dirty="0"/>
          </a:p>
          <a:p>
            <a:r>
              <a:rPr lang="en-GB" dirty="0"/>
              <a:t>National bundle report no of patients with &gt;3 SABAs a year</a:t>
            </a:r>
          </a:p>
          <a:p>
            <a:endParaRPr lang="en-GB" dirty="0"/>
          </a:p>
        </p:txBody>
      </p:sp>
      <p:pic>
        <p:nvPicPr>
          <p:cNvPr id="4" name="Picture 3">
            <a:extLst>
              <a:ext uri="{FF2B5EF4-FFF2-40B4-BE49-F238E27FC236}">
                <a16:creationId xmlns:a16="http://schemas.microsoft.com/office/drawing/2014/main" id="{90F8FF9F-E91A-8EE4-5ED5-1020074E715F}"/>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05971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25A1-8EB4-E78B-A405-EE4FEA13D9F4}"/>
              </a:ext>
            </a:extLst>
          </p:cNvPr>
          <p:cNvSpPr>
            <a:spLocks noGrp="1"/>
          </p:cNvSpPr>
          <p:nvPr>
            <p:ph type="title"/>
          </p:nvPr>
        </p:nvSpPr>
        <p:spPr/>
        <p:txBody>
          <a:bodyPr/>
          <a:lstStyle/>
          <a:p>
            <a:r>
              <a:rPr lang="en-GB"/>
              <a:t>Overuse </a:t>
            </a:r>
            <a:r>
              <a:rPr lang="en-GB" dirty="0"/>
              <a:t>or Over Prescribing</a:t>
            </a:r>
          </a:p>
        </p:txBody>
      </p:sp>
      <p:sp>
        <p:nvSpPr>
          <p:cNvPr id="3" name="Content Placeholder 2">
            <a:extLst>
              <a:ext uri="{FF2B5EF4-FFF2-40B4-BE49-F238E27FC236}">
                <a16:creationId xmlns:a16="http://schemas.microsoft.com/office/drawing/2014/main" id="{D464C222-CA8D-74F3-CE73-5E40FF9DBBAB}"/>
              </a:ext>
            </a:extLst>
          </p:cNvPr>
          <p:cNvSpPr>
            <a:spLocks noGrp="1"/>
          </p:cNvSpPr>
          <p:nvPr>
            <p:ph idx="1"/>
          </p:nvPr>
        </p:nvSpPr>
        <p:spPr>
          <a:xfrm>
            <a:off x="971600" y="1563638"/>
            <a:ext cx="7058025" cy="3394472"/>
          </a:xfrm>
        </p:spPr>
        <p:txBody>
          <a:bodyPr/>
          <a:lstStyle/>
          <a:p>
            <a:r>
              <a:rPr lang="en-GB" dirty="0"/>
              <a:t>How many SABA inhalers does a child need at diagnosis?</a:t>
            </a:r>
          </a:p>
          <a:p>
            <a:endParaRPr lang="en-GB" dirty="0"/>
          </a:p>
          <a:p>
            <a:r>
              <a:rPr lang="en-GB" dirty="0"/>
              <a:t>How often do these need to be replaced?</a:t>
            </a:r>
          </a:p>
          <a:p>
            <a:endParaRPr lang="en-GB" dirty="0"/>
          </a:p>
          <a:p>
            <a:r>
              <a:rPr lang="en-GB" dirty="0"/>
              <a:t>What happens to unused inhalers?</a:t>
            </a:r>
          </a:p>
          <a:p>
            <a:endParaRPr lang="en-GB" dirty="0"/>
          </a:p>
        </p:txBody>
      </p:sp>
      <p:pic>
        <p:nvPicPr>
          <p:cNvPr id="4" name="Picture 3">
            <a:extLst>
              <a:ext uri="{FF2B5EF4-FFF2-40B4-BE49-F238E27FC236}">
                <a16:creationId xmlns:a16="http://schemas.microsoft.com/office/drawing/2014/main" id="{993EB55F-7AC4-8FE8-BA8A-523AC123C54F}"/>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424709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screenshot of a computer&#10;&#10;Description automatically generated">
            <a:extLst>
              <a:ext uri="{FF2B5EF4-FFF2-40B4-BE49-F238E27FC236}">
                <a16:creationId xmlns:a16="http://schemas.microsoft.com/office/drawing/2014/main" id="{A20B3523-BB6A-AAC6-B1B1-A41209ECF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31590"/>
            <a:ext cx="7886700" cy="2299202"/>
          </a:xfrm>
        </p:spPr>
      </p:pic>
      <p:pic>
        <p:nvPicPr>
          <p:cNvPr id="5" name="Picture 4">
            <a:extLst>
              <a:ext uri="{FF2B5EF4-FFF2-40B4-BE49-F238E27FC236}">
                <a16:creationId xmlns:a16="http://schemas.microsoft.com/office/drawing/2014/main" id="{9EACD670-EE85-A647-E419-31F772558357}"/>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823063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817B-E737-BF19-F72A-AD666A4A0A81}"/>
              </a:ext>
            </a:extLst>
          </p:cNvPr>
          <p:cNvSpPr>
            <a:spLocks noGrp="1"/>
          </p:cNvSpPr>
          <p:nvPr>
            <p:ph type="title"/>
          </p:nvPr>
        </p:nvSpPr>
        <p:spPr/>
        <p:txBody>
          <a:bodyPr/>
          <a:lstStyle/>
          <a:p>
            <a:r>
              <a:rPr lang="en-GB" dirty="0"/>
              <a:t>Additional Impact of Over Prescribing SABA </a:t>
            </a:r>
          </a:p>
        </p:txBody>
      </p:sp>
      <p:sp>
        <p:nvSpPr>
          <p:cNvPr id="3" name="Content Placeholder 2">
            <a:extLst>
              <a:ext uri="{FF2B5EF4-FFF2-40B4-BE49-F238E27FC236}">
                <a16:creationId xmlns:a16="http://schemas.microsoft.com/office/drawing/2014/main" id="{8B643F94-ECF0-B9BC-0D2F-255E36153340}"/>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rPr>
              <a:t>Every year in NENC over 200 000 salbutamol inhalers are prescribed at a cost of £400 000 to the NHS</a:t>
            </a:r>
          </a:p>
          <a:p>
            <a:r>
              <a:rPr lang="en-GB" sz="1800" dirty="0">
                <a:effectLst/>
                <a:latin typeface="Calibri" panose="020F0502020204030204" pitchFamily="34" charset="0"/>
                <a:ea typeface="Calibri" panose="020F0502020204030204" pitchFamily="34" charset="0"/>
              </a:rPr>
              <a:t>Each inhaler has a </a:t>
            </a:r>
            <a:r>
              <a:rPr lang="en-GB" sz="1800">
                <a:effectLst/>
                <a:latin typeface="Calibri" panose="020F0502020204030204" pitchFamily="34" charset="0"/>
                <a:ea typeface="Calibri" panose="020F0502020204030204" pitchFamily="34" charset="0"/>
              </a:rPr>
              <a:t>carbon footprint </a:t>
            </a:r>
            <a:r>
              <a:rPr lang="en-GB" sz="1800" dirty="0">
                <a:effectLst/>
                <a:latin typeface="Calibri" panose="020F0502020204030204" pitchFamily="34" charset="0"/>
                <a:ea typeface="Calibri" panose="020F0502020204030204" pitchFamily="34" charset="0"/>
              </a:rPr>
              <a:t>of 28 kg, this is the equivalent of driving from the north-east to London &amp; back 2,500 times</a:t>
            </a:r>
          </a:p>
          <a:p>
            <a:endParaRPr lang="en-GB" sz="1800" dirty="0"/>
          </a:p>
          <a:p>
            <a:endParaRPr lang="en-GB" sz="1800" dirty="0"/>
          </a:p>
          <a:p>
            <a:r>
              <a:rPr lang="en-GB" sz="1800" dirty="0"/>
              <a:t>Family members using SABA…</a:t>
            </a:r>
          </a:p>
          <a:p>
            <a:endParaRPr lang="en-GB" dirty="0"/>
          </a:p>
        </p:txBody>
      </p:sp>
      <p:pic>
        <p:nvPicPr>
          <p:cNvPr id="4" name="Picture 3">
            <a:extLst>
              <a:ext uri="{FF2B5EF4-FFF2-40B4-BE49-F238E27FC236}">
                <a16:creationId xmlns:a16="http://schemas.microsoft.com/office/drawing/2014/main" id="{627DE422-538F-E569-9D12-31E7383995BF}"/>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69869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DBA-9B9A-8FF1-0610-3A81B120278D}"/>
              </a:ext>
            </a:extLst>
          </p:cNvPr>
          <p:cNvSpPr>
            <a:spLocks noGrp="1"/>
          </p:cNvSpPr>
          <p:nvPr>
            <p:ph type="title"/>
          </p:nvPr>
        </p:nvSpPr>
        <p:spPr/>
        <p:txBody>
          <a:bodyPr/>
          <a:lstStyle/>
          <a:p>
            <a:r>
              <a:rPr lang="en-GB" dirty="0"/>
              <a:t>How do we tackle overuse/overprescribing</a:t>
            </a:r>
          </a:p>
        </p:txBody>
      </p:sp>
      <p:sp>
        <p:nvSpPr>
          <p:cNvPr id="3" name="Content Placeholder 2">
            <a:extLst>
              <a:ext uri="{FF2B5EF4-FFF2-40B4-BE49-F238E27FC236}">
                <a16:creationId xmlns:a16="http://schemas.microsoft.com/office/drawing/2014/main" id="{1EA7EF57-F57A-4806-D3EC-ED8994D1FEA7}"/>
              </a:ext>
            </a:extLst>
          </p:cNvPr>
          <p:cNvSpPr>
            <a:spLocks noGrp="1"/>
          </p:cNvSpPr>
          <p:nvPr>
            <p:ph idx="1"/>
          </p:nvPr>
        </p:nvSpPr>
        <p:spPr/>
        <p:txBody>
          <a:bodyPr/>
          <a:lstStyle/>
          <a:p>
            <a:r>
              <a:rPr lang="en-GB" dirty="0"/>
              <a:t>A CHILD WITH ASTHMA SHOLD NEVER BE LEFT WITHOUT ACCESS TO SABA</a:t>
            </a:r>
          </a:p>
          <a:p>
            <a:endParaRPr lang="en-GB" dirty="0"/>
          </a:p>
          <a:p>
            <a:r>
              <a:rPr lang="en-GB" dirty="0"/>
              <a:t>Discussion with family and patient (if necessary increase background treatment)</a:t>
            </a:r>
          </a:p>
          <a:p>
            <a:r>
              <a:rPr lang="en-GB" dirty="0"/>
              <a:t>Don’t accept SABA being routinely ticked on repeats, question if they are really needed</a:t>
            </a:r>
          </a:p>
          <a:p>
            <a:r>
              <a:rPr lang="en-GB" dirty="0"/>
              <a:t>After initial diagnosis only prescribe 1 SABA at a time</a:t>
            </a:r>
          </a:p>
          <a:p>
            <a:endParaRPr lang="en-GB" dirty="0"/>
          </a:p>
        </p:txBody>
      </p:sp>
      <p:pic>
        <p:nvPicPr>
          <p:cNvPr id="4" name="Picture 3">
            <a:extLst>
              <a:ext uri="{FF2B5EF4-FFF2-40B4-BE49-F238E27FC236}">
                <a16:creationId xmlns:a16="http://schemas.microsoft.com/office/drawing/2014/main" id="{3C6286B6-8B30-2201-0204-AE3EF51370B8}"/>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07016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E6DE0E-D3BA-4CEC-F049-50D3267F1B67}"/>
              </a:ext>
            </a:extLst>
          </p:cNvPr>
          <p:cNvSpPr txBox="1"/>
          <p:nvPr/>
        </p:nvSpPr>
        <p:spPr>
          <a:xfrm>
            <a:off x="2195736" y="267494"/>
            <a:ext cx="4572000" cy="1077218"/>
          </a:xfrm>
          <a:prstGeom prst="rect">
            <a:avLst/>
          </a:prstGeom>
          <a:noFill/>
        </p:spPr>
        <p:txBody>
          <a:bodyPr wrap="square">
            <a:spAutoFit/>
          </a:bodyPr>
          <a:lstStyle/>
          <a:p>
            <a:pPr algn="ctr"/>
            <a:r>
              <a:rPr lang="en-GB" sz="3200" dirty="0"/>
              <a:t>Over Use of Salbutamol</a:t>
            </a:r>
            <a:br>
              <a:rPr lang="en-GB" sz="3200" dirty="0"/>
            </a:br>
            <a:r>
              <a:rPr lang="en-GB" sz="3200" dirty="0"/>
              <a:t> </a:t>
            </a:r>
            <a:r>
              <a:rPr lang="en-GB" sz="3200" dirty="0">
                <a:solidFill>
                  <a:schemeClr val="accent1"/>
                </a:solidFill>
              </a:rPr>
              <a:t>Questions/Discussion</a:t>
            </a:r>
          </a:p>
        </p:txBody>
      </p:sp>
      <p:pic>
        <p:nvPicPr>
          <p:cNvPr id="6" name="Content Placeholder 6">
            <a:extLst>
              <a:ext uri="{FF2B5EF4-FFF2-40B4-BE49-F238E27FC236}">
                <a16:creationId xmlns:a16="http://schemas.microsoft.com/office/drawing/2014/main" id="{D92EE1DC-0969-E2FD-A622-0FAC6432AF33}"/>
              </a:ext>
            </a:extLst>
          </p:cNvPr>
          <p:cNvPicPr>
            <a:picLocks noGrp="1" noChangeAspect="1"/>
          </p:cNvPicPr>
          <p:nvPr>
            <p:ph idx="1"/>
          </p:nvPr>
        </p:nvPicPr>
        <p:blipFill>
          <a:blip r:embed="rId3"/>
          <a:stretch>
            <a:fillRect/>
          </a:stretch>
        </p:blipFill>
        <p:spPr>
          <a:xfrm>
            <a:off x="2987824" y="1563638"/>
            <a:ext cx="3321844" cy="3186113"/>
          </a:xfrm>
        </p:spPr>
      </p:pic>
      <p:pic>
        <p:nvPicPr>
          <p:cNvPr id="7" name="Picture 6">
            <a:extLst>
              <a:ext uri="{FF2B5EF4-FFF2-40B4-BE49-F238E27FC236}">
                <a16:creationId xmlns:a16="http://schemas.microsoft.com/office/drawing/2014/main" id="{F9F07042-C1C1-1516-3F56-AA455E34904E}"/>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58492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DBD50-0A22-441E-B395-B0E44714A29B}"/>
              </a:ext>
            </a:extLst>
          </p:cNvPr>
          <p:cNvSpPr>
            <a:spLocks noGrp="1"/>
          </p:cNvSpPr>
          <p:nvPr>
            <p:ph sz="quarter" idx="10"/>
          </p:nvPr>
        </p:nvSpPr>
        <p:spPr>
          <a:xfrm>
            <a:off x="899592" y="555526"/>
            <a:ext cx="7344816" cy="3600673"/>
          </a:xfrm>
        </p:spPr>
        <p:txBody>
          <a:bodyPr>
            <a:normAutofit lnSpcReduction="10000"/>
          </a:bodyPr>
          <a:lstStyle/>
          <a:p>
            <a:pPr marL="0" indent="0" algn="ctr">
              <a:buNone/>
            </a:pPr>
            <a:r>
              <a:rPr lang="en-GB" sz="3600" dirty="0">
                <a:solidFill>
                  <a:schemeClr val="accent1"/>
                </a:solidFill>
              </a:rPr>
              <a:t>Who are we and what do we do?</a:t>
            </a:r>
          </a:p>
          <a:p>
            <a:pPr marL="0" indent="0" algn="ctr">
              <a:buNone/>
            </a:pPr>
            <a:endParaRPr lang="en-GB" sz="2800" dirty="0">
              <a:solidFill>
                <a:schemeClr val="accent1"/>
              </a:solidFill>
            </a:endParaRPr>
          </a:p>
          <a:p>
            <a:pPr marL="0" indent="0" algn="ctr">
              <a:buNone/>
            </a:pPr>
            <a:r>
              <a:rPr lang="en-GB" dirty="0">
                <a:solidFill>
                  <a:srgbClr val="002060"/>
                </a:solidFill>
              </a:rPr>
              <a:t>Connection of members working in the child health and wellbeing system – working together to make a difference.</a:t>
            </a:r>
          </a:p>
          <a:p>
            <a:pPr marL="0" indent="0" algn="ctr">
              <a:buNone/>
            </a:pPr>
            <a:endParaRPr lang="en-GB" i="1" dirty="0">
              <a:solidFill>
                <a:srgbClr val="002060"/>
              </a:solidFill>
              <a:latin typeface="Comic Sans MS" panose="030F0702030302020204" pitchFamily="66" charset="0"/>
            </a:endParaRPr>
          </a:p>
          <a:p>
            <a:pPr marL="0" indent="0" algn="ctr">
              <a:buNone/>
            </a:pPr>
            <a:r>
              <a:rPr lang="en-GB" sz="3600" dirty="0">
                <a:solidFill>
                  <a:schemeClr val="accent1"/>
                </a:solidFill>
                <a:latin typeface="Comic Sans MS" panose="030F0702030302020204" pitchFamily="66" charset="0"/>
              </a:rPr>
              <a:t>Our Vision</a:t>
            </a:r>
          </a:p>
          <a:p>
            <a:pPr marL="0" indent="0" algn="ctr">
              <a:buNone/>
            </a:pPr>
            <a:endParaRPr lang="en-GB" dirty="0">
              <a:solidFill>
                <a:srgbClr val="002060"/>
              </a:solidFill>
              <a:latin typeface="Comic Sans MS" panose="030F0702030302020204" pitchFamily="66" charset="0"/>
            </a:endParaRPr>
          </a:p>
          <a:p>
            <a:pPr marL="0" indent="0" algn="ctr">
              <a:buNone/>
            </a:pPr>
            <a:r>
              <a:rPr lang="en-GB" i="1" dirty="0">
                <a:solidFill>
                  <a:srgbClr val="002060"/>
                </a:solidFill>
                <a:latin typeface="Comic Sans MS" panose="030F0702030302020204" pitchFamily="66" charset="0"/>
              </a:rPr>
              <a:t>“In the North East and North Cumbria we believe all children and young people should be given the opportunity to flourish and reach their potential, and be advantaged by organisations working together” </a:t>
            </a:r>
          </a:p>
          <a:p>
            <a:endParaRPr lang="en-GB" dirty="0"/>
          </a:p>
        </p:txBody>
      </p:sp>
      <p:pic>
        <p:nvPicPr>
          <p:cNvPr id="2" name="Picture 1">
            <a:extLst>
              <a:ext uri="{FF2B5EF4-FFF2-40B4-BE49-F238E27FC236}">
                <a16:creationId xmlns:a16="http://schemas.microsoft.com/office/drawing/2014/main" id="{5CCF16C4-96DE-441C-F938-6D967102B317}"/>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010697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08D9C-3AF2-63AD-8C4A-B41C4A7C1162}"/>
              </a:ext>
            </a:extLst>
          </p:cNvPr>
          <p:cNvPicPr>
            <a:picLocks noChangeAspect="1"/>
          </p:cNvPicPr>
          <p:nvPr/>
        </p:nvPicPr>
        <p:blipFill>
          <a:blip r:embed="rId2"/>
          <a:stretch>
            <a:fillRect/>
          </a:stretch>
        </p:blipFill>
        <p:spPr>
          <a:xfrm>
            <a:off x="1115616" y="1203598"/>
            <a:ext cx="7092788" cy="2520444"/>
          </a:xfrm>
          <a:prstGeom prst="rect">
            <a:avLst/>
          </a:prstGeom>
        </p:spPr>
      </p:pic>
      <p:pic>
        <p:nvPicPr>
          <p:cNvPr id="6" name="Picture 5">
            <a:extLst>
              <a:ext uri="{FF2B5EF4-FFF2-40B4-BE49-F238E27FC236}">
                <a16:creationId xmlns:a16="http://schemas.microsoft.com/office/drawing/2014/main" id="{80A3AB5B-F5D7-93FE-8236-804746B06075}"/>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43321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887-24DD-5137-1747-876CD176870F}"/>
              </a:ext>
            </a:extLst>
          </p:cNvPr>
          <p:cNvSpPr>
            <a:spLocks noGrp="1"/>
          </p:cNvSpPr>
          <p:nvPr>
            <p:ph type="title"/>
          </p:nvPr>
        </p:nvSpPr>
        <p:spPr>
          <a:xfrm>
            <a:off x="1042988" y="411510"/>
            <a:ext cx="7058025" cy="430887"/>
          </a:xfrm>
        </p:spPr>
        <p:txBody>
          <a:bodyPr/>
          <a:lstStyle/>
          <a:p>
            <a:r>
              <a:rPr lang="en-GB" dirty="0"/>
              <a:t>Referral to General Practice </a:t>
            </a:r>
          </a:p>
        </p:txBody>
      </p:sp>
      <p:sp>
        <p:nvSpPr>
          <p:cNvPr id="3" name="Content Placeholder 2">
            <a:extLst>
              <a:ext uri="{FF2B5EF4-FFF2-40B4-BE49-F238E27FC236}">
                <a16:creationId xmlns:a16="http://schemas.microsoft.com/office/drawing/2014/main" id="{E6890A97-8E79-C32C-214D-F6EEDF465D50}"/>
              </a:ext>
            </a:extLst>
          </p:cNvPr>
          <p:cNvSpPr>
            <a:spLocks noGrp="1"/>
          </p:cNvSpPr>
          <p:nvPr>
            <p:ph idx="1"/>
          </p:nvPr>
        </p:nvSpPr>
        <p:spPr/>
        <p:txBody>
          <a:bodyPr/>
          <a:lstStyle/>
          <a:p>
            <a:pPr marL="0" indent="0">
              <a:lnSpc>
                <a:spcPct val="107000"/>
              </a:lnSpc>
              <a:spcAft>
                <a:spcPts val="600"/>
              </a:spcAft>
              <a:buNone/>
            </a:pPr>
            <a:r>
              <a:rPr lang="en-GB" sz="1600" b="1" dirty="0">
                <a:latin typeface="Calibri" panose="020F0502020204030204" pitchFamily="34" charset="0"/>
                <a:ea typeface="Calibri" panose="020F0502020204030204" pitchFamily="34" charset="0"/>
                <a:cs typeface="Arial" panose="020B0604020202020204" pitchFamily="34" charset="0"/>
              </a:rPr>
              <a:t>Criteria for community pharmacy referral to GP Practice:</a:t>
            </a:r>
            <a:endParaRPr lang="en-GB" sz="160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The use of over 6 SABA inhalers per year</a:t>
            </a:r>
          </a:p>
          <a:p>
            <a:pPr marL="257175" indent="-257175">
              <a:lnSpc>
                <a:spcPct val="115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If ≤ 75% of prescribed inhaled corticosteroids have been collected in the last year (or pro rata).</a:t>
            </a:r>
          </a:p>
          <a:p>
            <a:pPr marL="257175" indent="-257175">
              <a:lnSpc>
                <a:spcPct val="115000"/>
              </a:lnSpc>
              <a:spcAft>
                <a:spcPts val="75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Issue of an emergency supply for a SABA to a CYP.</a:t>
            </a:r>
          </a:p>
          <a:p>
            <a:pPr marL="257175" indent="-257175">
              <a:lnSpc>
                <a:spcPct val="115000"/>
              </a:lnSpc>
              <a:spcAft>
                <a:spcPts val="750"/>
              </a:spcAft>
              <a:buFont typeface="Symbol" panose="05050102010706020507" pitchFamily="18" charset="2"/>
              <a:buChar char=""/>
            </a:pPr>
            <a:r>
              <a:rPr lang="en-GB" sz="1600" dirty="0">
                <a:solidFill>
                  <a:prstClr val="black"/>
                </a:solidFill>
                <a:latin typeface="Calibri" panose="020F0502020204030204" pitchFamily="34" charset="0"/>
                <a:cs typeface="Calibri" panose="020F0502020204030204" pitchFamily="34" charset="0"/>
              </a:rPr>
              <a:t>Please use referral letter on Healthier together </a:t>
            </a:r>
            <a:r>
              <a:rPr lang="en-GB" sz="1600" dirty="0" err="1">
                <a:solidFill>
                  <a:prstClr val="black"/>
                </a:solidFill>
                <a:latin typeface="Calibri" panose="020F0502020204030204" pitchFamily="34" charset="0"/>
                <a:cs typeface="Calibri" panose="020F0502020204030204" pitchFamily="34" charset="0"/>
              </a:rPr>
              <a:t>website:</a:t>
            </a:r>
            <a:r>
              <a:rPr lang="en-GB" sz="1600" dirty="0" err="1">
                <a:latin typeface="Calibri" panose="020F0502020204030204" pitchFamily="34" charset="0"/>
                <a:cs typeface="Calibri" panose="020F0502020204030204" pitchFamily="34" charset="0"/>
                <a:hlinkClick r:id="rId2"/>
              </a:rPr>
              <a:t>Asthma</a:t>
            </a:r>
            <a:r>
              <a:rPr lang="en-GB" sz="1600" dirty="0">
                <a:latin typeface="Calibri" panose="020F0502020204030204" pitchFamily="34" charset="0"/>
                <a:cs typeface="Calibri" panose="020F0502020204030204" pitchFamily="34" charset="0"/>
                <a:hlinkClick r:id="rId2"/>
              </a:rPr>
              <a:t> Letter Templates for Schools and Club : North East and North Cumbria Healthier Together (nenc-healthiertogether.nhs.uk)</a:t>
            </a:r>
            <a:endParaRPr lang="en-GB" sz="1600" dirty="0">
              <a:solidFill>
                <a:prstClr val="black"/>
              </a:solidFill>
              <a:latin typeface="Calibri" panose="020F0502020204030204" pitchFamily="34" charset="0"/>
              <a:cs typeface="Calibri" panose="020F0502020204030204" pitchFamily="34" charset="0"/>
            </a:endParaRPr>
          </a:p>
          <a:p>
            <a:pPr marL="0" indent="0">
              <a:lnSpc>
                <a:spcPct val="115000"/>
              </a:lnSpc>
              <a:spcAft>
                <a:spcPts val="750"/>
              </a:spcAft>
              <a:buNone/>
            </a:pPr>
            <a:endParaRPr lang="en-GB" sz="16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45D1AE35-0FE0-03E8-A957-45CC953C0326}"/>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16034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C9D4-AA91-CD09-DAAF-3C03C789B3AB}"/>
              </a:ext>
            </a:extLst>
          </p:cNvPr>
          <p:cNvSpPr>
            <a:spLocks noGrp="1"/>
          </p:cNvSpPr>
          <p:nvPr>
            <p:ph type="title"/>
          </p:nvPr>
        </p:nvSpPr>
        <p:spPr>
          <a:xfrm>
            <a:off x="1033587" y="411510"/>
            <a:ext cx="7058025" cy="430887"/>
          </a:xfrm>
        </p:spPr>
        <p:txBody>
          <a:bodyPr/>
          <a:lstStyle/>
          <a:p>
            <a:r>
              <a:rPr lang="en-GB" dirty="0"/>
              <a:t>Referral to General Practice</a:t>
            </a:r>
          </a:p>
        </p:txBody>
      </p:sp>
      <p:sp>
        <p:nvSpPr>
          <p:cNvPr id="3" name="Content Placeholder 2">
            <a:extLst>
              <a:ext uri="{FF2B5EF4-FFF2-40B4-BE49-F238E27FC236}">
                <a16:creationId xmlns:a16="http://schemas.microsoft.com/office/drawing/2014/main" id="{CC99E8E9-345D-FF45-E881-3F254A204002}"/>
              </a:ext>
            </a:extLst>
          </p:cNvPr>
          <p:cNvSpPr>
            <a:spLocks noGrp="1"/>
          </p:cNvSpPr>
          <p:nvPr>
            <p:ph idx="1"/>
          </p:nvPr>
        </p:nvSpPr>
        <p:spPr/>
        <p:txBody>
          <a:bodyPr/>
          <a:lstStyle/>
          <a:p>
            <a:pPr marL="0" indent="0">
              <a:lnSpc>
                <a:spcPct val="107000"/>
              </a:lnSpc>
              <a:spcAft>
                <a:spcPts val="600"/>
              </a:spcAft>
              <a:buNone/>
            </a:pPr>
            <a:r>
              <a:rPr lang="en-GB" sz="1600" b="1" dirty="0">
                <a:latin typeface="Calibri" panose="020F0502020204030204" pitchFamily="34" charset="0"/>
                <a:ea typeface="Calibri" panose="020F0502020204030204" pitchFamily="34" charset="0"/>
                <a:cs typeface="Arial" panose="020B0604020202020204" pitchFamily="34" charset="0"/>
              </a:rPr>
              <a:t>Criteria for school or community organisation referral to GP Practice:</a:t>
            </a:r>
            <a:endParaRPr lang="en-GB" sz="160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tabLst>
                <a:tab pos="592931" algn="l"/>
              </a:tabLst>
            </a:pPr>
            <a:r>
              <a:rPr lang="en-GB" sz="1600" dirty="0">
                <a:latin typeface="Calibri" panose="020F0502020204030204" pitchFamily="34" charset="0"/>
                <a:ea typeface="Calibri" panose="020F0502020204030204" pitchFamily="34" charset="0"/>
                <a:cs typeface="Arial" panose="020B0604020202020204" pitchFamily="34" charset="0"/>
              </a:rPr>
              <a:t>Asthma-related school absences</a:t>
            </a:r>
          </a:p>
          <a:p>
            <a:pPr marL="257175" indent="-257175">
              <a:lnSpc>
                <a:spcPct val="115000"/>
              </a:lnSpc>
              <a:buFont typeface="Symbol" panose="05050102010706020507" pitchFamily="18" charset="2"/>
              <a:buChar char=""/>
              <a:tabLst>
                <a:tab pos="592931" algn="l"/>
              </a:tabLst>
            </a:pPr>
            <a:r>
              <a:rPr lang="en-GB" sz="1600" dirty="0">
                <a:latin typeface="Calibri" panose="020F0502020204030204" pitchFamily="34" charset="0"/>
                <a:ea typeface="Calibri" panose="020F0502020204030204" pitchFamily="34" charset="0"/>
                <a:cs typeface="Arial" panose="020B0604020202020204" pitchFamily="34" charset="0"/>
              </a:rPr>
              <a:t>Asthma-related nonparticipation in physical activity</a:t>
            </a:r>
          </a:p>
          <a:p>
            <a:pPr marL="257175" indent="-257175">
              <a:lnSpc>
                <a:spcPct val="115000"/>
              </a:lnSpc>
              <a:spcAft>
                <a:spcPts val="750"/>
              </a:spcAft>
              <a:buFont typeface="Symbol" panose="05050102010706020507" pitchFamily="18" charset="2"/>
              <a:buChar char=""/>
              <a:tabLst>
                <a:tab pos="592931" algn="l"/>
              </a:tabLst>
            </a:pPr>
            <a:r>
              <a:rPr lang="en-GB" sz="1600" dirty="0">
                <a:latin typeface="Calibri" panose="020F0502020204030204" pitchFamily="34" charset="0"/>
                <a:ea typeface="Calibri" panose="020F0502020204030204" pitchFamily="34" charset="0"/>
                <a:cs typeface="Arial" panose="020B0604020202020204" pitchFamily="34" charset="0"/>
              </a:rPr>
              <a:t>The need for </a:t>
            </a:r>
            <a:r>
              <a:rPr lang="en-GB" dirty="0">
                <a:latin typeface="Calibri" panose="020F0502020204030204" pitchFamily="34" charset="0"/>
                <a:ea typeface="Calibri" panose="020F0502020204030204" pitchFamily="34" charset="0"/>
                <a:cs typeface="Arial" panose="020B0604020202020204" pitchFamily="34" charset="0"/>
              </a:rPr>
              <a:t>unplanned</a:t>
            </a:r>
            <a:r>
              <a:rPr lang="en-GB" sz="1600" dirty="0">
                <a:latin typeface="Calibri" panose="020F0502020204030204" pitchFamily="34" charset="0"/>
                <a:ea typeface="Calibri" panose="020F0502020204030204" pitchFamily="34" charset="0"/>
                <a:cs typeface="Arial" panose="020B0604020202020204" pitchFamily="34" charset="0"/>
              </a:rPr>
              <a:t> use of a reliever inhaler more than twice a week in school indicates poor control requiring action</a:t>
            </a:r>
            <a:r>
              <a:rPr lang="en-GB" dirty="0">
                <a:latin typeface="Calibri" panose="020F0502020204030204" pitchFamily="34" charset="0"/>
                <a:ea typeface="Calibri" panose="020F0502020204030204" pitchFamily="34" charset="0"/>
                <a:cs typeface="Arial" panose="020B0604020202020204" pitchFamily="34" charset="0"/>
              </a:rPr>
              <a:t>.</a:t>
            </a:r>
            <a:endParaRPr lang="en-GB" sz="160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Symbol" panose="05050102010706020507" pitchFamily="18" charset="2"/>
              <a:buChar char=""/>
              <a:tabLst>
                <a:tab pos="592931" algn="l"/>
              </a:tabLst>
            </a:pPr>
            <a:r>
              <a:rPr lang="en-GB" sz="1600" dirty="0">
                <a:solidFill>
                  <a:prstClr val="black"/>
                </a:solidFill>
                <a:latin typeface="Calibri" panose="020F0502020204030204" pitchFamily="34" charset="0"/>
                <a:cs typeface="Calibri" panose="020F0502020204030204" pitchFamily="34" charset="0"/>
              </a:rPr>
              <a:t>Please use referral letter on Healthier together </a:t>
            </a:r>
            <a:r>
              <a:rPr lang="en-GB" sz="1600" dirty="0" err="1">
                <a:solidFill>
                  <a:prstClr val="black"/>
                </a:solidFill>
                <a:latin typeface="Calibri" panose="020F0502020204030204" pitchFamily="34" charset="0"/>
                <a:cs typeface="Calibri" panose="020F0502020204030204" pitchFamily="34" charset="0"/>
              </a:rPr>
              <a:t>website:</a:t>
            </a:r>
            <a:r>
              <a:rPr lang="en-GB" sz="1600" dirty="0" err="1">
                <a:solidFill>
                  <a:prstClr val="black"/>
                </a:solidFill>
                <a:latin typeface="Calibri" panose="020F0502020204030204" pitchFamily="34" charset="0"/>
                <a:cs typeface="Calibri" panose="020F0502020204030204" pitchFamily="34" charset="0"/>
                <a:hlinkClick r:id="rId2"/>
              </a:rPr>
              <a:t>Asthma</a:t>
            </a:r>
            <a:r>
              <a:rPr lang="en-GB" sz="1600" dirty="0">
                <a:solidFill>
                  <a:prstClr val="black"/>
                </a:solidFill>
                <a:latin typeface="Calibri" panose="020F0502020204030204" pitchFamily="34" charset="0"/>
                <a:cs typeface="Calibri" panose="020F0502020204030204" pitchFamily="34" charset="0"/>
                <a:hlinkClick r:id="rId2"/>
              </a:rPr>
              <a:t> Letter Templates for Schools and Club : North East and North Cumbria Healthier Together (nenc-healthiertogether.nhs.uk)</a:t>
            </a:r>
            <a:endParaRPr lang="en-GB" sz="1600" dirty="0">
              <a:solidFill>
                <a:prstClr val="black"/>
              </a:solidFill>
              <a:latin typeface="Calibri" panose="020F0502020204030204" pitchFamily="34" charset="0"/>
              <a:cs typeface="Calibri" panose="020F0502020204030204" pitchFamily="34" charset="0"/>
            </a:endParaRPr>
          </a:p>
          <a:p>
            <a:endParaRPr lang="en-GB" dirty="0"/>
          </a:p>
        </p:txBody>
      </p:sp>
      <p:pic>
        <p:nvPicPr>
          <p:cNvPr id="4" name="Picture 3">
            <a:extLst>
              <a:ext uri="{FF2B5EF4-FFF2-40B4-BE49-F238E27FC236}">
                <a16:creationId xmlns:a16="http://schemas.microsoft.com/office/drawing/2014/main" id="{8208E97C-3746-8D07-C4C8-D0B9244A610D}"/>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882548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9824-8F06-9F19-D9B3-7CC4C3BA8483}"/>
              </a:ext>
            </a:extLst>
          </p:cNvPr>
          <p:cNvSpPr>
            <a:spLocks noGrp="1"/>
          </p:cNvSpPr>
          <p:nvPr>
            <p:ph type="title"/>
          </p:nvPr>
        </p:nvSpPr>
        <p:spPr>
          <a:xfrm>
            <a:off x="1187624" y="329986"/>
            <a:ext cx="7058025" cy="430887"/>
          </a:xfrm>
        </p:spPr>
        <p:txBody>
          <a:bodyPr/>
          <a:lstStyle/>
          <a:p>
            <a:r>
              <a:rPr lang="en-GB" dirty="0"/>
              <a:t>Managing uncontrolled asthma</a:t>
            </a:r>
          </a:p>
        </p:txBody>
      </p:sp>
      <p:sp>
        <p:nvSpPr>
          <p:cNvPr id="3" name="Content Placeholder 2">
            <a:extLst>
              <a:ext uri="{FF2B5EF4-FFF2-40B4-BE49-F238E27FC236}">
                <a16:creationId xmlns:a16="http://schemas.microsoft.com/office/drawing/2014/main" id="{35D79E3B-8B3D-DC24-AFC1-D7E29BCCE3B2}"/>
              </a:ext>
            </a:extLst>
          </p:cNvPr>
          <p:cNvSpPr>
            <a:spLocks noGrp="1"/>
          </p:cNvSpPr>
          <p:nvPr>
            <p:ph idx="1"/>
          </p:nvPr>
        </p:nvSpPr>
        <p:spPr>
          <a:xfrm>
            <a:off x="1042987" y="915566"/>
            <a:ext cx="7058025" cy="3394472"/>
          </a:xfrm>
        </p:spPr>
        <p:txBody>
          <a:bodyPr/>
          <a:lstStyle/>
          <a:p>
            <a:pPr marL="257175" indent="-257175" algn="just">
              <a:lnSpc>
                <a:spcPct val="106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Assess current asthma control – using asthma control test</a:t>
            </a:r>
          </a:p>
          <a:p>
            <a:pPr marL="257175" indent="-257175" algn="just">
              <a:lnSpc>
                <a:spcPct val="106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Assess and reduce modifiable risk factors:</a:t>
            </a:r>
          </a:p>
          <a:p>
            <a:pPr marL="714375" indent="-177800" algn="just">
              <a:lnSpc>
                <a:spcPct val="106000"/>
              </a:lnSpc>
              <a:buFont typeface="Calibri" panose="020F0502020204030204" pitchFamily="34" charset="0"/>
              <a:buChar char="-"/>
            </a:pPr>
            <a:r>
              <a:rPr lang="en-GB" sz="1600">
                <a:solidFill>
                  <a:schemeClr val="accent1"/>
                </a:solidFill>
                <a:latin typeface="Calibri" panose="020F0502020204030204" pitchFamily="34" charset="0"/>
                <a:ea typeface="Calibri" panose="020F0502020204030204" pitchFamily="34" charset="0"/>
                <a:cs typeface="Times New Roman" panose="02020603050405020304" pitchFamily="18" charset="0"/>
              </a:rPr>
              <a:t>Co-morbid </a:t>
            </a:r>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atopic conditions (Hay fever, eczema, allergy, ….)</a:t>
            </a:r>
          </a:p>
          <a:p>
            <a:pPr marL="714375" indent="-177800" algn="just">
              <a:lnSpc>
                <a:spcPct val="106000"/>
              </a:lnSpc>
              <a:buFont typeface="Calibri" panose="020F0502020204030204" pitchFamily="34" charset="0"/>
              <a:buChar char="-"/>
            </a:pPr>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Obesity</a:t>
            </a:r>
          </a:p>
          <a:p>
            <a:pPr marL="714375" indent="-177800" algn="just">
              <a:lnSpc>
                <a:spcPct val="106000"/>
              </a:lnSpc>
              <a:buFont typeface="Calibri" panose="020F0502020204030204" pitchFamily="34" charset="0"/>
              <a:buChar char="-"/>
            </a:pPr>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Tobacco smoke exposure: Smoking cessation advice and sign posting to services</a:t>
            </a:r>
          </a:p>
          <a:p>
            <a:pPr marL="257175" indent="-257175">
              <a:lnSpc>
                <a:spcPct val="106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Review inhaler technique </a:t>
            </a:r>
          </a:p>
          <a:p>
            <a:pPr marL="714375" indent="-177800">
              <a:lnSpc>
                <a:spcPct val="106000"/>
              </a:lnSpc>
              <a:buFont typeface="Calibri" panose="020F0502020204030204" pitchFamily="34" charset="0"/>
              <a:buChar char="-"/>
            </a:pPr>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if poor, either correct or issue a new device that the patient can use</a:t>
            </a:r>
          </a:p>
          <a:p>
            <a:pPr marL="257175" indent="-257175" algn="just">
              <a:lnSpc>
                <a:spcPct val="106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Arial" panose="020B0604020202020204" pitchFamily="34" charset="0"/>
              </a:rPr>
              <a:t>Review concordance </a:t>
            </a:r>
          </a:p>
          <a:p>
            <a:pPr marL="714375" indent="-177800" algn="just">
              <a:lnSpc>
                <a:spcPct val="106000"/>
              </a:lnSpc>
              <a:buFont typeface="Calibri" panose="020F0502020204030204" pitchFamily="34" charset="0"/>
              <a:buChar char="-"/>
            </a:pPr>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Ask about medication use and look at the number of preventer inhalers that have been issued in the last year</a:t>
            </a:r>
          </a:p>
          <a:p>
            <a:endParaRPr lang="en-GB" dirty="0"/>
          </a:p>
        </p:txBody>
      </p:sp>
      <p:pic>
        <p:nvPicPr>
          <p:cNvPr id="4" name="Picture 3">
            <a:extLst>
              <a:ext uri="{FF2B5EF4-FFF2-40B4-BE49-F238E27FC236}">
                <a16:creationId xmlns:a16="http://schemas.microsoft.com/office/drawing/2014/main" id="{6BF99CD8-C282-EBAC-DB6E-1EA4FC3FB9A5}"/>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77511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8866-8038-CA95-2205-67288CCA67BB}"/>
              </a:ext>
            </a:extLst>
          </p:cNvPr>
          <p:cNvSpPr>
            <a:spLocks noGrp="1"/>
          </p:cNvSpPr>
          <p:nvPr>
            <p:ph type="title"/>
          </p:nvPr>
        </p:nvSpPr>
        <p:spPr>
          <a:xfrm>
            <a:off x="1037283" y="329986"/>
            <a:ext cx="7058025" cy="430887"/>
          </a:xfrm>
        </p:spPr>
        <p:txBody>
          <a:bodyPr/>
          <a:lstStyle/>
          <a:p>
            <a:r>
              <a:rPr lang="en-GB" dirty="0"/>
              <a:t>Managing uncontrolled asthma</a:t>
            </a:r>
          </a:p>
        </p:txBody>
      </p:sp>
      <p:sp>
        <p:nvSpPr>
          <p:cNvPr id="3" name="Content Placeholder 2">
            <a:extLst>
              <a:ext uri="{FF2B5EF4-FFF2-40B4-BE49-F238E27FC236}">
                <a16:creationId xmlns:a16="http://schemas.microsoft.com/office/drawing/2014/main" id="{882DEBA1-4B52-8777-7A23-5B1862FEB56D}"/>
              </a:ext>
            </a:extLst>
          </p:cNvPr>
          <p:cNvSpPr>
            <a:spLocks noGrp="1"/>
          </p:cNvSpPr>
          <p:nvPr>
            <p:ph idx="1"/>
          </p:nvPr>
        </p:nvSpPr>
        <p:spPr>
          <a:xfrm>
            <a:off x="1037282" y="1059582"/>
            <a:ext cx="7058025" cy="3394472"/>
          </a:xfrm>
        </p:spPr>
        <p:txBody>
          <a:bodyPr/>
          <a:lstStyle/>
          <a:p>
            <a:pPr marL="257175" indent="-257175" algn="just">
              <a:lnSpc>
                <a:spcPct val="106000"/>
              </a:lnSpc>
              <a:buFont typeface="Symbol" panose="05050102010706020507" pitchFamily="18" charset="2"/>
              <a:buChar char=""/>
              <a:defRPr/>
            </a:pPr>
            <a:r>
              <a:rPr lang="en-GB" sz="1600" dirty="0">
                <a:solidFill>
                  <a:prstClr val="black"/>
                </a:solidFill>
                <a:latin typeface="Calibri" panose="020F0502020204030204" pitchFamily="34" charset="0"/>
                <a:ea typeface="Calibri" panose="020F0502020204030204" pitchFamily="34" charset="0"/>
                <a:cs typeface="Arial" panose="020B0604020202020204" pitchFamily="34" charset="0"/>
              </a:rPr>
              <a:t>Identify and eliminate trigger factors (consider allergen exposure, environmental factors etc)</a:t>
            </a:r>
          </a:p>
          <a:p>
            <a:pPr marL="257175" indent="-257175" algn="just">
              <a:lnSpc>
                <a:spcPct val="106000"/>
              </a:lnSpc>
              <a:buFont typeface="Symbol" panose="05050102010706020507" pitchFamily="18" charset="2"/>
              <a:buChar char=""/>
              <a:defRPr/>
            </a:pPr>
            <a:r>
              <a:rPr lang="en-GB" sz="1600" dirty="0">
                <a:solidFill>
                  <a:prstClr val="black"/>
                </a:solidFill>
                <a:latin typeface="Calibri" panose="020F0502020204030204" pitchFamily="34" charset="0"/>
                <a:ea typeface="Calibri" panose="020F0502020204030204" pitchFamily="34" charset="0"/>
                <a:cs typeface="Arial" panose="020B0604020202020204" pitchFamily="34" charset="0"/>
              </a:rPr>
              <a:t>Optimise care according to national/local asthma guidelines:</a:t>
            </a:r>
          </a:p>
          <a:p>
            <a:pPr marL="0" indent="0" algn="just">
              <a:lnSpc>
                <a:spcPct val="106000"/>
              </a:lnSpc>
              <a:buNone/>
              <a:defRPr/>
            </a:pPr>
            <a:r>
              <a:rPr lang="en-GB" sz="16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GB" sz="1600" u="sng" dirty="0">
                <a:solidFill>
                  <a:srgbClr val="4472C4"/>
                </a:solidFill>
                <a:latin typeface="Calibri" panose="020F0502020204030204" pitchFamily="34" charset="0"/>
                <a:ea typeface="Calibri" panose="020F0502020204030204" pitchFamily="34" charset="0"/>
                <a:cs typeface="Arial" panose="020B0604020202020204" pitchFamily="34" charset="0"/>
              </a:rPr>
              <a:t>https://www.beatasthma.co.uk/resources/primary-healthcare-professionals/</a:t>
            </a:r>
            <a:endParaRPr lang="en-GB" sz="1600" u="sng"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57175" indent="-257175" algn="just">
              <a:lnSpc>
                <a:spcPct val="106000"/>
              </a:lnSpc>
              <a:buFont typeface="Symbol" panose="05050102010706020507" pitchFamily="18" charset="2"/>
              <a:buChar char=""/>
              <a:defRPr/>
            </a:pPr>
            <a:r>
              <a:rPr lang="en-GB" sz="1600" dirty="0">
                <a:solidFill>
                  <a:prstClr val="black"/>
                </a:solidFill>
                <a:latin typeface="Calibri" panose="020F0502020204030204" pitchFamily="34" charset="0"/>
                <a:ea typeface="Calibri" panose="020F0502020204030204" pitchFamily="34" charset="0"/>
                <a:cs typeface="Arial" panose="020B0604020202020204" pitchFamily="34" charset="0"/>
              </a:rPr>
              <a:t>A health review to consider other conditions impacting asthma and management (diet, weight, lifestyle) and signposting for further support</a:t>
            </a:r>
          </a:p>
          <a:p>
            <a:pPr marL="257175" indent="-257175" algn="just">
              <a:lnSpc>
                <a:spcPct val="106000"/>
              </a:lnSpc>
              <a:spcAft>
                <a:spcPts val="750"/>
              </a:spcAft>
              <a:buFont typeface="Symbol" panose="05050102010706020507" pitchFamily="18" charset="2"/>
              <a:buChar char=""/>
              <a:defRPr/>
            </a:pPr>
            <a:r>
              <a:rPr lang="en-GB" sz="1600" dirty="0">
                <a:solidFill>
                  <a:prstClr val="black"/>
                </a:solidFill>
                <a:latin typeface="Calibri" panose="020F0502020204030204" pitchFamily="34" charset="0"/>
                <a:ea typeface="Calibri" panose="020F0502020204030204" pitchFamily="34" charset="0"/>
                <a:cs typeface="Arial" panose="020B0604020202020204" pitchFamily="34" charset="0"/>
              </a:rPr>
              <a:t>Discussion with the parent or carer about housing (Beat Asthma resources):</a:t>
            </a:r>
          </a:p>
          <a:p>
            <a:pPr marL="0" indent="0" algn="just">
              <a:lnSpc>
                <a:spcPct val="106000"/>
              </a:lnSpc>
              <a:spcAft>
                <a:spcPts val="750"/>
              </a:spcAft>
              <a:buNone/>
              <a:defRPr/>
            </a:pPr>
            <a:r>
              <a:rPr lang="en-GB" sz="1600" u="sng" dirty="0">
                <a:solidFill>
                  <a:srgbClr val="0070C0"/>
                </a:solidFill>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https://www.beatasthma.co.uk/wp-content/uploads/2017/10/1-Your-Home-and-your-Child%E2%80%99s-Health-2.pdf</a:t>
            </a:r>
            <a:r>
              <a:rPr lang="en-GB" sz="1600" dirty="0">
                <a:solidFill>
                  <a:srgbClr val="0070C0"/>
                </a:solidFill>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en-GB" dirty="0"/>
          </a:p>
        </p:txBody>
      </p:sp>
      <p:pic>
        <p:nvPicPr>
          <p:cNvPr id="4" name="Picture 3">
            <a:extLst>
              <a:ext uri="{FF2B5EF4-FFF2-40B4-BE49-F238E27FC236}">
                <a16:creationId xmlns:a16="http://schemas.microsoft.com/office/drawing/2014/main" id="{DB79D06B-D8C7-BA18-4D84-F571243FA660}"/>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3808173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D341-C5CC-BD5C-91D8-4F7C703FB30F}"/>
              </a:ext>
            </a:extLst>
          </p:cNvPr>
          <p:cNvSpPr>
            <a:spLocks noGrp="1"/>
          </p:cNvSpPr>
          <p:nvPr>
            <p:ph type="title"/>
          </p:nvPr>
        </p:nvSpPr>
        <p:spPr>
          <a:xfrm>
            <a:off x="1044724" y="411510"/>
            <a:ext cx="7058025" cy="430887"/>
          </a:xfrm>
        </p:spPr>
        <p:txBody>
          <a:bodyPr/>
          <a:lstStyle/>
          <a:p>
            <a:r>
              <a:rPr lang="en-GB" dirty="0"/>
              <a:t>Other factors to consider</a:t>
            </a:r>
          </a:p>
        </p:txBody>
      </p:sp>
      <p:sp>
        <p:nvSpPr>
          <p:cNvPr id="3" name="Content Placeholder 2">
            <a:extLst>
              <a:ext uri="{FF2B5EF4-FFF2-40B4-BE49-F238E27FC236}">
                <a16:creationId xmlns:a16="http://schemas.microsoft.com/office/drawing/2014/main" id="{80EC5840-95E6-A1E1-BD25-8C7918D7D145}"/>
              </a:ext>
            </a:extLst>
          </p:cNvPr>
          <p:cNvSpPr>
            <a:spLocks noGrp="1"/>
          </p:cNvSpPr>
          <p:nvPr>
            <p:ph idx="1"/>
          </p:nvPr>
        </p:nvSpPr>
        <p:spPr>
          <a:xfrm>
            <a:off x="971600" y="1059582"/>
            <a:ext cx="7058025" cy="3394472"/>
          </a:xfrm>
        </p:spPr>
        <p:txBody>
          <a:bodyPr/>
          <a:lstStyle/>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Other medical / long term conditions </a:t>
            </a:r>
          </a:p>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Mental health and psychological factors</a:t>
            </a:r>
          </a:p>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Social deprivation, family circumstances and support</a:t>
            </a:r>
          </a:p>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Looked after children and young people</a:t>
            </a:r>
          </a:p>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Nutrition</a:t>
            </a:r>
          </a:p>
          <a:p>
            <a:pPr marL="271463" lvl="1" indent="-271463">
              <a:lnSpc>
                <a:spcPct val="106000"/>
              </a:lnSpc>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Arial" panose="020B0604020202020204" pitchFamily="34" charset="0"/>
              </a:rPr>
              <a:t>School environment</a:t>
            </a:r>
          </a:p>
          <a:p>
            <a:pPr marL="0" indent="0">
              <a:buNone/>
            </a:pPr>
            <a:endParaRPr lang="en-GB" dirty="0"/>
          </a:p>
        </p:txBody>
      </p:sp>
      <p:pic>
        <p:nvPicPr>
          <p:cNvPr id="4" name="Picture 3">
            <a:extLst>
              <a:ext uri="{FF2B5EF4-FFF2-40B4-BE49-F238E27FC236}">
                <a16:creationId xmlns:a16="http://schemas.microsoft.com/office/drawing/2014/main" id="{E476F094-2EFE-EA91-5212-1B2369EBB1D4}"/>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91920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18A5-EC87-F989-817D-CDD23D2F4C2D}"/>
              </a:ext>
            </a:extLst>
          </p:cNvPr>
          <p:cNvSpPr>
            <a:spLocks noGrp="1"/>
          </p:cNvSpPr>
          <p:nvPr>
            <p:ph type="title"/>
          </p:nvPr>
        </p:nvSpPr>
        <p:spPr>
          <a:xfrm>
            <a:off x="539552" y="-92546"/>
            <a:ext cx="7416824" cy="769441"/>
          </a:xfrm>
        </p:spPr>
        <p:txBody>
          <a:bodyPr/>
          <a:lstStyle/>
          <a:p>
            <a:r>
              <a:rPr lang="en-GB" dirty="0"/>
              <a:t>Referral criteria from primary care to secondary care</a:t>
            </a:r>
          </a:p>
        </p:txBody>
      </p:sp>
      <p:sp>
        <p:nvSpPr>
          <p:cNvPr id="3" name="Content Placeholder 2">
            <a:extLst>
              <a:ext uri="{FF2B5EF4-FFF2-40B4-BE49-F238E27FC236}">
                <a16:creationId xmlns:a16="http://schemas.microsoft.com/office/drawing/2014/main" id="{A9851A07-FE1C-E815-5153-C144D0B7675F}"/>
              </a:ext>
            </a:extLst>
          </p:cNvPr>
          <p:cNvSpPr>
            <a:spLocks noGrp="1"/>
          </p:cNvSpPr>
          <p:nvPr>
            <p:ph idx="1"/>
          </p:nvPr>
        </p:nvSpPr>
        <p:spPr>
          <a:xfrm>
            <a:off x="515839" y="771550"/>
            <a:ext cx="8064896" cy="3600400"/>
          </a:xfrm>
        </p:spPr>
        <p:txBody>
          <a:bodyPr>
            <a:normAutofit fontScale="92500" lnSpcReduction="20000"/>
          </a:bodyPr>
          <a:lstStyle/>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≥2 courses oral corticosteroids per year, despite addressing all points highlighted uncontrolled asthma section and appropriate escalation as per </a:t>
            </a:r>
            <a:r>
              <a:rPr lang="en-GB" sz="1700" dirty="0">
                <a:solidFill>
                  <a:srgbClr val="000000"/>
                </a:solidFill>
                <a:latin typeface="Calibri" panose="020F0502020204030204" pitchFamily="34" charset="0"/>
                <a:ea typeface="Calibri" panose="020F0502020204030204" pitchFamily="34" charset="0"/>
                <a:cs typeface="Calibri" panose="020F0502020204030204" pitchFamily="34" charset="0"/>
              </a:rPr>
              <a:t>BTS/GINA guidelines</a:t>
            </a:r>
            <a:r>
              <a:rPr lang="en-GB" sz="1700" dirty="0">
                <a:solidFill>
                  <a:srgbClr val="4472C4"/>
                </a:solidFill>
                <a:latin typeface="Calibri" panose="020F0502020204030204" pitchFamily="34" charset="0"/>
                <a:ea typeface="Calibri" panose="020F0502020204030204" pitchFamily="34" charset="0"/>
                <a:cs typeface="Calibri" panose="020F0502020204030204" pitchFamily="34" charset="0"/>
              </a:rPr>
              <a:t>.</a:t>
            </a:r>
            <a:r>
              <a:rPr lang="en-GB" sz="1700" dirty="0">
                <a:latin typeface="Calibri" panose="020F0502020204030204" pitchFamily="34" charset="0"/>
                <a:ea typeface="Calibri" panose="020F0502020204030204" pitchFamily="34" charset="0"/>
                <a:cs typeface="Arial" panose="020B0604020202020204" pitchFamily="34" charset="0"/>
              </a:rPr>
              <a:t>	</a:t>
            </a:r>
          </a:p>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persistent chronic symptoms (most days for &gt;3 months) or worsening of symptoms</a:t>
            </a:r>
          </a:p>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&gt;1 hospital admission or ED attendance per year </a:t>
            </a:r>
          </a:p>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The use of &gt;6 SABA inhalers per year.</a:t>
            </a:r>
          </a:p>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Asthma Control Test (ACT) / Childhood Asthma Control Test (c – ACT) score of &lt;20 despite </a:t>
            </a:r>
            <a:r>
              <a:rPr lang="en-GB" sz="1700" dirty="0">
                <a:solidFill>
                  <a:srgbClr val="000000"/>
                </a:solidFill>
                <a:latin typeface="Calibri" panose="020F0502020204030204" pitchFamily="34" charset="0"/>
                <a:ea typeface="Calibri" panose="020F0502020204030204" pitchFamily="34" charset="0"/>
                <a:cs typeface="Calibri" panose="020F0502020204030204" pitchFamily="34" charset="0"/>
              </a:rPr>
              <a:t>trial of appropriate management strategies in primary care following BTS/GINA guidelines (</a:t>
            </a:r>
            <a:r>
              <a:rPr lang="en-GB" sz="1700" dirty="0">
                <a:latin typeface="Calibri" panose="020F0502020204030204" pitchFamily="34" charset="0"/>
                <a:ea typeface="Calibri" panose="020F0502020204030204" pitchFamily="34" charset="0"/>
                <a:cs typeface="Arial" panose="020B0604020202020204" pitchFamily="34" charset="0"/>
              </a:rPr>
              <a:t>Poor asthma control despite GINA step 2).</a:t>
            </a:r>
          </a:p>
          <a:p>
            <a:pPr marL="257175" indent="-257175">
              <a:lnSpc>
                <a:spcPct val="115000"/>
              </a:lnSpc>
              <a:buFont typeface="Symbol" panose="05050102010706020507" pitchFamily="18" charset="2"/>
              <a:buChar char=""/>
            </a:pPr>
            <a:r>
              <a:rPr lang="en-GB" sz="1700" dirty="0">
                <a:latin typeface="Calibri" panose="020F0502020204030204" pitchFamily="34" charset="0"/>
                <a:ea typeface="Calibri" panose="020F0502020204030204" pitchFamily="34" charset="0"/>
                <a:cs typeface="Arial" panose="020B0604020202020204" pitchFamily="34" charset="0"/>
              </a:rPr>
              <a:t>Diagnostic uncertainty.</a:t>
            </a:r>
          </a:p>
          <a:p>
            <a:pPr marL="257175" indent="-257175">
              <a:lnSpc>
                <a:spcPct val="115000"/>
              </a:lnSpc>
              <a:buFont typeface="Symbol" panose="05050102010706020507" pitchFamily="18" charset="2"/>
              <a:buChar char=""/>
              <a:tabLst>
                <a:tab pos="342900" algn="l"/>
                <a:tab pos="685800" algn="l"/>
                <a:tab pos="1028700" algn="l"/>
                <a:tab pos="1371600" algn="l"/>
                <a:tab pos="1614488" algn="l"/>
              </a:tabLst>
            </a:pPr>
            <a:r>
              <a:rPr lang="en-GB" sz="1700" dirty="0">
                <a:latin typeface="Calibri" panose="020F0502020204030204" pitchFamily="34" charset="0"/>
                <a:ea typeface="Calibri" panose="020F0502020204030204" pitchFamily="34" charset="0"/>
                <a:cs typeface="Arial" panose="020B0604020202020204" pitchFamily="34" charset="0"/>
              </a:rPr>
              <a:t>Persistent psychosocial concerns despite appropriate support.</a:t>
            </a:r>
          </a:p>
          <a:p>
            <a:pPr marL="257175" indent="-257175">
              <a:lnSpc>
                <a:spcPct val="115000"/>
              </a:lnSpc>
              <a:spcAft>
                <a:spcPts val="750"/>
              </a:spcAft>
              <a:buFont typeface="Symbol" panose="05050102010706020507" pitchFamily="18" charset="2"/>
              <a:buChar char=""/>
              <a:tabLst>
                <a:tab pos="342900" algn="l"/>
                <a:tab pos="685800" algn="l"/>
                <a:tab pos="1028700" algn="l"/>
                <a:tab pos="1371600" algn="l"/>
                <a:tab pos="1614488" algn="l"/>
              </a:tabLst>
            </a:pPr>
            <a:r>
              <a:rPr lang="en-GB" sz="1700" dirty="0">
                <a:latin typeface="Calibri" panose="020F0502020204030204" pitchFamily="34" charset="0"/>
                <a:ea typeface="Calibri" panose="020F0502020204030204" pitchFamily="34" charset="0"/>
                <a:cs typeface="Arial" panose="020B0604020202020204" pitchFamily="34" charset="0"/>
              </a:rPr>
              <a:t>Persistent uncontrolled asthma with safeguarding concerns after referral to social services following local safeguarding pathway.</a:t>
            </a:r>
          </a:p>
          <a:p>
            <a:endParaRPr lang="en-GB" dirty="0"/>
          </a:p>
        </p:txBody>
      </p:sp>
      <p:pic>
        <p:nvPicPr>
          <p:cNvPr id="4" name="Picture 3">
            <a:extLst>
              <a:ext uri="{FF2B5EF4-FFF2-40B4-BE49-F238E27FC236}">
                <a16:creationId xmlns:a16="http://schemas.microsoft.com/office/drawing/2014/main" id="{055149F1-320D-07E9-C869-CA9EA3930282}"/>
              </a:ext>
            </a:extLst>
          </p:cNvPr>
          <p:cNvPicPr>
            <a:picLocks noChangeAspect="1"/>
          </p:cNvPicPr>
          <p:nvPr/>
        </p:nvPicPr>
        <p:blipFill>
          <a:blip r:embed="rId2"/>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50350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9165-A32F-8660-A532-C5966778AF89}"/>
              </a:ext>
            </a:extLst>
          </p:cNvPr>
          <p:cNvSpPr>
            <a:spLocks noGrp="1"/>
          </p:cNvSpPr>
          <p:nvPr>
            <p:ph type="title"/>
          </p:nvPr>
        </p:nvSpPr>
        <p:spPr/>
        <p:txBody>
          <a:bodyPr/>
          <a:lstStyle/>
          <a:p>
            <a:r>
              <a:rPr lang="en-GB" dirty="0"/>
              <a:t>Healthier Together</a:t>
            </a:r>
          </a:p>
        </p:txBody>
      </p:sp>
      <p:sp>
        <p:nvSpPr>
          <p:cNvPr id="3" name="Content Placeholder 2">
            <a:extLst>
              <a:ext uri="{FF2B5EF4-FFF2-40B4-BE49-F238E27FC236}">
                <a16:creationId xmlns:a16="http://schemas.microsoft.com/office/drawing/2014/main" id="{E66F62CC-D279-E690-6314-1D5295D14993}"/>
              </a:ext>
            </a:extLst>
          </p:cNvPr>
          <p:cNvSpPr>
            <a:spLocks noGrp="1"/>
          </p:cNvSpPr>
          <p:nvPr>
            <p:ph idx="1"/>
          </p:nvPr>
        </p:nvSpPr>
        <p:spPr>
          <a:xfrm>
            <a:off x="1058144" y="1563638"/>
            <a:ext cx="7058025" cy="3394472"/>
          </a:xfrm>
        </p:spPr>
        <p:txBody>
          <a:bodyPr/>
          <a:lstStyle/>
          <a:p>
            <a:r>
              <a:rPr lang="en-GB" dirty="0">
                <a:hlinkClick r:id="rId2"/>
              </a:rPr>
              <a:t>https://www.nenc-healthiertogether.nhs.uk/professionals/asthma/asthma-referrals-pathway</a:t>
            </a:r>
            <a:r>
              <a:rPr lang="en-GB" dirty="0"/>
              <a:t>.</a:t>
            </a:r>
          </a:p>
          <a:p>
            <a:pPr marL="0" indent="0">
              <a:buNone/>
            </a:pPr>
            <a:endParaRPr lang="en-GB" dirty="0"/>
          </a:p>
          <a:p>
            <a:r>
              <a:rPr lang="en-GB" dirty="0"/>
              <a:t>Referral form and check list: easy to use</a:t>
            </a:r>
          </a:p>
          <a:p>
            <a:endParaRPr lang="en-GB" dirty="0"/>
          </a:p>
        </p:txBody>
      </p:sp>
      <p:pic>
        <p:nvPicPr>
          <p:cNvPr id="4" name="Picture 3">
            <a:extLst>
              <a:ext uri="{FF2B5EF4-FFF2-40B4-BE49-F238E27FC236}">
                <a16:creationId xmlns:a16="http://schemas.microsoft.com/office/drawing/2014/main" id="{166A03C2-6E43-17D2-304C-BB9391EF5851}"/>
              </a:ext>
            </a:extLst>
          </p:cNvPr>
          <p:cNvPicPr>
            <a:picLocks noChangeAspect="1"/>
          </p:cNvPicPr>
          <p:nvPr/>
        </p:nvPicPr>
        <p:blipFill>
          <a:blip r:embed="rId3"/>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458636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97413D-014F-AF40-3B15-00051FD21A0C}"/>
              </a:ext>
            </a:extLst>
          </p:cNvPr>
          <p:cNvPicPr>
            <a:picLocks noChangeAspect="1"/>
          </p:cNvPicPr>
          <p:nvPr/>
        </p:nvPicPr>
        <p:blipFill>
          <a:blip r:embed="rId3"/>
          <a:stretch>
            <a:fillRect/>
          </a:stretch>
        </p:blipFill>
        <p:spPr>
          <a:xfrm>
            <a:off x="990525" y="1275606"/>
            <a:ext cx="7162949" cy="2266756"/>
          </a:xfrm>
          <a:prstGeom prst="rect">
            <a:avLst/>
          </a:prstGeom>
        </p:spPr>
      </p:pic>
      <p:pic>
        <p:nvPicPr>
          <p:cNvPr id="6" name="Picture 5">
            <a:extLst>
              <a:ext uri="{FF2B5EF4-FFF2-40B4-BE49-F238E27FC236}">
                <a16:creationId xmlns:a16="http://schemas.microsoft.com/office/drawing/2014/main" id="{D7CA6412-7702-551C-0C89-B98E3345AA0A}"/>
              </a:ext>
            </a:extLst>
          </p:cNvPr>
          <p:cNvPicPr>
            <a:picLocks noChangeAspect="1"/>
          </p:cNvPicPr>
          <p:nvPr/>
        </p:nvPicPr>
        <p:blipFill>
          <a:blip r:embed="rId4"/>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1145046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62F4-E1F4-73E1-43BA-C7F069E9EFE8}"/>
              </a:ext>
            </a:extLst>
          </p:cNvPr>
          <p:cNvSpPr txBox="1">
            <a:spLocks/>
          </p:cNvSpPr>
          <p:nvPr/>
        </p:nvSpPr>
        <p:spPr>
          <a:xfrm>
            <a:off x="251520" y="987574"/>
            <a:ext cx="8640960" cy="5164830"/>
          </a:xfrm>
          <a:prstGeom prst="rect">
            <a:avLst/>
          </a:prstGeom>
        </p:spPr>
        <p:txBody>
          <a:bodyPr/>
          <a:lstStyle>
            <a:lvl1pPr algn="l" defTabSz="914400" rtl="0" eaLnBrk="1" latinLnBrk="0" hangingPunct="1">
              <a:spcBef>
                <a:spcPct val="0"/>
              </a:spcBef>
              <a:buNone/>
              <a:defRPr sz="2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a:ea typeface="+mj-ea"/>
                <a:cs typeface="+mj-cs"/>
              </a:rPr>
              <a:t>Please follow, share and retweet relevant work so that we can continue to share good practice across the region at the Child Health and Wellbeing Network handle </a:t>
            </a:r>
            <a:r>
              <a:rPr kumimoji="0" lang="en-GB" sz="2000" b="1" i="0" u="none" strike="noStrike" kern="1200" cap="none" spc="0" normalizeH="0" baseline="0" noProof="0" dirty="0">
                <a:ln>
                  <a:noFill/>
                </a:ln>
                <a:solidFill>
                  <a:srgbClr val="F79646">
                    <a:lumMod val="50000"/>
                  </a:srgbClr>
                </a:solidFill>
                <a:effectLst/>
                <a:uLnTx/>
                <a:uFillTx/>
                <a:latin typeface="Arial"/>
                <a:ea typeface="+mj-ea"/>
                <a:cs typeface="+mj-cs"/>
              </a:rPr>
              <a:t>@EveryChildNENC</a:t>
            </a:r>
            <a:br>
              <a:rPr kumimoji="0" lang="en-GB" sz="2000" b="1" i="0" u="none" strike="noStrike" kern="1200" cap="none" spc="0" normalizeH="0" baseline="0" noProof="0" dirty="0">
                <a:ln>
                  <a:noFill/>
                </a:ln>
                <a:solidFill>
                  <a:srgbClr val="002060"/>
                </a:solidFill>
                <a:effectLst/>
                <a:uLnTx/>
                <a:uFillTx/>
                <a:latin typeface="Arial"/>
                <a:ea typeface="+mj-ea"/>
                <a:cs typeface="+mj-cs"/>
              </a:rPr>
            </a:br>
            <a:br>
              <a:rPr kumimoji="0" lang="en-GB" sz="2000" b="0" i="0" u="none" strike="noStrike" kern="1200" cap="none" spc="0" normalizeH="0" baseline="0" noProof="0" dirty="0">
                <a:ln>
                  <a:noFill/>
                </a:ln>
                <a:solidFill>
                  <a:srgbClr val="002060"/>
                </a:solidFill>
                <a:effectLst/>
                <a:uLnTx/>
                <a:uFillTx/>
                <a:latin typeface="Arial"/>
                <a:ea typeface="+mj-ea"/>
                <a:cs typeface="+mj-cs"/>
              </a:rPr>
            </a:br>
            <a:r>
              <a:rPr kumimoji="0" lang="en-GB" sz="2000" b="0" i="0" u="none" strike="noStrike" kern="1200" cap="none" spc="0" normalizeH="0" baseline="0" noProof="0" dirty="0">
                <a:ln>
                  <a:noFill/>
                </a:ln>
                <a:solidFill>
                  <a:srgbClr val="002060"/>
                </a:solidFill>
                <a:effectLst/>
                <a:uLnTx/>
                <a:uFillTx/>
                <a:latin typeface="Arial"/>
                <a:ea typeface="+mj-ea"/>
                <a:cs typeface="+mj-cs"/>
              </a:rPr>
              <a:t>Visit our website -</a:t>
            </a:r>
            <a:r>
              <a:rPr kumimoji="0" lang="en-GB" sz="1600" b="1" i="0" u="none" strike="noStrike" kern="1200" cap="none" spc="0" normalizeH="0" baseline="0" noProof="0" dirty="0">
                <a:ln>
                  <a:noFill/>
                </a:ln>
                <a:solidFill>
                  <a:srgbClr val="779B2B"/>
                </a:solidFill>
                <a:effectLst/>
                <a:uLnTx/>
                <a:uFillTx/>
                <a:latin typeface="Arial"/>
                <a:ea typeface="+mj-ea"/>
                <a:cs typeface="+mj-cs"/>
                <a:hlinkClick r:id="rId3"/>
              </a:rPr>
              <a:t> Child Health and Wellbeing Network | North East and North Cumbria NHS (northeastnorthcumbria.nhs.uk)</a:t>
            </a:r>
            <a:br>
              <a:rPr kumimoji="0" lang="en-GB" sz="2000" b="0" i="0" u="none" strike="noStrike" kern="1200" cap="none" spc="0" normalizeH="0" baseline="0" noProof="0" dirty="0">
                <a:ln>
                  <a:noFill/>
                </a:ln>
                <a:solidFill>
                  <a:srgbClr val="002060"/>
                </a:solidFill>
                <a:effectLst/>
                <a:uLnTx/>
                <a:uFillTx/>
                <a:latin typeface="Arial"/>
                <a:ea typeface="+mj-ea"/>
                <a:cs typeface="+mj-cs"/>
              </a:rPr>
            </a:br>
            <a:br>
              <a:rPr kumimoji="0" lang="en-GB" sz="2000" b="0" i="0" u="none" strike="noStrike" kern="1200" cap="none" spc="0" normalizeH="0" baseline="0" noProof="0" dirty="0">
                <a:ln>
                  <a:noFill/>
                </a:ln>
                <a:solidFill>
                  <a:srgbClr val="002060"/>
                </a:solidFill>
                <a:effectLst/>
                <a:uLnTx/>
                <a:uFillTx/>
                <a:latin typeface="Arial"/>
                <a:ea typeface="+mj-ea"/>
                <a:cs typeface="+mj-cs"/>
              </a:rPr>
            </a:br>
            <a:r>
              <a:rPr kumimoji="0" lang="en-GB" sz="2000" b="0" i="0" u="none" strike="noStrike" kern="1200" cap="none" spc="0" normalizeH="0" baseline="0" noProof="0" dirty="0">
                <a:ln>
                  <a:noFill/>
                </a:ln>
                <a:solidFill>
                  <a:srgbClr val="002060"/>
                </a:solidFill>
                <a:effectLst/>
                <a:uLnTx/>
                <a:uFillTx/>
                <a:latin typeface="Arial"/>
                <a:ea typeface="+mj-ea"/>
                <a:cs typeface="+mj-cs"/>
              </a:rPr>
              <a:t>Please encourage colleagues from all areas of Child Health and Wellbeing to register via </a:t>
            </a:r>
            <a:r>
              <a:rPr kumimoji="0" lang="en-GB" sz="1800" b="1" i="0" u="sng" strike="noStrike" kern="1200" cap="none" spc="0" normalizeH="0" baseline="0" noProof="0" dirty="0" err="1">
                <a:ln>
                  <a:noFill/>
                </a:ln>
                <a:solidFill>
                  <a:srgbClr val="779B2B"/>
                </a:solidFill>
                <a:effectLst/>
                <a:uLnTx/>
                <a:uFillTx/>
                <a:latin typeface="Arial"/>
                <a:ea typeface="+mj-ea"/>
                <a:cs typeface="+mj-cs"/>
                <a:hlinkClick r:id="rId4"/>
              </a:rPr>
              <a:t>forms.gle</a:t>
            </a:r>
            <a:r>
              <a:rPr kumimoji="0" lang="en-GB" sz="1800" b="1" i="0" u="sng" strike="noStrike" kern="1200" cap="none" spc="0" normalizeH="0" baseline="0" noProof="0" dirty="0">
                <a:ln>
                  <a:noFill/>
                </a:ln>
                <a:solidFill>
                  <a:srgbClr val="779B2B"/>
                </a:solidFill>
                <a:effectLst/>
                <a:uLnTx/>
                <a:uFillTx/>
                <a:latin typeface="Arial"/>
                <a:ea typeface="+mj-ea"/>
                <a:cs typeface="+mj-cs"/>
                <a:hlinkClick r:id="rId4"/>
              </a:rPr>
              <a:t>/gG11zhr2Z8VLU2db9</a:t>
            </a:r>
            <a:r>
              <a:rPr kumimoji="0" lang="en-GB" sz="1800" b="1" i="0" u="none" strike="noStrike" kern="1200" cap="none" spc="0" normalizeH="0" baseline="0" noProof="0" dirty="0">
                <a:ln>
                  <a:noFill/>
                </a:ln>
                <a:solidFill>
                  <a:srgbClr val="779B2B"/>
                </a:solidFill>
                <a:effectLst/>
                <a:uLnTx/>
                <a:uFillTx/>
                <a:latin typeface="Arial"/>
                <a:ea typeface="+mj-ea"/>
                <a:cs typeface="+mj-cs"/>
              </a:rPr>
              <a:t>  </a:t>
            </a:r>
            <a:r>
              <a:rPr kumimoji="0" lang="en-GB" sz="2000" b="0" i="0" u="none" strike="noStrike" kern="1200" cap="none" spc="0" normalizeH="0" baseline="0" noProof="0" dirty="0">
                <a:ln>
                  <a:noFill/>
                </a:ln>
                <a:solidFill>
                  <a:srgbClr val="002060"/>
                </a:solidFill>
                <a:effectLst/>
                <a:uLnTx/>
                <a:uFillTx/>
                <a:latin typeface="Arial"/>
                <a:ea typeface="+mj-ea"/>
                <a:cs typeface="+mj-cs"/>
              </a:rPr>
              <a:t>so they are included in our communications and feed into the workplan projects that they are interested in.</a:t>
            </a:r>
            <a:br>
              <a:rPr kumimoji="0" lang="en-GB" sz="2000" b="0" i="0" u="none" strike="noStrike" kern="1200" cap="none" spc="0" normalizeH="0" baseline="0" noProof="0" dirty="0">
                <a:ln>
                  <a:noFill/>
                </a:ln>
                <a:solidFill>
                  <a:srgbClr val="002060"/>
                </a:solidFill>
                <a:effectLst/>
                <a:uLnTx/>
                <a:uFillTx/>
                <a:latin typeface="Arial"/>
                <a:ea typeface="+mj-ea"/>
                <a:cs typeface="+mj-cs"/>
              </a:rPr>
            </a:br>
            <a:br>
              <a:rPr kumimoji="0" lang="en-GB" sz="2000" b="0" i="0" u="none" strike="noStrike" kern="1200" cap="none" spc="0" normalizeH="0" baseline="0" noProof="0" dirty="0">
                <a:ln>
                  <a:noFill/>
                </a:ln>
                <a:solidFill>
                  <a:srgbClr val="002060"/>
                </a:solidFill>
                <a:effectLst/>
                <a:uLnTx/>
                <a:uFillTx/>
                <a:latin typeface="Arial"/>
                <a:ea typeface="+mj-ea"/>
                <a:cs typeface="+mj-cs"/>
              </a:rPr>
            </a:br>
            <a:r>
              <a:rPr kumimoji="0" lang="en-GB" sz="2000" b="0" i="0" u="none" strike="noStrike" kern="1200" cap="none" spc="0" normalizeH="0" baseline="0" noProof="0" dirty="0">
                <a:ln>
                  <a:noFill/>
                </a:ln>
                <a:solidFill>
                  <a:srgbClr val="779B2B"/>
                </a:solidFill>
                <a:effectLst/>
                <a:uLnTx/>
                <a:uFillTx/>
                <a:latin typeface="Arial"/>
                <a:ea typeface="+mj-ea"/>
                <a:cs typeface="+mj-cs"/>
              </a:rPr>
              <a:t> </a:t>
            </a:r>
            <a:br>
              <a:rPr kumimoji="0" lang="en-GB" sz="2000" b="0" i="0" u="none" strike="noStrike" kern="1200" cap="none" spc="0" normalizeH="0" baseline="0" noProof="0" dirty="0">
                <a:ln>
                  <a:noFill/>
                </a:ln>
                <a:solidFill>
                  <a:srgbClr val="779B2B"/>
                </a:solidFill>
                <a:effectLst/>
                <a:uLnTx/>
                <a:uFillTx/>
                <a:latin typeface="Arial"/>
                <a:ea typeface="+mj-ea"/>
                <a:cs typeface="+mj-cs"/>
              </a:rPr>
            </a:br>
            <a:endParaRPr kumimoji="0" lang="en-GB" sz="2200" b="0" i="0" u="none" strike="noStrike" kern="1200" cap="none" spc="0" normalizeH="0" baseline="0" noProof="0" dirty="0">
              <a:ln>
                <a:noFill/>
              </a:ln>
              <a:solidFill>
                <a:srgbClr val="779B2B"/>
              </a:solidFill>
              <a:effectLst/>
              <a:uLnTx/>
              <a:uFillTx/>
              <a:latin typeface="Arial"/>
              <a:ea typeface="+mj-ea"/>
              <a:cs typeface="+mj-cs"/>
            </a:endParaRPr>
          </a:p>
        </p:txBody>
      </p:sp>
      <p:sp>
        <p:nvSpPr>
          <p:cNvPr id="3" name="TextBox 2">
            <a:extLst>
              <a:ext uri="{FF2B5EF4-FFF2-40B4-BE49-F238E27FC236}">
                <a16:creationId xmlns:a16="http://schemas.microsoft.com/office/drawing/2014/main" id="{58174D6E-002C-AC33-25CA-1404755707AC}"/>
              </a:ext>
            </a:extLst>
          </p:cNvPr>
          <p:cNvSpPr txBox="1"/>
          <p:nvPr/>
        </p:nvSpPr>
        <p:spPr>
          <a:xfrm>
            <a:off x="611560" y="195486"/>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79B2B"/>
                </a:solidFill>
                <a:effectLst/>
                <a:uLnTx/>
                <a:uFillTx/>
                <a:latin typeface="Arial"/>
                <a:ea typeface="+mn-ea"/>
                <a:cs typeface="+mn-cs"/>
              </a:rPr>
              <a:t>Thank you !!</a:t>
            </a:r>
          </a:p>
        </p:txBody>
      </p:sp>
      <p:pic>
        <p:nvPicPr>
          <p:cNvPr id="4" name="Picture 3">
            <a:extLst>
              <a:ext uri="{FF2B5EF4-FFF2-40B4-BE49-F238E27FC236}">
                <a16:creationId xmlns:a16="http://schemas.microsoft.com/office/drawing/2014/main" id="{5E548494-8A28-CCB6-F4BA-8A2A9A74E1BE}"/>
              </a:ext>
            </a:extLst>
          </p:cNvPr>
          <p:cNvPicPr>
            <a:picLocks noChangeAspect="1"/>
          </p:cNvPicPr>
          <p:nvPr/>
        </p:nvPicPr>
        <p:blipFill>
          <a:blip r:embed="rId5"/>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52998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467303"/>
            <a:ext cx="1501486" cy="42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NHS Networks (@NHSnetworks) | Twitte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a:endParaRPr lang="en-GB" sz="1350" dirty="0">
              <a:solidFill>
                <a:prstClr val="black"/>
              </a:solidFill>
              <a:latin typeface="Franklin Gothic Book"/>
            </a:endParaRPr>
          </a:p>
        </p:txBody>
      </p:sp>
      <p:sp>
        <p:nvSpPr>
          <p:cNvPr id="6" name="AutoShape 6" descr="Create Icon"/>
          <p:cNvSpPr>
            <a:spLocks noChangeAspect="1" noChangeArrowheads="1"/>
          </p:cNvSpPr>
          <p:nvPr/>
        </p:nvSpPr>
        <p:spPr bwMode="auto">
          <a:xfrm>
            <a:off x="1373981" y="595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a:endParaRPr lang="en-GB" sz="1350" dirty="0">
              <a:solidFill>
                <a:prstClr val="black"/>
              </a:solidFill>
              <a:latin typeface="Franklin Gothic Book"/>
            </a:endParaRPr>
          </a:p>
        </p:txBody>
      </p:sp>
      <p:sp>
        <p:nvSpPr>
          <p:cNvPr id="9" name="TextBox 8"/>
          <p:cNvSpPr txBox="1"/>
          <p:nvPr/>
        </p:nvSpPr>
        <p:spPr>
          <a:xfrm>
            <a:off x="133194" y="380821"/>
            <a:ext cx="1489988" cy="346249"/>
          </a:xfrm>
          <a:prstGeom prst="rect">
            <a:avLst/>
          </a:prstGeom>
          <a:noFill/>
        </p:spPr>
        <p:txBody>
          <a:bodyPr wrap="square" lIns="68580" tIns="34290" rIns="68580" bIns="34290" rtlCol="0" anchor="t">
            <a:spAutoFit/>
          </a:bodyPr>
          <a:lstStyle/>
          <a:p>
            <a:pPr defTabSz="685783"/>
            <a:r>
              <a:rPr lang="en-GB" b="1" dirty="0">
                <a:solidFill>
                  <a:srgbClr val="4A66AC"/>
                </a:solidFill>
                <a:latin typeface="Calibri" panose="020F0502020204030204" pitchFamily="34" charset="0"/>
                <a:cs typeface="Calibri" panose="020F0502020204030204" pitchFamily="34" charset="0"/>
              </a:rPr>
              <a:t>Populations</a:t>
            </a:r>
            <a:endParaRPr lang="en-GB" sz="1050" dirty="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40AC13A-35B0-4C49-B051-1C13B9296FC9}"/>
              </a:ext>
            </a:extLst>
          </p:cNvPr>
          <p:cNvSpPr txBox="1"/>
          <p:nvPr/>
        </p:nvSpPr>
        <p:spPr>
          <a:xfrm>
            <a:off x="6100988" y="1040241"/>
            <a:ext cx="205740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783"/>
            <a:endParaRPr lang="en-GB" sz="1350" dirty="0">
              <a:solidFill>
                <a:srgbClr val="297FD5"/>
              </a:solidFill>
              <a:latin typeface="Arial"/>
              <a:cs typeface="Arial"/>
            </a:endParaRPr>
          </a:p>
          <a:p>
            <a:pPr defTabSz="685783"/>
            <a:endParaRPr lang="en-GB" sz="1350" dirty="0">
              <a:solidFill>
                <a:prstClr val="black"/>
              </a:solidFill>
              <a:latin typeface="Franklin Gothic Book"/>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2" y="759036"/>
            <a:ext cx="3080936" cy="306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866"/>
          <a:stretch/>
        </p:blipFill>
        <p:spPr bwMode="auto">
          <a:xfrm>
            <a:off x="3187341" y="672913"/>
            <a:ext cx="5036915" cy="399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7395" y="3625108"/>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19%</a:t>
            </a:r>
          </a:p>
        </p:txBody>
      </p:sp>
      <p:sp>
        <p:nvSpPr>
          <p:cNvPr id="29" name="TextBox 28"/>
          <p:cNvSpPr txBox="1"/>
          <p:nvPr/>
        </p:nvSpPr>
        <p:spPr>
          <a:xfrm>
            <a:off x="5171536" y="2354868"/>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18%</a:t>
            </a:r>
          </a:p>
        </p:txBody>
      </p:sp>
      <p:sp>
        <p:nvSpPr>
          <p:cNvPr id="30" name="TextBox 29"/>
          <p:cNvSpPr txBox="1"/>
          <p:nvPr/>
        </p:nvSpPr>
        <p:spPr>
          <a:xfrm>
            <a:off x="5764603" y="3459050"/>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19%</a:t>
            </a:r>
          </a:p>
        </p:txBody>
      </p:sp>
      <p:sp>
        <p:nvSpPr>
          <p:cNvPr id="31" name="TextBox 30"/>
          <p:cNvSpPr txBox="1"/>
          <p:nvPr/>
        </p:nvSpPr>
        <p:spPr>
          <a:xfrm>
            <a:off x="5924191" y="3929189"/>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21%</a:t>
            </a:r>
          </a:p>
        </p:txBody>
      </p:sp>
      <p:sp>
        <p:nvSpPr>
          <p:cNvPr id="32" name="TextBox 31"/>
          <p:cNvSpPr txBox="1"/>
          <p:nvPr/>
        </p:nvSpPr>
        <p:spPr>
          <a:xfrm>
            <a:off x="6243370" y="3928073"/>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22%</a:t>
            </a:r>
          </a:p>
        </p:txBody>
      </p:sp>
      <p:sp>
        <p:nvSpPr>
          <p:cNvPr id="33" name="TextBox 32"/>
          <p:cNvSpPr txBox="1"/>
          <p:nvPr/>
        </p:nvSpPr>
        <p:spPr>
          <a:xfrm>
            <a:off x="6778207" y="3926956"/>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20%</a:t>
            </a:r>
          </a:p>
        </p:txBody>
      </p:sp>
      <p:sp>
        <p:nvSpPr>
          <p:cNvPr id="34" name="TextBox 33"/>
          <p:cNvSpPr txBox="1"/>
          <p:nvPr/>
        </p:nvSpPr>
        <p:spPr>
          <a:xfrm>
            <a:off x="6482752" y="3966257"/>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23%</a:t>
            </a:r>
          </a:p>
        </p:txBody>
      </p:sp>
      <p:sp>
        <p:nvSpPr>
          <p:cNvPr id="35" name="TextBox 34"/>
          <p:cNvSpPr txBox="1"/>
          <p:nvPr/>
        </p:nvSpPr>
        <p:spPr>
          <a:xfrm>
            <a:off x="6402958" y="3645428"/>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21%</a:t>
            </a:r>
          </a:p>
        </p:txBody>
      </p:sp>
      <p:sp>
        <p:nvSpPr>
          <p:cNvPr id="36" name="TextBox 35"/>
          <p:cNvSpPr txBox="1"/>
          <p:nvPr/>
        </p:nvSpPr>
        <p:spPr>
          <a:xfrm>
            <a:off x="6100989" y="3067459"/>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19%</a:t>
            </a:r>
          </a:p>
        </p:txBody>
      </p:sp>
      <p:sp>
        <p:nvSpPr>
          <p:cNvPr id="37" name="TextBox 36"/>
          <p:cNvSpPr txBox="1"/>
          <p:nvPr/>
        </p:nvSpPr>
        <p:spPr>
          <a:xfrm>
            <a:off x="6116085" y="2890688"/>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20%</a:t>
            </a:r>
          </a:p>
        </p:txBody>
      </p:sp>
      <p:sp>
        <p:nvSpPr>
          <p:cNvPr id="38" name="TextBox 37"/>
          <p:cNvSpPr txBox="1"/>
          <p:nvPr/>
        </p:nvSpPr>
        <p:spPr>
          <a:xfrm>
            <a:off x="5758132" y="2935658"/>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19%</a:t>
            </a:r>
          </a:p>
        </p:txBody>
      </p:sp>
      <p:sp>
        <p:nvSpPr>
          <p:cNvPr id="39" name="TextBox 38"/>
          <p:cNvSpPr txBox="1"/>
          <p:nvPr/>
        </p:nvSpPr>
        <p:spPr>
          <a:xfrm>
            <a:off x="5997517" y="2708223"/>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20%</a:t>
            </a:r>
          </a:p>
        </p:txBody>
      </p:sp>
      <p:sp>
        <p:nvSpPr>
          <p:cNvPr id="40" name="TextBox 39"/>
          <p:cNvSpPr txBox="1"/>
          <p:nvPr/>
        </p:nvSpPr>
        <p:spPr>
          <a:xfrm>
            <a:off x="5764603" y="2769440"/>
            <a:ext cx="478766" cy="253916"/>
          </a:xfrm>
          <a:prstGeom prst="rect">
            <a:avLst/>
          </a:prstGeom>
          <a:noFill/>
          <a:ln>
            <a:noFill/>
          </a:ln>
        </p:spPr>
        <p:txBody>
          <a:bodyPr wrap="square" rtlCol="0">
            <a:spAutoFit/>
          </a:bodyPr>
          <a:lstStyle/>
          <a:p>
            <a:pPr algn="ctr" defTabSz="685783"/>
            <a:r>
              <a:rPr lang="en-GB" sz="1050" b="1" dirty="0">
                <a:solidFill>
                  <a:prstClr val="white"/>
                </a:solidFill>
                <a:latin typeface="Calibri" panose="020F0502020204030204" pitchFamily="34" charset="0"/>
                <a:cs typeface="Calibri" panose="020F0502020204030204" pitchFamily="34" charset="0"/>
              </a:rPr>
              <a:t>19%</a:t>
            </a:r>
          </a:p>
        </p:txBody>
      </p:sp>
      <p:sp>
        <p:nvSpPr>
          <p:cNvPr id="24" name="TextBox 23"/>
          <p:cNvSpPr txBox="1"/>
          <p:nvPr/>
        </p:nvSpPr>
        <p:spPr>
          <a:xfrm>
            <a:off x="4855906" y="4812164"/>
            <a:ext cx="2951735" cy="276999"/>
          </a:xfrm>
          <a:prstGeom prst="rect">
            <a:avLst/>
          </a:prstGeom>
          <a:noFill/>
        </p:spPr>
        <p:txBody>
          <a:bodyPr wrap="square" rtlCol="0">
            <a:spAutoFit/>
          </a:bodyPr>
          <a:lstStyle/>
          <a:p>
            <a:pPr algn="r" defTabSz="685783"/>
            <a:r>
              <a:rPr lang="en-GB" sz="1200" dirty="0">
                <a:solidFill>
                  <a:prstClr val="black"/>
                </a:solidFill>
                <a:latin typeface="Calibri" panose="020F0502020204030204" pitchFamily="34" charset="0"/>
                <a:cs typeface="Calibri" panose="020F0502020204030204" pitchFamily="34" charset="0"/>
              </a:rPr>
              <a:t>Data Source – </a:t>
            </a:r>
            <a:r>
              <a:rPr lang="en-GB" sz="1200" b="1" dirty="0">
                <a:solidFill>
                  <a:prstClr val="black"/>
                </a:solidFill>
                <a:latin typeface="Calibri" panose="020F0502020204030204" pitchFamily="34" charset="0"/>
                <a:cs typeface="Calibri" panose="020F0502020204030204" pitchFamily="34" charset="0"/>
                <a:hlinkClick r:id="rId6"/>
              </a:rPr>
              <a:t>https://www.ons.gov.uk/</a:t>
            </a:r>
            <a:endParaRPr lang="en-GB" sz="1200" b="1" dirty="0">
              <a:solidFill>
                <a:prstClr val="black"/>
              </a:solidFill>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4336" y="205480"/>
            <a:ext cx="2586402" cy="322404"/>
          </a:xfrm>
          <a:prstGeom prst="rect">
            <a:avLst/>
          </a:prstGeom>
        </p:spPr>
      </p:pic>
      <p:pic>
        <p:nvPicPr>
          <p:cNvPr id="3" name="Picture 2">
            <a:extLst>
              <a:ext uri="{FF2B5EF4-FFF2-40B4-BE49-F238E27FC236}">
                <a16:creationId xmlns:a16="http://schemas.microsoft.com/office/drawing/2014/main" id="{F964D03B-A397-98B1-B4D2-5A4F25E5F485}"/>
              </a:ext>
            </a:extLst>
          </p:cNvPr>
          <p:cNvPicPr>
            <a:picLocks noChangeAspect="1"/>
          </p:cNvPicPr>
          <p:nvPr/>
        </p:nvPicPr>
        <p:blipFill>
          <a:blip r:embed="rId8"/>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22586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6EE0-B5FE-4B70-8793-40924943C32F}"/>
              </a:ext>
            </a:extLst>
          </p:cNvPr>
          <p:cNvSpPr>
            <a:spLocks noGrp="1"/>
          </p:cNvSpPr>
          <p:nvPr>
            <p:ph type="title"/>
          </p:nvPr>
        </p:nvSpPr>
        <p:spPr>
          <a:xfrm>
            <a:off x="215517" y="228076"/>
            <a:ext cx="2664296" cy="430887"/>
          </a:xfrm>
        </p:spPr>
        <p:txBody>
          <a:bodyPr/>
          <a:lstStyle/>
          <a:p>
            <a:r>
              <a:rPr lang="en-GB" dirty="0"/>
              <a:t>Network priorities</a:t>
            </a:r>
            <a:endParaRPr lang="en-GB" dirty="0">
              <a:solidFill>
                <a:srgbClr val="7030A0"/>
              </a:solidFill>
            </a:endParaRPr>
          </a:p>
        </p:txBody>
      </p:sp>
      <p:pic>
        <p:nvPicPr>
          <p:cNvPr id="3" name="Picture 2">
            <a:extLst>
              <a:ext uri="{FF2B5EF4-FFF2-40B4-BE49-F238E27FC236}">
                <a16:creationId xmlns:a16="http://schemas.microsoft.com/office/drawing/2014/main" id="{7AE2E31E-00F8-4A02-91AA-B6A52F446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6521" y="748527"/>
            <a:ext cx="3699416" cy="4166898"/>
          </a:xfrm>
          <a:prstGeom prst="rect">
            <a:avLst/>
          </a:prstGeom>
        </p:spPr>
      </p:pic>
      <p:pic>
        <p:nvPicPr>
          <p:cNvPr id="5" name="Picture 4">
            <a:extLst>
              <a:ext uri="{FF2B5EF4-FFF2-40B4-BE49-F238E27FC236}">
                <a16:creationId xmlns:a16="http://schemas.microsoft.com/office/drawing/2014/main" id="{C05B6F36-A24A-CDA1-4004-2A905DCCACFF}"/>
              </a:ext>
            </a:extLst>
          </p:cNvPr>
          <p:cNvPicPr>
            <a:picLocks noChangeAspect="1"/>
          </p:cNvPicPr>
          <p:nvPr/>
        </p:nvPicPr>
        <p:blipFill>
          <a:blip r:embed="rId4"/>
          <a:stretch>
            <a:fillRect/>
          </a:stretch>
        </p:blipFill>
        <p:spPr>
          <a:xfrm>
            <a:off x="8503896" y="4541912"/>
            <a:ext cx="548688" cy="420660"/>
          </a:xfrm>
          <a:prstGeom prst="rect">
            <a:avLst/>
          </a:prstGeom>
        </p:spPr>
      </p:pic>
      <p:sp>
        <p:nvSpPr>
          <p:cNvPr id="6" name="Content Placeholder 2">
            <a:extLst>
              <a:ext uri="{FF2B5EF4-FFF2-40B4-BE49-F238E27FC236}">
                <a16:creationId xmlns:a16="http://schemas.microsoft.com/office/drawing/2014/main" id="{163F6B45-A389-8134-FBEA-B79C9C23505F}"/>
              </a:ext>
            </a:extLst>
          </p:cNvPr>
          <p:cNvSpPr>
            <a:spLocks noGrp="1"/>
          </p:cNvSpPr>
          <p:nvPr>
            <p:ph idx="1"/>
          </p:nvPr>
        </p:nvSpPr>
        <p:spPr>
          <a:xfrm>
            <a:off x="3790270" y="806974"/>
            <a:ext cx="5148014" cy="3529553"/>
          </a:xfrm>
        </p:spPr>
        <p:txBody>
          <a:bodyPr>
            <a:normAutofit fontScale="92500" lnSpcReduction="10000"/>
          </a:bodyPr>
          <a:lstStyle/>
          <a:p>
            <a:pPr marL="0" indent="0" algn="ctr">
              <a:buNone/>
            </a:pPr>
            <a:r>
              <a:rPr lang="en-GB" sz="2400" dirty="0"/>
              <a:t>Our vision</a:t>
            </a:r>
          </a:p>
          <a:p>
            <a:pPr marL="0" indent="0" algn="ctr">
              <a:buNone/>
            </a:pPr>
            <a:endParaRPr lang="en-GB" sz="1800" dirty="0"/>
          </a:p>
          <a:p>
            <a:pPr marL="0" indent="0" algn="ctr">
              <a:buNone/>
            </a:pPr>
            <a:r>
              <a:rPr lang="en-GB" sz="1800" i="1" dirty="0"/>
              <a:t>In the North East and North Cumbria we believe all children and young people should be given the opportunity to flourish and reach their potential, and be advantaged by organisations working together </a:t>
            </a:r>
          </a:p>
          <a:p>
            <a:pPr marL="0" indent="0" algn="ctr">
              <a:buNone/>
            </a:pPr>
            <a:endParaRPr lang="en-GB" sz="1800" dirty="0"/>
          </a:p>
          <a:p>
            <a:pPr marL="0" indent="0" algn="ctr">
              <a:buNone/>
            </a:pPr>
            <a:r>
              <a:rPr lang="en-GB" sz="2400" dirty="0"/>
              <a:t>What do you want us to do</a:t>
            </a:r>
          </a:p>
          <a:p>
            <a:pPr marL="0" indent="0" algn="ctr">
              <a:buNone/>
            </a:pPr>
            <a:endParaRPr lang="en-GB" sz="1800" dirty="0"/>
          </a:p>
          <a:p>
            <a:pPr marL="0" indent="0" algn="ctr">
              <a:buNone/>
            </a:pPr>
            <a:r>
              <a:rPr lang="en-GB" sz="1800" i="1" dirty="0"/>
              <a:t>“Share good practice, drive work forward and connect us into experts and groups”</a:t>
            </a:r>
          </a:p>
        </p:txBody>
      </p:sp>
    </p:spTree>
    <p:extLst>
      <p:ext uri="{BB962C8B-B14F-4D97-AF65-F5344CB8AC3E}">
        <p14:creationId xmlns:p14="http://schemas.microsoft.com/office/powerpoint/2010/main" val="38721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2E29-6DEB-E97E-0939-457C4016BF8C}"/>
              </a:ext>
            </a:extLst>
          </p:cNvPr>
          <p:cNvSpPr>
            <a:spLocks noGrp="1"/>
          </p:cNvSpPr>
          <p:nvPr>
            <p:ph type="title"/>
          </p:nvPr>
        </p:nvSpPr>
        <p:spPr>
          <a:xfrm>
            <a:off x="1" y="47116"/>
            <a:ext cx="7058025" cy="584775"/>
          </a:xfrm>
        </p:spPr>
        <p:txBody>
          <a:bodyPr/>
          <a:lstStyle/>
          <a:p>
            <a:r>
              <a:rPr lang="en-GB" sz="3200" dirty="0"/>
              <a:t>Child Health and Wellbeing Work</a:t>
            </a:r>
          </a:p>
        </p:txBody>
      </p:sp>
      <p:sp>
        <p:nvSpPr>
          <p:cNvPr id="3" name="Content Placeholder 2">
            <a:extLst>
              <a:ext uri="{FF2B5EF4-FFF2-40B4-BE49-F238E27FC236}">
                <a16:creationId xmlns:a16="http://schemas.microsoft.com/office/drawing/2014/main" id="{EF8CF55A-D391-FFB4-77BE-B9AEC688E210}"/>
              </a:ext>
            </a:extLst>
          </p:cNvPr>
          <p:cNvSpPr>
            <a:spLocks noGrp="1"/>
          </p:cNvSpPr>
          <p:nvPr>
            <p:ph sz="quarter" idx="10"/>
          </p:nvPr>
        </p:nvSpPr>
        <p:spPr>
          <a:xfrm>
            <a:off x="166064" y="631891"/>
            <a:ext cx="3738875" cy="3600673"/>
          </a:xfrm>
        </p:spPr>
        <p:txBody>
          <a:bodyPr>
            <a:normAutofit/>
          </a:bodyPr>
          <a:lstStyle/>
          <a:p>
            <a:pPr>
              <a:buFont typeface="Wingdings" panose="05000000000000000000" pitchFamily="2" charset="2"/>
              <a:buChar char="Ø"/>
            </a:pPr>
            <a:r>
              <a:rPr lang="en-GB" sz="2000" dirty="0"/>
              <a:t>Youth Voice</a:t>
            </a:r>
          </a:p>
          <a:p>
            <a:pPr>
              <a:buFont typeface="Wingdings" panose="05000000000000000000" pitchFamily="2" charset="2"/>
              <a:buChar char="Ø"/>
            </a:pPr>
            <a:r>
              <a:rPr lang="en-GB" sz="2000" dirty="0"/>
              <a:t>Health Inequalities </a:t>
            </a:r>
          </a:p>
          <a:p>
            <a:pPr>
              <a:buFont typeface="Wingdings" panose="05000000000000000000" pitchFamily="2" charset="2"/>
              <a:buChar char="Ø"/>
            </a:pPr>
            <a:r>
              <a:rPr lang="en-GB" sz="2000" dirty="0"/>
              <a:t>Communications</a:t>
            </a:r>
          </a:p>
          <a:p>
            <a:pPr>
              <a:buFont typeface="Wingdings" panose="05000000000000000000" pitchFamily="2" charset="2"/>
              <a:buChar char="Ø"/>
            </a:pPr>
            <a:r>
              <a:rPr lang="en-GB" sz="2000" dirty="0"/>
              <a:t>CYPT Programme </a:t>
            </a:r>
          </a:p>
          <a:p>
            <a:pPr>
              <a:buFont typeface="Wingdings" panose="05000000000000000000" pitchFamily="2" charset="2"/>
              <a:buChar char="Ø"/>
            </a:pPr>
            <a:r>
              <a:rPr lang="en-GB" sz="2000" dirty="0"/>
              <a:t>CYPT Integration Centre</a:t>
            </a:r>
          </a:p>
        </p:txBody>
      </p:sp>
      <p:pic>
        <p:nvPicPr>
          <p:cNvPr id="5" name="Picture 4">
            <a:extLst>
              <a:ext uri="{FF2B5EF4-FFF2-40B4-BE49-F238E27FC236}">
                <a16:creationId xmlns:a16="http://schemas.microsoft.com/office/drawing/2014/main" id="{CFA70DCA-2DA0-49A0-A40B-9DC03358D36A}"/>
              </a:ext>
            </a:extLst>
          </p:cNvPr>
          <p:cNvPicPr>
            <a:picLocks noChangeAspect="1"/>
          </p:cNvPicPr>
          <p:nvPr/>
        </p:nvPicPr>
        <p:blipFill>
          <a:blip r:embed="rId3"/>
          <a:stretch>
            <a:fillRect/>
          </a:stretch>
        </p:blipFill>
        <p:spPr>
          <a:xfrm>
            <a:off x="4667870" y="887260"/>
            <a:ext cx="4135211" cy="3076871"/>
          </a:xfrm>
          <a:prstGeom prst="rect">
            <a:avLst/>
          </a:prstGeom>
        </p:spPr>
      </p:pic>
      <p:pic>
        <p:nvPicPr>
          <p:cNvPr id="6" name="Picture 2">
            <a:extLst>
              <a:ext uri="{FF2B5EF4-FFF2-40B4-BE49-F238E27FC236}">
                <a16:creationId xmlns:a16="http://schemas.microsoft.com/office/drawing/2014/main" id="{6FD6F9C0-0871-3F82-2C2E-AF2E4A9203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060" y="2571750"/>
            <a:ext cx="3426345" cy="241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59C2119-DC9D-8F98-8020-B8BF3623926D}"/>
              </a:ext>
            </a:extLst>
          </p:cNvPr>
          <p:cNvPicPr>
            <a:picLocks noChangeAspect="1"/>
          </p:cNvPicPr>
          <p:nvPr/>
        </p:nvPicPr>
        <p:blipFill>
          <a:blip r:embed="rId5"/>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8320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1967EB-F1C0-758A-F57B-2E6A19B6B4FD}"/>
              </a:ext>
            </a:extLst>
          </p:cNvPr>
          <p:cNvSpPr txBox="1">
            <a:spLocks/>
          </p:cNvSpPr>
          <p:nvPr/>
        </p:nvSpPr>
        <p:spPr>
          <a:xfrm>
            <a:off x="46542" y="61556"/>
            <a:ext cx="9329687" cy="276999"/>
          </a:xfrm>
          <a:prstGeom prst="rect">
            <a:avLst/>
          </a:prstGeom>
        </p:spPr>
        <p:txBody>
          <a:bodyPr vert="horz" wrap="square" lIns="91440" tIns="45720" rIns="91440" bIns="45720" rtlCol="0" anchor="b" anchorCtr="0">
            <a:spAutoFit/>
          </a:bodyPr>
          <a:lstStyle>
            <a:lvl1pPr algn="l" defTabSz="914400" rtl="0" eaLnBrk="1" latinLnBrk="0" hangingPunct="1">
              <a:spcBef>
                <a:spcPct val="0"/>
              </a:spcBef>
              <a:buNone/>
              <a:defRPr sz="2200" b="1" kern="1200">
                <a:solidFill>
                  <a:schemeClr val="tx2"/>
                </a:solidFill>
                <a:latin typeface="+mj-lt"/>
                <a:ea typeface="+mj-ea"/>
                <a:cs typeface="+mj-cs"/>
              </a:defRPr>
            </a:lvl1pPr>
          </a:lstStyle>
          <a:p>
            <a:r>
              <a:rPr lang="en-GB" sz="1200" dirty="0"/>
              <a:t>Asthma : Roll out National Bundle of Asthma Care/ Integration Centre: Systemwide Education Based Intervention  </a:t>
            </a:r>
          </a:p>
        </p:txBody>
      </p:sp>
      <p:sp>
        <p:nvSpPr>
          <p:cNvPr id="5" name="Rectangle 4">
            <a:extLst>
              <a:ext uri="{FF2B5EF4-FFF2-40B4-BE49-F238E27FC236}">
                <a16:creationId xmlns:a16="http://schemas.microsoft.com/office/drawing/2014/main" id="{5A3B3D86-8B5E-343B-751E-92005FF0FCEB}"/>
              </a:ext>
            </a:extLst>
          </p:cNvPr>
          <p:cNvSpPr/>
          <p:nvPr/>
        </p:nvSpPr>
        <p:spPr>
          <a:xfrm>
            <a:off x="134077" y="477891"/>
            <a:ext cx="4373252" cy="4512004"/>
          </a:xfrm>
          <a:prstGeom prst="rect">
            <a:avLst/>
          </a:prstGeom>
          <a:solidFill>
            <a:schemeClr val="accent4">
              <a:lumMod val="20000"/>
              <a:lumOff val="80000"/>
            </a:schemeClr>
          </a:solidFill>
          <a:ln>
            <a:solidFill>
              <a:schemeClr val="accent1"/>
            </a:solidFill>
          </a:ln>
        </p:spPr>
        <p:txBody>
          <a:bodyPr wrap="square">
            <a:spAutoFit/>
          </a:bodyPr>
          <a:lstStyle/>
          <a:p>
            <a:r>
              <a:rPr lang="en-GB" sz="1200" b="1" dirty="0">
                <a:solidFill>
                  <a:schemeClr val="accent1"/>
                </a:solidFill>
              </a:rPr>
              <a:t>Our Achievements:</a:t>
            </a:r>
          </a:p>
          <a:p>
            <a:pPr marL="171446" indent="-171446">
              <a:buFont typeface="Arial" panose="020B0604020202020204" pitchFamily="34" charset="0"/>
              <a:buChar char="•"/>
            </a:pPr>
            <a:r>
              <a:rPr lang="en-GB" sz="860" dirty="0"/>
              <a:t>Project underway to bring together Beat Asthma and roll out of national bundle </a:t>
            </a:r>
          </a:p>
          <a:p>
            <a:pPr marL="171446" indent="-171446">
              <a:buFont typeface="Arial" panose="020B0604020202020204" pitchFamily="34" charset="0"/>
              <a:buChar char="•"/>
            </a:pPr>
            <a:r>
              <a:rPr lang="en-GB" sz="860" dirty="0" err="1"/>
              <a:t>Mutli</a:t>
            </a:r>
            <a:r>
              <a:rPr lang="en-GB" sz="860" dirty="0"/>
              <a:t>-disciplinary team in place until March 24</a:t>
            </a:r>
          </a:p>
          <a:p>
            <a:pPr marL="171446" indent="-171446">
              <a:buFont typeface="Arial" panose="020B0604020202020204" pitchFamily="34" charset="0"/>
              <a:buChar char="•"/>
            </a:pPr>
            <a:r>
              <a:rPr lang="en-GB" sz="860" dirty="0"/>
              <a:t>Systemwide survey and stakeholder engagement focus group sessions</a:t>
            </a:r>
          </a:p>
          <a:p>
            <a:pPr marL="171446" indent="-171446">
              <a:buFont typeface="Arial" panose="020B0604020202020204" pitchFamily="34" charset="0"/>
              <a:buChar char="•"/>
            </a:pPr>
            <a:r>
              <a:rPr lang="en-GB" sz="860" dirty="0"/>
              <a:t>Baselining project complete, </a:t>
            </a:r>
            <a:r>
              <a:rPr lang="en-GB" sz="860" dirty="0">
                <a:hlinkClick r:id="rId3"/>
              </a:rPr>
              <a:t>report</a:t>
            </a:r>
            <a:r>
              <a:rPr lang="en-GB" sz="860" dirty="0"/>
              <a:t> published</a:t>
            </a:r>
          </a:p>
          <a:p>
            <a:pPr marL="171446" indent="-171446">
              <a:buFont typeface="Arial" panose="020B0604020202020204" pitchFamily="34" charset="0"/>
              <a:buChar char="•"/>
            </a:pPr>
            <a:r>
              <a:rPr lang="en-GB" sz="860" dirty="0">
                <a:hlinkClick r:id="rId4"/>
              </a:rPr>
              <a:t>Progress report </a:t>
            </a:r>
            <a:r>
              <a:rPr lang="en-GB" sz="860" dirty="0"/>
              <a:t>published here</a:t>
            </a:r>
          </a:p>
          <a:p>
            <a:pPr marL="171446" indent="-171446">
              <a:buFont typeface="Arial" panose="020B0604020202020204" pitchFamily="34" charset="0"/>
              <a:buChar char="•"/>
            </a:pPr>
            <a:r>
              <a:rPr lang="en-GB" sz="860" dirty="0"/>
              <a:t>Further baselining questionnaire into Community Pharmacy</a:t>
            </a:r>
          </a:p>
          <a:p>
            <a:pPr marL="171446" indent="-171446">
              <a:buFont typeface="Arial" panose="020B0604020202020204" pitchFamily="34" charset="0"/>
              <a:buChar char="•"/>
            </a:pPr>
            <a:r>
              <a:rPr lang="en-GB" sz="860" dirty="0"/>
              <a:t>Working with the LTCPH Network and with NENC Respiratory Group</a:t>
            </a:r>
          </a:p>
          <a:p>
            <a:pPr marL="171446" indent="-171446">
              <a:buFont typeface="Arial" panose="020B0604020202020204" pitchFamily="34" charset="0"/>
              <a:buChar char="•"/>
            </a:pPr>
            <a:r>
              <a:rPr lang="en-GB" sz="860" dirty="0"/>
              <a:t>Standardised educational resources have been developed – </a:t>
            </a:r>
            <a:r>
              <a:rPr lang="en-GB" sz="860" dirty="0">
                <a:hlinkClick r:id="rId5"/>
              </a:rPr>
              <a:t>TITO</a:t>
            </a:r>
            <a:r>
              <a:rPr lang="en-GB" sz="860" dirty="0"/>
              <a:t>/</a:t>
            </a:r>
            <a:r>
              <a:rPr lang="en-GB" sz="860" dirty="0">
                <a:hlinkClick r:id="rId5"/>
              </a:rPr>
              <a:t>Heads</a:t>
            </a:r>
            <a:r>
              <a:rPr lang="en-GB" sz="860" dirty="0"/>
              <a:t>/Senco</a:t>
            </a:r>
          </a:p>
          <a:p>
            <a:pPr marL="171446" indent="-171446">
              <a:buFont typeface="Arial" panose="020B0604020202020204" pitchFamily="34" charset="0"/>
              <a:buChar char="•"/>
            </a:pPr>
            <a:r>
              <a:rPr lang="en-GB" sz="860" dirty="0"/>
              <a:t>Presented at TITOs, Heads and SENCOs forums, Schools North East, Ambulance Service, MCN and RIG – various others </a:t>
            </a:r>
          </a:p>
          <a:p>
            <a:pPr marL="171446" indent="-171446">
              <a:buFont typeface="Arial" panose="020B0604020202020204" pitchFamily="34" charset="0"/>
              <a:buChar char="•"/>
            </a:pPr>
            <a:r>
              <a:rPr lang="en-GB" sz="860" dirty="0"/>
              <a:t>Targeted work into primary care services</a:t>
            </a:r>
          </a:p>
          <a:p>
            <a:pPr marL="171446" indent="-171446">
              <a:buFont typeface="Arial" panose="020B0604020202020204" pitchFamily="34" charset="0"/>
              <a:buChar char="•"/>
            </a:pPr>
            <a:r>
              <a:rPr lang="en-GB" sz="860" dirty="0"/>
              <a:t>Pathways and resources developed </a:t>
            </a:r>
            <a:r>
              <a:rPr lang="en-GB" sz="860" dirty="0">
                <a:hlinkClick r:id="rId6"/>
              </a:rPr>
              <a:t>primary to secondary </a:t>
            </a:r>
            <a:r>
              <a:rPr lang="en-GB" sz="860" dirty="0"/>
              <a:t>and </a:t>
            </a:r>
            <a:r>
              <a:rPr lang="en-GB" sz="860" dirty="0">
                <a:hlinkClick r:id="rId7"/>
              </a:rPr>
              <a:t>secondary to tertiary</a:t>
            </a:r>
            <a:endParaRPr lang="en-GB" sz="860" dirty="0"/>
          </a:p>
          <a:p>
            <a:pPr marL="171446" indent="-171446">
              <a:buFont typeface="Arial" panose="020B0604020202020204" pitchFamily="34" charset="0"/>
              <a:buChar char="•"/>
            </a:pPr>
            <a:r>
              <a:rPr lang="en-GB" sz="860" dirty="0"/>
              <a:t>Accreditation Framework and </a:t>
            </a:r>
            <a:r>
              <a:rPr lang="en-GB" sz="860" dirty="0">
                <a:hlinkClick r:id="rId8"/>
              </a:rPr>
              <a:t>Schools policy </a:t>
            </a:r>
            <a:r>
              <a:rPr lang="en-GB" sz="860" dirty="0"/>
              <a:t>developed </a:t>
            </a:r>
          </a:p>
          <a:p>
            <a:pPr marL="171446" indent="-171446">
              <a:buFont typeface="Arial" panose="020B0604020202020204" pitchFamily="34" charset="0"/>
              <a:buChar char="•"/>
            </a:pPr>
            <a:r>
              <a:rPr lang="en-GB" sz="860" dirty="0"/>
              <a:t>Schools Accreditation Pilot completed, 13 schools on board in pilot (3952 children on roll). </a:t>
            </a:r>
          </a:p>
          <a:p>
            <a:pPr marL="171446" indent="-171446">
              <a:buFont typeface="Arial" panose="020B0604020202020204" pitchFamily="34" charset="0"/>
              <a:buChar char="•"/>
            </a:pPr>
            <a:r>
              <a:rPr lang="en-GB" sz="860" dirty="0"/>
              <a:t>Roll out of </a:t>
            </a:r>
            <a:r>
              <a:rPr lang="en-GB" sz="860" dirty="0">
                <a:hlinkClick r:id="rId9"/>
              </a:rPr>
              <a:t>BAFS.</a:t>
            </a:r>
            <a:endParaRPr lang="en-GB" sz="860" dirty="0"/>
          </a:p>
          <a:p>
            <a:pPr marL="171446" indent="-171446">
              <a:buFont typeface="Arial" panose="020B0604020202020204" pitchFamily="34" charset="0"/>
              <a:buChar char="•"/>
            </a:pPr>
            <a:r>
              <a:rPr lang="en-GB" sz="860" dirty="0"/>
              <a:t>Schools logo competition – Children’s voice in asthma</a:t>
            </a:r>
          </a:p>
          <a:p>
            <a:pPr marL="171446" indent="-171446">
              <a:buFont typeface="Arial" panose="020B0604020202020204" pitchFamily="34" charset="0"/>
              <a:buChar char="•"/>
            </a:pPr>
            <a:r>
              <a:rPr lang="en-GB" sz="860" dirty="0"/>
              <a:t>Northumbria sustainability </a:t>
            </a:r>
            <a:r>
              <a:rPr lang="en-GB" sz="860" dirty="0">
                <a:hlinkClick r:id="rId10"/>
              </a:rPr>
              <a:t>short film </a:t>
            </a:r>
            <a:endParaRPr lang="en-GB" sz="860" dirty="0"/>
          </a:p>
          <a:p>
            <a:pPr marL="171446" indent="-171446">
              <a:buFont typeface="Arial" panose="020B0604020202020204" pitchFamily="34" charset="0"/>
              <a:buChar char="•"/>
            </a:pPr>
            <a:r>
              <a:rPr lang="en-GB" sz="860" dirty="0"/>
              <a:t>#AskAboutAsthma2022 </a:t>
            </a:r>
            <a:r>
              <a:rPr lang="en-GB" sz="860" dirty="0">
                <a:hlinkClick r:id="rId11"/>
              </a:rPr>
              <a:t>Podcast</a:t>
            </a:r>
            <a:r>
              <a:rPr lang="en-GB" sz="860" dirty="0"/>
              <a:t> </a:t>
            </a:r>
          </a:p>
          <a:p>
            <a:pPr marL="171446" indent="-171446">
              <a:buFont typeface="Arial" panose="020B0604020202020204" pitchFamily="34" charset="0"/>
              <a:buChar char="•"/>
            </a:pPr>
            <a:r>
              <a:rPr lang="en-GB" sz="860" dirty="0"/>
              <a:t>Webinars delivered Jan/Feb 23 </a:t>
            </a:r>
            <a:r>
              <a:rPr lang="en-GB" sz="860" dirty="0">
                <a:hlinkClick r:id="rId12"/>
              </a:rPr>
              <a:t>Asthma webinars | Resources | Healthier Together | (nenc-healthiertogether.nhs.uk)</a:t>
            </a:r>
            <a:endParaRPr lang="en-GB" sz="860" dirty="0"/>
          </a:p>
          <a:p>
            <a:pPr marL="171446" indent="-171446">
              <a:buFont typeface="Arial" panose="020B0604020202020204" pitchFamily="34" charset="0"/>
              <a:buChar char="•"/>
            </a:pPr>
            <a:r>
              <a:rPr lang="en-GB" sz="860" dirty="0"/>
              <a:t>Conference delivered June 23 </a:t>
            </a:r>
            <a:r>
              <a:rPr lang="en-GB" sz="860" u="sng" dirty="0">
                <a:solidFill>
                  <a:srgbClr val="0000FF"/>
                </a:solidFill>
                <a:ea typeface="Calibri" panose="020F0502020204030204" pitchFamily="34" charset="0"/>
                <a:hlinkClick r:id="rId13"/>
              </a:rPr>
              <a:t>1st Northeast and Cumbria Paediatric Asthma and Allergy Conference - Tuesday 6th June 2023 - South Tees Conferences and Events</a:t>
            </a:r>
            <a:r>
              <a:rPr lang="en-GB" sz="860" dirty="0">
                <a:solidFill>
                  <a:srgbClr val="0000FF"/>
                </a:solidFill>
                <a:ea typeface="Calibri" panose="020F0502020204030204" pitchFamily="34" charset="0"/>
              </a:rPr>
              <a:t> </a:t>
            </a:r>
          </a:p>
          <a:p>
            <a:pPr marL="171446" indent="-171446">
              <a:buFont typeface="Arial" panose="020B0604020202020204" pitchFamily="34" charset="0"/>
              <a:buChar char="•"/>
            </a:pPr>
            <a:r>
              <a:rPr lang="en-GB" sz="860" dirty="0">
                <a:ea typeface="Calibri" panose="020F0502020204030204" pitchFamily="34" charset="0"/>
                <a:hlinkClick r:id="rId14"/>
              </a:rPr>
              <a:t>Conference resources </a:t>
            </a:r>
            <a:r>
              <a:rPr lang="en-GB" sz="860" dirty="0">
                <a:ea typeface="Calibri" panose="020F0502020204030204" pitchFamily="34" charset="0"/>
              </a:rPr>
              <a:t>published </a:t>
            </a:r>
          </a:p>
          <a:p>
            <a:pPr marL="171446" indent="-171446">
              <a:buFont typeface="Arial" panose="020B0604020202020204" pitchFamily="34" charset="0"/>
              <a:buChar char="•"/>
            </a:pPr>
            <a:r>
              <a:rPr lang="en-GB" sz="860" dirty="0">
                <a:ea typeface="Calibri" panose="020F0502020204030204" pitchFamily="34" charset="0"/>
                <a:hlinkClick r:id="rId15"/>
              </a:rPr>
              <a:t>Professionals</a:t>
            </a:r>
            <a:r>
              <a:rPr lang="en-GB" sz="860" dirty="0">
                <a:ea typeface="Calibri" panose="020F0502020204030204" pitchFamily="34" charset="0"/>
              </a:rPr>
              <a:t>/</a:t>
            </a:r>
            <a:r>
              <a:rPr lang="en-GB" sz="860" dirty="0">
                <a:ea typeface="Calibri" panose="020F0502020204030204" pitchFamily="34" charset="0"/>
                <a:hlinkClick r:id="rId16"/>
              </a:rPr>
              <a:t>Schools</a:t>
            </a:r>
            <a:r>
              <a:rPr lang="en-GB" sz="860" dirty="0">
                <a:ea typeface="Calibri" panose="020F0502020204030204" pitchFamily="34" charset="0"/>
              </a:rPr>
              <a:t>/</a:t>
            </a:r>
            <a:r>
              <a:rPr lang="en-GB" sz="860" dirty="0">
                <a:ea typeface="Calibri" panose="020F0502020204030204" pitchFamily="34" charset="0"/>
                <a:hlinkClick r:id="rId17"/>
              </a:rPr>
              <a:t>Community</a:t>
            </a:r>
            <a:r>
              <a:rPr lang="en-GB" sz="860" dirty="0">
                <a:ea typeface="Calibri" panose="020F0502020204030204" pitchFamily="34" charset="0"/>
              </a:rPr>
              <a:t> Resources developed and published</a:t>
            </a:r>
          </a:p>
          <a:p>
            <a:pPr marL="171446" indent="-171446">
              <a:buFont typeface="Arial" panose="020B0604020202020204" pitchFamily="34" charset="0"/>
              <a:buChar char="•"/>
            </a:pPr>
            <a:r>
              <a:rPr lang="en-GB" sz="860" dirty="0">
                <a:ea typeface="Calibri" panose="020F0502020204030204" pitchFamily="34" charset="0"/>
              </a:rPr>
              <a:t>ODN </a:t>
            </a:r>
            <a:r>
              <a:rPr lang="en-GB" sz="860" dirty="0">
                <a:ea typeface="Calibri" panose="020F0502020204030204" pitchFamily="34" charset="0"/>
                <a:hlinkClick r:id="rId18"/>
              </a:rPr>
              <a:t>Education Session </a:t>
            </a:r>
            <a:r>
              <a:rPr lang="en-GB" sz="860" dirty="0">
                <a:ea typeface="Calibri" panose="020F0502020204030204" pitchFamily="34" charset="0"/>
              </a:rPr>
              <a:t>Sept 23 </a:t>
            </a:r>
          </a:p>
          <a:p>
            <a:pPr marL="171446" indent="-171446">
              <a:buFont typeface="Arial" panose="020B0604020202020204" pitchFamily="34" charset="0"/>
              <a:buChar char="•"/>
            </a:pPr>
            <a:r>
              <a:rPr lang="en-GB" sz="860" dirty="0">
                <a:ea typeface="Calibri" panose="020F0502020204030204" pitchFamily="34" charset="0"/>
                <a:hlinkClick r:id="rId19"/>
              </a:rPr>
              <a:t>SNE Webinar </a:t>
            </a:r>
            <a:r>
              <a:rPr lang="en-GB" sz="860" dirty="0">
                <a:ea typeface="Calibri" panose="020F0502020204030204" pitchFamily="34" charset="0"/>
              </a:rPr>
              <a:t>Nov 23</a:t>
            </a:r>
          </a:p>
          <a:p>
            <a:pPr marL="171446" indent="-171446">
              <a:buFont typeface="Arial" panose="020B0604020202020204" pitchFamily="34" charset="0"/>
              <a:buChar char="•"/>
            </a:pPr>
            <a:r>
              <a:rPr lang="en-GB" sz="860" dirty="0">
                <a:ea typeface="Calibri" panose="020F0502020204030204" pitchFamily="34" charset="0"/>
              </a:rPr>
              <a:t>RCPCH submission Dec 23</a:t>
            </a:r>
          </a:p>
          <a:p>
            <a:pPr marL="171446" indent="-171446">
              <a:buFont typeface="Arial" panose="020B0604020202020204" pitchFamily="34" charset="0"/>
              <a:buChar char="•"/>
            </a:pPr>
            <a:r>
              <a:rPr lang="en-GB" sz="860" dirty="0">
                <a:ea typeface="Calibri" panose="020F0502020204030204" pitchFamily="34" charset="0"/>
              </a:rPr>
              <a:t>Asthma </a:t>
            </a:r>
            <a:r>
              <a:rPr lang="en-GB" sz="860" dirty="0">
                <a:ea typeface="Calibri" panose="020F0502020204030204" pitchFamily="34" charset="0"/>
                <a:hlinkClick r:id="rId20"/>
              </a:rPr>
              <a:t>Huddle</a:t>
            </a:r>
            <a:r>
              <a:rPr lang="en-GB" sz="860" dirty="0">
                <a:ea typeface="Calibri" panose="020F0502020204030204" pitchFamily="34" charset="0"/>
              </a:rPr>
              <a:t> Dec 23</a:t>
            </a:r>
          </a:p>
          <a:p>
            <a:r>
              <a:rPr lang="en-GB" sz="860" dirty="0">
                <a:ea typeface="Calibri" panose="020F0502020204030204" pitchFamily="34" charset="0"/>
              </a:rPr>
              <a:t> </a:t>
            </a:r>
          </a:p>
          <a:p>
            <a:r>
              <a:rPr lang="en-GB" sz="860" dirty="0">
                <a:ea typeface="Calibri" panose="020F0502020204030204" pitchFamily="34" charset="0"/>
              </a:rPr>
              <a:t>For more information contact </a:t>
            </a:r>
            <a:r>
              <a:rPr lang="en-GB" sz="860" dirty="0">
                <a:ea typeface="Calibri" panose="020F0502020204030204" pitchFamily="34" charset="0"/>
                <a:hlinkClick r:id="rId21"/>
              </a:rPr>
              <a:t>Louise.dauncey1@nhs.net</a:t>
            </a:r>
            <a:r>
              <a:rPr lang="en-GB" sz="860" dirty="0">
                <a:ea typeface="Calibri" panose="020F0502020204030204" pitchFamily="34" charset="0"/>
              </a:rPr>
              <a:t>  </a:t>
            </a:r>
          </a:p>
        </p:txBody>
      </p:sp>
      <p:sp>
        <p:nvSpPr>
          <p:cNvPr id="8" name="Rectangle 7">
            <a:extLst>
              <a:ext uri="{FF2B5EF4-FFF2-40B4-BE49-F238E27FC236}">
                <a16:creationId xmlns:a16="http://schemas.microsoft.com/office/drawing/2014/main" id="{2F758D91-2B4C-D995-59C6-8C4AB7D7E5C5}"/>
              </a:ext>
            </a:extLst>
          </p:cNvPr>
          <p:cNvSpPr/>
          <p:nvPr/>
        </p:nvSpPr>
        <p:spPr>
          <a:xfrm>
            <a:off x="4636673" y="477891"/>
            <a:ext cx="4111791" cy="2500685"/>
          </a:xfrm>
          <a:prstGeom prst="rect">
            <a:avLst/>
          </a:prstGeom>
          <a:solidFill>
            <a:schemeClr val="accent4">
              <a:lumMod val="20000"/>
              <a:lumOff val="80000"/>
            </a:schemeClr>
          </a:solidFill>
          <a:ln>
            <a:solidFill>
              <a:schemeClr val="accent1"/>
            </a:solidFill>
          </a:ln>
        </p:spPr>
        <p:txBody>
          <a:bodyPr wrap="square">
            <a:spAutoFit/>
          </a:bodyPr>
          <a:lstStyle/>
          <a:p>
            <a:r>
              <a:rPr lang="en-GB" sz="1200" b="1" dirty="0">
                <a:solidFill>
                  <a:schemeClr val="accent1"/>
                </a:solidFill>
              </a:rPr>
              <a:t>The Impact</a:t>
            </a:r>
            <a:r>
              <a:rPr lang="en-GB" sz="900" b="1" dirty="0">
                <a:solidFill>
                  <a:schemeClr val="accent1"/>
                </a:solidFill>
              </a:rPr>
              <a:t>:</a:t>
            </a:r>
          </a:p>
          <a:p>
            <a:pPr marL="171446" indent="-171446">
              <a:buFont typeface="Arial" panose="020B0604020202020204" pitchFamily="34" charset="0"/>
              <a:buChar char="•"/>
            </a:pPr>
            <a:r>
              <a:rPr lang="en-GB" sz="850" dirty="0"/>
              <a:t>Most listened to podcast #Ask About Asthma Oct 22</a:t>
            </a:r>
          </a:p>
          <a:p>
            <a:pPr marL="171446" indent="-171446">
              <a:buFont typeface="Arial" panose="020B0604020202020204" pitchFamily="34" charset="0"/>
              <a:buChar char="•"/>
            </a:pPr>
            <a:r>
              <a:rPr lang="en-GB" sz="850" dirty="0"/>
              <a:t>2000+ points of contact so far across system</a:t>
            </a:r>
          </a:p>
          <a:p>
            <a:pPr marL="171446" indent="-171446">
              <a:buFont typeface="Arial" panose="020B0604020202020204" pitchFamily="34" charset="0"/>
              <a:buChar char="•"/>
            </a:pPr>
            <a:r>
              <a:rPr lang="en-GB" sz="850" dirty="0" err="1"/>
              <a:t>Elearning</a:t>
            </a:r>
            <a:r>
              <a:rPr lang="en-GB" sz="850" dirty="0"/>
              <a:t> for Health online training (Level 1) has significantly increased and 90% of the training undertaken has been by education colleagues</a:t>
            </a:r>
          </a:p>
          <a:p>
            <a:pPr marL="171446" indent="-171446">
              <a:buFont typeface="Arial" panose="020B0604020202020204" pitchFamily="34" charset="0"/>
              <a:buChar char="•"/>
            </a:pPr>
            <a:r>
              <a:rPr lang="en-GB" sz="850" dirty="0"/>
              <a:t>Increasing uptake for Level 2 – 150 individuals have undertaken training (50% from hospital settings)</a:t>
            </a:r>
          </a:p>
          <a:p>
            <a:pPr marL="171446" indent="-171446">
              <a:buFont typeface="Arial" panose="020B0604020202020204" pitchFamily="34" charset="0"/>
              <a:buChar char="•"/>
            </a:pPr>
            <a:r>
              <a:rPr lang="en-GB" sz="850" dirty="0">
                <a:latin typeface="Arial" panose="020B0604020202020204" pitchFamily="34" charset="0"/>
                <a:ea typeface="Times New Roman" panose="02020603050405020304" pitchFamily="18" charset="0"/>
              </a:rPr>
              <a:t>There has been less non elective activity since the commencement of this programme than previous indicative years</a:t>
            </a:r>
          </a:p>
          <a:p>
            <a:pPr marL="171446" indent="-171446">
              <a:buFont typeface="Arial" panose="020B0604020202020204" pitchFamily="34" charset="0"/>
              <a:buChar char="•"/>
            </a:pPr>
            <a:r>
              <a:rPr lang="en-GB" sz="850" dirty="0">
                <a:latin typeface="Arial" panose="020B0604020202020204" pitchFamily="34" charset="0"/>
              </a:rPr>
              <a:t> 17 practices and 30+ community pharmacy settings report overall improved awareness of the bundle, inhaler choice and disposal and confidence to completing annual asthma review</a:t>
            </a:r>
          </a:p>
          <a:p>
            <a:pPr marL="171446" indent="-171446">
              <a:buFont typeface="Arial" panose="020B0604020202020204" pitchFamily="34" charset="0"/>
              <a:buChar char="•"/>
            </a:pPr>
            <a:r>
              <a:rPr lang="en-GB" sz="850" dirty="0">
                <a:latin typeface="Arial" panose="020B0604020202020204" pitchFamily="34" charset="0"/>
              </a:rPr>
              <a:t>Primary Care webinars 350 combined attendees 1500 downloads </a:t>
            </a:r>
          </a:p>
          <a:p>
            <a:pPr marL="171446" indent="-171446">
              <a:buFont typeface="Arial" panose="020B0604020202020204" pitchFamily="34" charset="0"/>
              <a:buChar char="•"/>
            </a:pPr>
            <a:r>
              <a:rPr lang="en-GB" sz="850" dirty="0">
                <a:latin typeface="Arial" panose="020B0604020202020204" pitchFamily="34" charset="0"/>
              </a:rPr>
              <a:t>Referral Pathways and Resources 2500 downloads</a:t>
            </a:r>
          </a:p>
          <a:p>
            <a:pPr marL="171446" indent="-171446">
              <a:buFont typeface="Arial" panose="020B0604020202020204" pitchFamily="34" charset="0"/>
              <a:buChar char="•"/>
            </a:pPr>
            <a:r>
              <a:rPr lang="en-GB" sz="850" dirty="0"/>
              <a:t>Schools reported 92% increase in confidence within pilot group to effectively manage CYP with asthma, 100% positive feedback about the accreditation resources and c30 examples of good practice and/or changes in practice in school settings. 42% of settings reported a reduction in school days lost.</a:t>
            </a:r>
          </a:p>
        </p:txBody>
      </p:sp>
      <p:sp>
        <p:nvSpPr>
          <p:cNvPr id="11" name="Rectangle 10">
            <a:extLst>
              <a:ext uri="{FF2B5EF4-FFF2-40B4-BE49-F238E27FC236}">
                <a16:creationId xmlns:a16="http://schemas.microsoft.com/office/drawing/2014/main" id="{5B48D3C0-D286-5B3A-86CB-D33B5F0C5D86}"/>
              </a:ext>
            </a:extLst>
          </p:cNvPr>
          <p:cNvSpPr/>
          <p:nvPr/>
        </p:nvSpPr>
        <p:spPr>
          <a:xfrm>
            <a:off x="4636673" y="3063213"/>
            <a:ext cx="4111791" cy="1900520"/>
          </a:xfrm>
          <a:prstGeom prst="rect">
            <a:avLst/>
          </a:prstGeom>
          <a:solidFill>
            <a:schemeClr val="accent4">
              <a:lumMod val="20000"/>
              <a:lumOff val="80000"/>
            </a:schemeClr>
          </a:solidFill>
          <a:ln>
            <a:solidFill>
              <a:schemeClr val="accent1"/>
            </a:solidFill>
          </a:ln>
        </p:spPr>
        <p:txBody>
          <a:bodyPr wrap="square">
            <a:spAutoFit/>
          </a:bodyPr>
          <a:lstStyle/>
          <a:p>
            <a:r>
              <a:rPr lang="en-GB" sz="1200" b="1" dirty="0">
                <a:solidFill>
                  <a:schemeClr val="accent1"/>
                </a:solidFill>
              </a:rPr>
              <a:t>Plans and Priorities – Key Focus 23/24:</a:t>
            </a:r>
          </a:p>
          <a:p>
            <a:pPr marL="342892" indent="-342892">
              <a:buFont typeface="+mj-lt"/>
              <a:buAutoNum type="arabicPeriod"/>
            </a:pPr>
            <a:r>
              <a:rPr lang="en-GB" sz="850" dirty="0">
                <a:ea typeface="Calibri" panose="020F0502020204030204" pitchFamily="34" charset="0"/>
                <a:cs typeface="Arial" panose="020B0604020202020204" pitchFamily="34" charset="0"/>
              </a:rPr>
              <a:t>Further roll out of the asthma friendly school accreditation in primary settings and roll out in secondary settings </a:t>
            </a:r>
          </a:p>
          <a:p>
            <a:pPr marL="342892" indent="-342892">
              <a:buFont typeface="+mj-lt"/>
              <a:buAutoNum type="arabicPeriod"/>
            </a:pPr>
            <a:r>
              <a:rPr lang="en-GB" sz="850" dirty="0">
                <a:ea typeface="Calibri" panose="020F0502020204030204" pitchFamily="34" charset="0"/>
                <a:cs typeface="Arial" panose="020B0604020202020204" pitchFamily="34" charset="0"/>
              </a:rPr>
              <a:t>To address sustainability of asthma friendly school accreditation across NENC</a:t>
            </a:r>
          </a:p>
          <a:p>
            <a:pPr marL="342892" indent="-342892">
              <a:buFont typeface="+mj-lt"/>
              <a:buAutoNum type="arabicPeriod"/>
            </a:pPr>
            <a:r>
              <a:rPr lang="en-GB" sz="850" dirty="0">
                <a:ea typeface="Calibri" panose="020F0502020204030204" pitchFamily="34" charset="0"/>
                <a:cs typeface="Arial" panose="020B0604020202020204" pitchFamily="34" charset="0"/>
              </a:rPr>
              <a:t>Improve secondary care acute exacerbation outcomes</a:t>
            </a:r>
          </a:p>
          <a:p>
            <a:pPr marL="342892" indent="-342892">
              <a:buFont typeface="+mj-lt"/>
              <a:buAutoNum type="arabicPeriod"/>
            </a:pPr>
            <a:r>
              <a:rPr lang="en-GB" sz="850" dirty="0">
                <a:ea typeface="Calibri" panose="020F0502020204030204" pitchFamily="34" charset="0"/>
                <a:cs typeface="Arial" panose="020B0604020202020204" pitchFamily="34" charset="0"/>
              </a:rPr>
              <a:t>Identify target areas in primary care and further targeted interventions</a:t>
            </a:r>
          </a:p>
          <a:p>
            <a:pPr marL="342892" indent="-342892">
              <a:buFont typeface="+mj-lt"/>
              <a:buAutoNum type="arabicPeriod"/>
            </a:pPr>
            <a:r>
              <a:rPr lang="en-GB" sz="850" dirty="0">
                <a:ea typeface="Calibri" panose="020F0502020204030204" pitchFamily="34" charset="0"/>
                <a:cs typeface="Arial" panose="020B0604020202020204" pitchFamily="34" charset="0"/>
              </a:rPr>
              <a:t>Complete pharmacy 2 day review pilot</a:t>
            </a:r>
          </a:p>
          <a:p>
            <a:pPr marL="342892" indent="-342892">
              <a:buFont typeface="+mj-lt"/>
              <a:buAutoNum type="arabicPeriod"/>
            </a:pPr>
            <a:r>
              <a:rPr lang="en-GB" sz="850" dirty="0">
                <a:ea typeface="Calibri" panose="020F0502020204030204" pitchFamily="34" charset="0"/>
                <a:cs typeface="Arial" panose="020B0604020202020204" pitchFamily="34" charset="0"/>
              </a:rPr>
              <a:t>Develop asthma friendly sports club accreditation</a:t>
            </a:r>
          </a:p>
          <a:p>
            <a:pPr marL="342892" indent="-342892">
              <a:buFont typeface="+mj-lt"/>
              <a:buAutoNum type="arabicPeriod"/>
            </a:pPr>
            <a:r>
              <a:rPr lang="en-GB" sz="850" dirty="0">
                <a:ea typeface="Calibri" panose="020F0502020204030204" pitchFamily="34" charset="0"/>
                <a:cs typeface="Arial" panose="020B0604020202020204" pitchFamily="34" charset="0"/>
              </a:rPr>
              <a:t>Build better links with housing to address NACB</a:t>
            </a:r>
          </a:p>
          <a:p>
            <a:pPr marL="342892" indent="-342892">
              <a:buFont typeface="+mj-lt"/>
              <a:buAutoNum type="arabicPeriod"/>
            </a:pPr>
            <a:r>
              <a:rPr lang="en-GB" sz="850" dirty="0">
                <a:ea typeface="Calibri" panose="020F0502020204030204" pitchFamily="34" charset="0"/>
                <a:cs typeface="Arial" panose="020B0604020202020204" pitchFamily="34" charset="0"/>
              </a:rPr>
              <a:t>On-going education re NACB and training resources available through existing networks</a:t>
            </a:r>
          </a:p>
          <a:p>
            <a:endParaRPr lang="en-GB" sz="1200" b="1" dirty="0">
              <a:solidFill>
                <a:schemeClr val="accent1"/>
              </a:solidFill>
            </a:endParaRPr>
          </a:p>
        </p:txBody>
      </p:sp>
    </p:spTree>
    <p:extLst>
      <p:ext uri="{BB962C8B-B14F-4D97-AF65-F5344CB8AC3E}">
        <p14:creationId xmlns:p14="http://schemas.microsoft.com/office/powerpoint/2010/main" val="39672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62F4-E1F4-73E1-43BA-C7F069E9EFE8}"/>
              </a:ext>
            </a:extLst>
          </p:cNvPr>
          <p:cNvSpPr txBox="1">
            <a:spLocks/>
          </p:cNvSpPr>
          <p:nvPr/>
        </p:nvSpPr>
        <p:spPr>
          <a:xfrm>
            <a:off x="251520" y="987574"/>
            <a:ext cx="8640960" cy="5164830"/>
          </a:xfrm>
          <a:prstGeom prst="rect">
            <a:avLst/>
          </a:prstGeom>
        </p:spPr>
        <p:txBody>
          <a:bodyPr/>
          <a:lstStyle>
            <a:lvl1pPr algn="l" defTabSz="914400" rtl="0" eaLnBrk="1" latinLnBrk="0" hangingPunct="1">
              <a:spcBef>
                <a:spcPct val="0"/>
              </a:spcBef>
              <a:buNone/>
              <a:defRPr sz="2200" b="1" kern="1200">
                <a:solidFill>
                  <a:schemeClr val="tx2"/>
                </a:solidFill>
                <a:latin typeface="+mj-lt"/>
                <a:ea typeface="+mj-ea"/>
                <a:cs typeface="+mj-cs"/>
              </a:defRPr>
            </a:lvl1pPr>
          </a:lstStyle>
          <a:p>
            <a:r>
              <a:rPr lang="en-GB" sz="2000" b="0" dirty="0">
                <a:solidFill>
                  <a:srgbClr val="002060"/>
                </a:solidFill>
              </a:rPr>
              <a:t>Please follow, share and retweet relevant work so that we can continue to share good practice across the region at the Child Health and Wellbeing Network handle </a:t>
            </a:r>
            <a:r>
              <a:rPr lang="en-GB" sz="2000" dirty="0">
                <a:solidFill>
                  <a:schemeClr val="accent6">
                    <a:lumMod val="50000"/>
                  </a:schemeClr>
                </a:solidFill>
              </a:rPr>
              <a:t>@EveryChildNENC</a:t>
            </a:r>
            <a:br>
              <a:rPr lang="en-GB" sz="2000" dirty="0">
                <a:solidFill>
                  <a:srgbClr val="002060"/>
                </a:solidFill>
              </a:rPr>
            </a:br>
            <a:br>
              <a:rPr lang="en-GB" sz="2000" b="0" dirty="0">
                <a:solidFill>
                  <a:srgbClr val="002060"/>
                </a:solidFill>
              </a:rPr>
            </a:br>
            <a:r>
              <a:rPr lang="en-GB" sz="2000" b="0" dirty="0">
                <a:solidFill>
                  <a:srgbClr val="002060"/>
                </a:solidFill>
              </a:rPr>
              <a:t>Visit our website -</a:t>
            </a:r>
            <a:r>
              <a:rPr lang="en-GB" sz="1600" dirty="0">
                <a:hlinkClick r:id="rId3"/>
              </a:rPr>
              <a:t> Child Health and Wellbeing Network | North East and North Cumbria NHS (northeastnorthcumbria.nhs.uk)</a:t>
            </a:r>
            <a:br>
              <a:rPr lang="en-GB" sz="2000" b="0" dirty="0">
                <a:solidFill>
                  <a:srgbClr val="002060"/>
                </a:solidFill>
              </a:rPr>
            </a:br>
            <a:br>
              <a:rPr lang="en-GB" sz="2000" b="0" dirty="0">
                <a:solidFill>
                  <a:srgbClr val="002060"/>
                </a:solidFill>
              </a:rPr>
            </a:br>
            <a:r>
              <a:rPr lang="en-GB" sz="2000" b="0" dirty="0">
                <a:solidFill>
                  <a:srgbClr val="002060"/>
                </a:solidFill>
              </a:rPr>
              <a:t>Please encourage colleagues from all areas of Child Health and Wellbeing to register via </a:t>
            </a:r>
            <a:r>
              <a:rPr lang="en-GB" sz="1800" u="sng" dirty="0" err="1">
                <a:hlinkClick r:id="rId4"/>
              </a:rPr>
              <a:t>forms.gle</a:t>
            </a:r>
            <a:r>
              <a:rPr lang="en-GB" sz="1800" u="sng" dirty="0">
                <a:hlinkClick r:id="rId4"/>
              </a:rPr>
              <a:t>/gG11zhr2Z8VLU2db9</a:t>
            </a:r>
            <a:r>
              <a:rPr lang="en-GB" sz="1800" dirty="0"/>
              <a:t>  </a:t>
            </a:r>
            <a:r>
              <a:rPr lang="en-GB" sz="2000" b="0" dirty="0">
                <a:solidFill>
                  <a:srgbClr val="002060"/>
                </a:solidFill>
              </a:rPr>
              <a:t>so they are included in our communications and feed into the workplan projects that they are interested in.</a:t>
            </a:r>
            <a:br>
              <a:rPr lang="en-GB" sz="2000" b="0" dirty="0">
                <a:solidFill>
                  <a:srgbClr val="002060"/>
                </a:solidFill>
              </a:rPr>
            </a:br>
            <a:br>
              <a:rPr lang="en-GB" sz="2000" b="0" dirty="0">
                <a:solidFill>
                  <a:srgbClr val="002060"/>
                </a:solidFill>
              </a:rPr>
            </a:br>
            <a:r>
              <a:rPr lang="en-GB" sz="2000" b="0" dirty="0"/>
              <a:t> </a:t>
            </a:r>
            <a:br>
              <a:rPr lang="en-GB" sz="2000" b="0" dirty="0"/>
            </a:br>
            <a:endParaRPr lang="en-GB" b="0" dirty="0"/>
          </a:p>
        </p:txBody>
      </p:sp>
      <p:sp>
        <p:nvSpPr>
          <p:cNvPr id="3" name="TextBox 2">
            <a:extLst>
              <a:ext uri="{FF2B5EF4-FFF2-40B4-BE49-F238E27FC236}">
                <a16:creationId xmlns:a16="http://schemas.microsoft.com/office/drawing/2014/main" id="{58174D6E-002C-AC33-25CA-1404755707AC}"/>
              </a:ext>
            </a:extLst>
          </p:cNvPr>
          <p:cNvSpPr txBox="1"/>
          <p:nvPr/>
        </p:nvSpPr>
        <p:spPr>
          <a:xfrm>
            <a:off x="611560" y="195486"/>
            <a:ext cx="7128792" cy="461665"/>
          </a:xfrm>
          <a:prstGeom prst="rect">
            <a:avLst/>
          </a:prstGeom>
          <a:noFill/>
        </p:spPr>
        <p:txBody>
          <a:bodyPr wrap="square" rtlCol="0">
            <a:spAutoFit/>
          </a:bodyPr>
          <a:lstStyle/>
          <a:p>
            <a:pPr algn="ctr"/>
            <a:r>
              <a:rPr lang="en-GB" sz="2400" b="1" dirty="0">
                <a:solidFill>
                  <a:schemeClr val="accent1"/>
                </a:solidFill>
              </a:rPr>
              <a:t>Thank you !!</a:t>
            </a:r>
          </a:p>
        </p:txBody>
      </p:sp>
      <p:pic>
        <p:nvPicPr>
          <p:cNvPr id="4" name="Picture 3">
            <a:extLst>
              <a:ext uri="{FF2B5EF4-FFF2-40B4-BE49-F238E27FC236}">
                <a16:creationId xmlns:a16="http://schemas.microsoft.com/office/drawing/2014/main" id="{5E548494-8A28-CCB6-F4BA-8A2A9A74E1BE}"/>
              </a:ext>
            </a:extLst>
          </p:cNvPr>
          <p:cNvPicPr>
            <a:picLocks noChangeAspect="1"/>
          </p:cNvPicPr>
          <p:nvPr/>
        </p:nvPicPr>
        <p:blipFill>
          <a:blip r:embed="rId5"/>
          <a:stretch>
            <a:fillRect/>
          </a:stretch>
        </p:blipFill>
        <p:spPr>
          <a:xfrm>
            <a:off x="8399089" y="4488307"/>
            <a:ext cx="607593" cy="465821"/>
          </a:xfrm>
          <a:prstGeom prst="rect">
            <a:avLst/>
          </a:prstGeom>
        </p:spPr>
      </p:pic>
    </p:spTree>
    <p:extLst>
      <p:ext uri="{BB962C8B-B14F-4D97-AF65-F5344CB8AC3E}">
        <p14:creationId xmlns:p14="http://schemas.microsoft.com/office/powerpoint/2010/main" val="4022428530"/>
      </p:ext>
    </p:extLst>
  </p:cSld>
  <p:clrMapOvr>
    <a:masterClrMapping/>
  </p:clrMapOvr>
</p:sld>
</file>

<file path=ppt/theme/theme1.xml><?xml version="1.0" encoding="utf-8"?>
<a:theme xmlns:a="http://schemas.openxmlformats.org/drawingml/2006/main" name="Office Theme">
  <a:themeElements>
    <a:clrScheme name="NENC - CHWN">
      <a:dk1>
        <a:srgbClr val="1D1D1B"/>
      </a:dk1>
      <a:lt1>
        <a:sysClr val="window" lastClr="FFFFFF"/>
      </a:lt1>
      <a:dk2>
        <a:srgbClr val="779B2B"/>
      </a:dk2>
      <a:lt2>
        <a:srgbClr val="FFFFFF"/>
      </a:lt2>
      <a:accent1>
        <a:srgbClr val="779B2B"/>
      </a:accent1>
      <a:accent2>
        <a:srgbClr val="C0504D"/>
      </a:accent2>
      <a:accent3>
        <a:srgbClr val="7965A2"/>
      </a:accent3>
      <a:accent4>
        <a:srgbClr val="9BBB5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NENC - CHWN">
      <a:dk1>
        <a:srgbClr val="1D1D1B"/>
      </a:dk1>
      <a:lt1>
        <a:sysClr val="window" lastClr="FFFFFF"/>
      </a:lt1>
      <a:dk2>
        <a:srgbClr val="779B2B"/>
      </a:dk2>
      <a:lt2>
        <a:srgbClr val="FFFFFF"/>
      </a:lt2>
      <a:accent1>
        <a:srgbClr val="779B2B"/>
      </a:accent1>
      <a:accent2>
        <a:srgbClr val="C0504D"/>
      </a:accent2>
      <a:accent3>
        <a:srgbClr val="7965A2"/>
      </a:accent3>
      <a:accent4>
        <a:srgbClr val="9BBB5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83F6E5CD0A6C47B45799EB75302221" ma:contentTypeVersion="14" ma:contentTypeDescription="Create a new document." ma:contentTypeScope="" ma:versionID="64d01566dd194fcfbb011b307071b01d">
  <xsd:schema xmlns:xsd="http://www.w3.org/2001/XMLSchema" xmlns:xs="http://www.w3.org/2001/XMLSchema" xmlns:p="http://schemas.microsoft.com/office/2006/metadata/properties" xmlns:ns3="4d3f06f7-88be-4fa6-962c-a6aaba4bb0f7" xmlns:ns4="374f0637-6b4c-45ee-b115-cbbea0b6f4be" targetNamespace="http://schemas.microsoft.com/office/2006/metadata/properties" ma:root="true" ma:fieldsID="7dc78d8ec7430b3a3b5e8094e64d9de7" ns3:_="" ns4:_="">
    <xsd:import namespace="4d3f06f7-88be-4fa6-962c-a6aaba4bb0f7"/>
    <xsd:import namespace="374f0637-6b4c-45ee-b115-cbbea0b6f4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f06f7-88be-4fa6-962c-a6aaba4bb0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f0637-6b4c-45ee-b115-cbbea0b6f4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976FF-13EA-42AC-A7E7-2D35460F64C6}">
  <ds:schemaRefs>
    <ds:schemaRef ds:uri="http://purl.org/dc/dcmitype/"/>
    <ds:schemaRef ds:uri="http://schemas.microsoft.com/office/infopath/2007/PartnerControls"/>
    <ds:schemaRef ds:uri="http://purl.org/dc/elements/1.1/"/>
    <ds:schemaRef ds:uri="http://schemas.microsoft.com/office/2006/metadata/properties"/>
    <ds:schemaRef ds:uri="374f0637-6b4c-45ee-b115-cbbea0b6f4be"/>
    <ds:schemaRef ds:uri="http://schemas.microsoft.com/office/2006/documentManagement/types"/>
    <ds:schemaRef ds:uri="http://purl.org/dc/terms/"/>
    <ds:schemaRef ds:uri="http://schemas.openxmlformats.org/package/2006/metadata/core-properties"/>
    <ds:schemaRef ds:uri="4d3f06f7-88be-4fa6-962c-a6aaba4bb0f7"/>
    <ds:schemaRef ds:uri="http://www.w3.org/XML/1998/namespace"/>
  </ds:schemaRefs>
</ds:datastoreItem>
</file>

<file path=customXml/itemProps2.xml><?xml version="1.0" encoding="utf-8"?>
<ds:datastoreItem xmlns:ds="http://schemas.openxmlformats.org/officeDocument/2006/customXml" ds:itemID="{7FBC4DEB-42CF-4FAF-BF75-0000A554AADF}">
  <ds:schemaRefs>
    <ds:schemaRef ds:uri="http://schemas.microsoft.com/sharepoint/v3/contenttype/forms"/>
  </ds:schemaRefs>
</ds:datastoreItem>
</file>

<file path=customXml/itemProps3.xml><?xml version="1.0" encoding="utf-8"?>
<ds:datastoreItem xmlns:ds="http://schemas.openxmlformats.org/officeDocument/2006/customXml" ds:itemID="{812751E5-A857-4775-AF43-668C1942D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f06f7-88be-4fa6-962c-a6aaba4bb0f7"/>
    <ds:schemaRef ds:uri="374f0637-6b4c-45ee-b115-cbbea0b6f4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11128</TotalTime>
  <Words>4539</Words>
  <Application>Microsoft Office PowerPoint</Application>
  <PresentationFormat>On-screen Show (16:9)</PresentationFormat>
  <Paragraphs>506</Paragraphs>
  <Slides>49</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Aptos</vt:lpstr>
      <vt:lpstr>Arial</vt:lpstr>
      <vt:lpstr>Calibri</vt:lpstr>
      <vt:lpstr>Comic Sans MS</vt:lpstr>
      <vt:lpstr>Franklin Gothic Book</vt:lpstr>
      <vt:lpstr>Gill Sans MT</vt:lpstr>
      <vt:lpstr>Symbol</vt:lpstr>
      <vt:lpstr>Wingdings</vt:lpstr>
      <vt:lpstr>Office Theme</vt:lpstr>
      <vt:lpstr>4_Office Theme</vt:lpstr>
      <vt:lpstr>Child Health and Wellbeing Hot Topics in Paediatric Asthma </vt:lpstr>
      <vt:lpstr>Welcome and Introductions</vt:lpstr>
      <vt:lpstr>Proposed Agenda</vt:lpstr>
      <vt:lpstr>PowerPoint Presentation</vt:lpstr>
      <vt:lpstr>PowerPoint Presentation</vt:lpstr>
      <vt:lpstr>Network priorities</vt:lpstr>
      <vt:lpstr>Child Health and Wellbeing Work</vt:lpstr>
      <vt:lpstr>PowerPoint Presentation</vt:lpstr>
      <vt:lpstr>PowerPoint Presentation</vt:lpstr>
      <vt:lpstr>PowerPoint Presentation</vt:lpstr>
      <vt:lpstr>PowerPoint Presentation</vt:lpstr>
      <vt:lpstr>What clinical features support a diagnosis of asthma (BTS/SIGN)?</vt:lpstr>
      <vt:lpstr>What are we trying to demonstrate with objective testing?</vt:lpstr>
      <vt:lpstr>What supports a diagnosis of Asthma?</vt:lpstr>
      <vt:lpstr>Limitations of Objective testing</vt:lpstr>
      <vt:lpstr>Pragmatic Approach in the absence of Spirometry/ FeNO</vt:lpstr>
      <vt:lpstr>PowerPoint Presentation</vt:lpstr>
      <vt:lpstr>Further Reading</vt:lpstr>
      <vt:lpstr>PowerPoint Presentation</vt:lpstr>
      <vt:lpstr>PowerPoint Presentation</vt:lpstr>
      <vt:lpstr>PowerPoint Presentation</vt:lpstr>
      <vt:lpstr>Inhaler choices for  CYP  Carol Barwick  Respiratory Specialist Nurse – STHFT Lead Community Asthma Advisors</vt:lpstr>
      <vt:lpstr>Types of Treatment</vt:lpstr>
      <vt:lpstr>Spacer devices   </vt:lpstr>
      <vt:lpstr>PowerPoint Presentation</vt:lpstr>
      <vt:lpstr>Challenges </vt:lpstr>
      <vt:lpstr>PowerPoint Presentation</vt:lpstr>
      <vt:lpstr>Treatment /inhaler/ options </vt:lpstr>
      <vt:lpstr>PowerPoint Presentation</vt:lpstr>
      <vt:lpstr>PowerPoint Presentation</vt:lpstr>
      <vt:lpstr>PowerPoint Presentation</vt:lpstr>
      <vt:lpstr>PowerPoint Presentation</vt:lpstr>
      <vt:lpstr>PowerPoint Presentation</vt:lpstr>
      <vt:lpstr>What is SABA overuse?</vt:lpstr>
      <vt:lpstr>Overuse or Over Prescribing</vt:lpstr>
      <vt:lpstr>PowerPoint Presentation</vt:lpstr>
      <vt:lpstr>Additional Impact of Over Prescribing SABA </vt:lpstr>
      <vt:lpstr>How do we tackle overuse/overprescribing</vt:lpstr>
      <vt:lpstr>PowerPoint Presentation</vt:lpstr>
      <vt:lpstr>PowerPoint Presentation</vt:lpstr>
      <vt:lpstr>Referral to General Practice </vt:lpstr>
      <vt:lpstr>Referral to General Practice</vt:lpstr>
      <vt:lpstr>Managing uncontrolled asthma</vt:lpstr>
      <vt:lpstr>Managing uncontrolled asthma</vt:lpstr>
      <vt:lpstr>Other factors to consider</vt:lpstr>
      <vt:lpstr>Referral criteria from primary care to secondary care</vt:lpstr>
      <vt:lpstr>Healthier Together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IEUser</dc:creator>
  <cp:lastModifiedBy>JONES, Anne (NHS NORTH EAST AND NORTH CUMBRIA ICB - 00P)</cp:lastModifiedBy>
  <cp:revision>18</cp:revision>
  <dcterms:created xsi:type="dcterms:W3CDTF">2021-06-15T15:56:16Z</dcterms:created>
  <dcterms:modified xsi:type="dcterms:W3CDTF">2024-05-08T13:05:25Z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0x010100D583F6E5CD0A6C47B45799EB75302221</vt:lpwstr>
  </property>
</Properties>
</file>